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heme/themeOverride2.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1" r:id="rId5"/>
  </p:sldMasterIdLst>
  <p:notesMasterIdLst>
    <p:notesMasterId r:id="rId25"/>
  </p:notesMasterIdLst>
  <p:sldIdLst>
    <p:sldId id="799" r:id="rId6"/>
    <p:sldId id="625" r:id="rId7"/>
    <p:sldId id="757" r:id="rId8"/>
    <p:sldId id="845" r:id="rId9"/>
    <p:sldId id="626" r:id="rId10"/>
    <p:sldId id="758" r:id="rId11"/>
    <p:sldId id="846" r:id="rId12"/>
    <p:sldId id="627" r:id="rId13"/>
    <p:sldId id="759" r:id="rId14"/>
    <p:sldId id="847" r:id="rId15"/>
    <p:sldId id="628" r:id="rId16"/>
    <p:sldId id="760" r:id="rId17"/>
    <p:sldId id="848" r:id="rId18"/>
    <p:sldId id="629" r:id="rId19"/>
    <p:sldId id="761" r:id="rId20"/>
    <p:sldId id="849" r:id="rId21"/>
    <p:sldId id="630" r:id="rId22"/>
    <p:sldId id="762" r:id="rId23"/>
    <p:sldId id="850" r:id="rId24"/>
  </p:sldIdLst>
  <p:sldSz cx="6858000" cy="9906000" type="A4"/>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 Front page, Foreword &amp; Contents" id="{56720297-EA90-41F3-8439-49528A901A1D}">
          <p14:sldIdLst/>
        </p14:section>
        <p14:section name="Strategic Outcomes - Detailed" id="{2574A567-AA84-4091-BAE4-C053062B9C0B}">
          <p14:sldIdLst>
            <p14:sldId id="799"/>
            <p14:sldId id="625"/>
            <p14:sldId id="757"/>
            <p14:sldId id="845"/>
            <p14:sldId id="626"/>
            <p14:sldId id="758"/>
            <p14:sldId id="846"/>
            <p14:sldId id="627"/>
            <p14:sldId id="759"/>
            <p14:sldId id="847"/>
            <p14:sldId id="628"/>
            <p14:sldId id="760"/>
            <p14:sldId id="848"/>
            <p14:sldId id="629"/>
            <p14:sldId id="761"/>
            <p14:sldId id="849"/>
            <p14:sldId id="630"/>
            <p14:sldId id="762"/>
            <p14:sldId id="85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wis, Adam J" initials="LAJ" lastIdx="5" clrIdx="0">
    <p:extLst>
      <p:ext uri="{19B8F6BF-5375-455C-9EA6-DF929625EA0E}">
        <p15:presenceInfo xmlns:p15="http://schemas.microsoft.com/office/powerpoint/2012/main" userId="S::ajlewis@deloitte.co.uk::deed186d-a788-4a6e-b15c-0fe9f663c0d8" providerId="AD"/>
      </p:ext>
    </p:extLst>
  </p:cmAuthor>
  <p:cmAuthor id="2" name="Cousins, Frances" initials="CF" lastIdx="110" clrIdx="1">
    <p:extLst>
      <p:ext uri="{19B8F6BF-5375-455C-9EA6-DF929625EA0E}">
        <p15:presenceInfo xmlns:p15="http://schemas.microsoft.com/office/powerpoint/2012/main" userId="S::fcousins@deloitte.co.uk::5069745f-669f-4515-ba49-8ab87898d1ef" providerId="AD"/>
      </p:ext>
    </p:extLst>
  </p:cmAuthor>
  <p:cmAuthor id="3" name="Abbott, Gemma" initials="AG" lastIdx="48" clrIdx="2">
    <p:extLst>
      <p:ext uri="{19B8F6BF-5375-455C-9EA6-DF929625EA0E}">
        <p15:presenceInfo xmlns:p15="http://schemas.microsoft.com/office/powerpoint/2012/main" userId="S::gemmaabbott@deloitte.co.uk::c289f97e-c4ff-4f69-9a1b-81d540c42782" providerId="AD"/>
      </p:ext>
    </p:extLst>
  </p:cmAuthor>
  <p:cmAuthor id="4" name="Mattoo, Divia" initials="MD" lastIdx="1" clrIdx="3">
    <p:extLst>
      <p:ext uri="{19B8F6BF-5375-455C-9EA6-DF929625EA0E}">
        <p15:presenceInfo xmlns:p15="http://schemas.microsoft.com/office/powerpoint/2012/main" userId="S::dmattoo@deloitte.co.uk::8ad16d52-9d76-4241-9df0-dc33fb45c00f" providerId="AD"/>
      </p:ext>
    </p:extLst>
  </p:cmAuthor>
  <p:cmAuthor id="5" name="Claire Buchner" initials="CB" lastIdx="7" clrIdx="4">
    <p:extLst>
      <p:ext uri="{19B8F6BF-5375-455C-9EA6-DF929625EA0E}">
        <p15:presenceInfo xmlns:p15="http://schemas.microsoft.com/office/powerpoint/2012/main" userId="S-1-5-21-1087248158-1645291680-3373200396-15875" providerId="AD"/>
      </p:ext>
    </p:extLst>
  </p:cmAuthor>
  <p:cmAuthor id="6" name="Linda McRandle" initials="LM" lastIdx="4" clrIdx="5">
    <p:extLst>
      <p:ext uri="{19B8F6BF-5375-455C-9EA6-DF929625EA0E}">
        <p15:presenceInfo xmlns:p15="http://schemas.microsoft.com/office/powerpoint/2012/main" userId="S-1-5-21-1087248158-1645291680-3373200396-159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003853"/>
    <a:srgbClr val="00ABAB"/>
    <a:srgbClr val="DDEFE8"/>
    <a:srgbClr val="23A5B5"/>
    <a:srgbClr val="9DD4CF"/>
    <a:srgbClr val="30ABB9"/>
    <a:srgbClr val="0097A9"/>
    <a:srgbClr val="003E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89" autoAdjust="0"/>
    <p:restoredTop sz="94660"/>
  </p:normalViewPr>
  <p:slideViewPr>
    <p:cSldViewPr snapToGrid="0">
      <p:cViewPr varScale="1">
        <p:scale>
          <a:sx n="64" d="100"/>
          <a:sy n="64" d="100"/>
        </p:scale>
        <p:origin x="20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50475" cy="498772"/>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3856738" y="1"/>
            <a:ext cx="2950475" cy="498772"/>
          </a:xfrm>
          <a:prstGeom prst="rect">
            <a:avLst/>
          </a:prstGeom>
        </p:spPr>
        <p:txBody>
          <a:bodyPr vert="horz" lIns="91568" tIns="45784" rIns="91568" bIns="45784" rtlCol="0"/>
          <a:lstStyle>
            <a:lvl1pPr algn="r">
              <a:defRPr sz="1200"/>
            </a:lvl1pPr>
          </a:lstStyle>
          <a:p>
            <a:fld id="{60EA8084-4977-434B-8989-CA40860903E3}" type="datetimeFigureOut">
              <a:rPr lang="en-GB" smtClean="0"/>
              <a:t>01/07/2022</a:t>
            </a:fld>
            <a:endParaRPr lang="en-GB"/>
          </a:p>
        </p:txBody>
      </p:sp>
      <p:sp>
        <p:nvSpPr>
          <p:cNvPr id="4" name="Slide Image Placeholder 3"/>
          <p:cNvSpPr>
            <a:spLocks noGrp="1" noRot="1" noChangeAspect="1"/>
          </p:cNvSpPr>
          <p:nvPr>
            <p:ph type="sldImg" idx="2"/>
          </p:nvPr>
        </p:nvSpPr>
        <p:spPr>
          <a:xfrm>
            <a:off x="2243138" y="1243013"/>
            <a:ext cx="2322512" cy="3354387"/>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680880" y="4784070"/>
            <a:ext cx="5447030" cy="3914240"/>
          </a:xfrm>
          <a:prstGeom prst="rect">
            <a:avLst/>
          </a:prstGeom>
        </p:spPr>
        <p:txBody>
          <a:bodyPr vert="horz" lIns="91568" tIns="45784" rIns="91568" bIns="457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1"/>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3856738" y="9442154"/>
            <a:ext cx="2950475" cy="498771"/>
          </a:xfrm>
          <a:prstGeom prst="rect">
            <a:avLst/>
          </a:prstGeom>
        </p:spPr>
        <p:txBody>
          <a:bodyPr vert="horz" lIns="91568" tIns="45784" rIns="91568" bIns="45784" rtlCol="0" anchor="b"/>
          <a:lstStyle>
            <a:lvl1pPr algn="r">
              <a:defRPr sz="1200"/>
            </a:lvl1pPr>
          </a:lstStyle>
          <a:p>
            <a:fld id="{2E29F59B-22E9-4036-B510-7FC8FCBCA629}" type="slidenum">
              <a:rPr lang="en-GB" smtClean="0"/>
              <a:t>‹#›</a:t>
            </a:fld>
            <a:endParaRPr lang="en-GB"/>
          </a:p>
        </p:txBody>
      </p:sp>
    </p:spTree>
    <p:extLst>
      <p:ext uri="{BB962C8B-B14F-4D97-AF65-F5344CB8AC3E}">
        <p14:creationId xmlns:p14="http://schemas.microsoft.com/office/powerpoint/2010/main" val="3396413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2</a:t>
            </a:fld>
            <a:endParaRPr lang="en-GB">
              <a:solidFill>
                <a:prstClr val="black"/>
              </a:solidFill>
              <a:latin typeface="Calibri" panose="020F0502020204030204"/>
            </a:endParaRPr>
          </a:p>
        </p:txBody>
      </p:sp>
    </p:spTree>
    <p:extLst>
      <p:ext uri="{BB962C8B-B14F-4D97-AF65-F5344CB8AC3E}">
        <p14:creationId xmlns:p14="http://schemas.microsoft.com/office/powerpoint/2010/main" val="15503885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11</a:t>
            </a:fld>
            <a:endParaRPr lang="en-GB">
              <a:solidFill>
                <a:prstClr val="black"/>
              </a:solidFill>
              <a:latin typeface="Calibri" panose="020F0502020204030204"/>
            </a:endParaRPr>
          </a:p>
        </p:txBody>
      </p:sp>
    </p:spTree>
    <p:extLst>
      <p:ext uri="{BB962C8B-B14F-4D97-AF65-F5344CB8AC3E}">
        <p14:creationId xmlns:p14="http://schemas.microsoft.com/office/powerpoint/2010/main" val="23101421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12</a:t>
            </a:fld>
            <a:endParaRPr lang="en-GB">
              <a:solidFill>
                <a:prstClr val="black"/>
              </a:solidFill>
              <a:latin typeface="Calibri" panose="020F0502020204030204"/>
            </a:endParaRPr>
          </a:p>
        </p:txBody>
      </p:sp>
    </p:spTree>
    <p:extLst>
      <p:ext uri="{BB962C8B-B14F-4D97-AF65-F5344CB8AC3E}">
        <p14:creationId xmlns:p14="http://schemas.microsoft.com/office/powerpoint/2010/main" val="31069295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13</a:t>
            </a:fld>
            <a:endParaRPr lang="en-GB">
              <a:solidFill>
                <a:prstClr val="black"/>
              </a:solidFill>
              <a:latin typeface="Calibri" panose="020F0502020204030204"/>
            </a:endParaRPr>
          </a:p>
        </p:txBody>
      </p:sp>
    </p:spTree>
    <p:extLst>
      <p:ext uri="{BB962C8B-B14F-4D97-AF65-F5344CB8AC3E}">
        <p14:creationId xmlns:p14="http://schemas.microsoft.com/office/powerpoint/2010/main" val="1948117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14</a:t>
            </a:fld>
            <a:endParaRPr lang="en-GB">
              <a:solidFill>
                <a:prstClr val="black"/>
              </a:solidFill>
              <a:latin typeface="Calibri" panose="020F0502020204030204"/>
            </a:endParaRPr>
          </a:p>
        </p:txBody>
      </p:sp>
    </p:spTree>
    <p:extLst>
      <p:ext uri="{BB962C8B-B14F-4D97-AF65-F5344CB8AC3E}">
        <p14:creationId xmlns:p14="http://schemas.microsoft.com/office/powerpoint/2010/main" val="78443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15</a:t>
            </a:fld>
            <a:endParaRPr lang="en-GB">
              <a:solidFill>
                <a:prstClr val="black"/>
              </a:solidFill>
              <a:latin typeface="Calibri" panose="020F0502020204030204"/>
            </a:endParaRPr>
          </a:p>
        </p:txBody>
      </p:sp>
    </p:spTree>
    <p:extLst>
      <p:ext uri="{BB962C8B-B14F-4D97-AF65-F5344CB8AC3E}">
        <p14:creationId xmlns:p14="http://schemas.microsoft.com/office/powerpoint/2010/main" val="6996968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16</a:t>
            </a:fld>
            <a:endParaRPr lang="en-GB">
              <a:solidFill>
                <a:prstClr val="black"/>
              </a:solidFill>
              <a:latin typeface="Calibri" panose="020F0502020204030204"/>
            </a:endParaRPr>
          </a:p>
        </p:txBody>
      </p:sp>
    </p:spTree>
    <p:extLst>
      <p:ext uri="{BB962C8B-B14F-4D97-AF65-F5344CB8AC3E}">
        <p14:creationId xmlns:p14="http://schemas.microsoft.com/office/powerpoint/2010/main" val="541603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17</a:t>
            </a:fld>
            <a:endParaRPr lang="en-GB">
              <a:solidFill>
                <a:prstClr val="black"/>
              </a:solidFill>
              <a:latin typeface="Calibri" panose="020F0502020204030204"/>
            </a:endParaRPr>
          </a:p>
        </p:txBody>
      </p:sp>
    </p:spTree>
    <p:extLst>
      <p:ext uri="{BB962C8B-B14F-4D97-AF65-F5344CB8AC3E}">
        <p14:creationId xmlns:p14="http://schemas.microsoft.com/office/powerpoint/2010/main" val="19344353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18</a:t>
            </a:fld>
            <a:endParaRPr lang="en-GB">
              <a:solidFill>
                <a:prstClr val="black"/>
              </a:solidFill>
              <a:latin typeface="Calibri" panose="020F0502020204030204"/>
            </a:endParaRPr>
          </a:p>
        </p:txBody>
      </p:sp>
    </p:spTree>
    <p:extLst>
      <p:ext uri="{BB962C8B-B14F-4D97-AF65-F5344CB8AC3E}">
        <p14:creationId xmlns:p14="http://schemas.microsoft.com/office/powerpoint/2010/main" val="34382679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19</a:t>
            </a:fld>
            <a:endParaRPr lang="en-GB">
              <a:solidFill>
                <a:prstClr val="black"/>
              </a:solidFill>
              <a:latin typeface="Calibri" panose="020F0502020204030204"/>
            </a:endParaRPr>
          </a:p>
        </p:txBody>
      </p:sp>
    </p:spTree>
    <p:extLst>
      <p:ext uri="{BB962C8B-B14F-4D97-AF65-F5344CB8AC3E}">
        <p14:creationId xmlns:p14="http://schemas.microsoft.com/office/powerpoint/2010/main" val="96675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3</a:t>
            </a:fld>
            <a:endParaRPr lang="en-GB">
              <a:solidFill>
                <a:prstClr val="black"/>
              </a:solidFill>
              <a:latin typeface="Calibri" panose="020F0502020204030204"/>
            </a:endParaRPr>
          </a:p>
        </p:txBody>
      </p:sp>
    </p:spTree>
    <p:extLst>
      <p:ext uri="{BB962C8B-B14F-4D97-AF65-F5344CB8AC3E}">
        <p14:creationId xmlns:p14="http://schemas.microsoft.com/office/powerpoint/2010/main" val="3610538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4</a:t>
            </a:fld>
            <a:endParaRPr lang="en-GB">
              <a:solidFill>
                <a:prstClr val="black"/>
              </a:solidFill>
              <a:latin typeface="Calibri" panose="020F0502020204030204"/>
            </a:endParaRPr>
          </a:p>
        </p:txBody>
      </p:sp>
    </p:spTree>
    <p:extLst>
      <p:ext uri="{BB962C8B-B14F-4D97-AF65-F5344CB8AC3E}">
        <p14:creationId xmlns:p14="http://schemas.microsoft.com/office/powerpoint/2010/main" val="2200251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5</a:t>
            </a:fld>
            <a:endParaRPr lang="en-GB">
              <a:solidFill>
                <a:prstClr val="black"/>
              </a:solidFill>
              <a:latin typeface="Calibri" panose="020F0502020204030204"/>
            </a:endParaRPr>
          </a:p>
        </p:txBody>
      </p:sp>
    </p:spTree>
    <p:extLst>
      <p:ext uri="{BB962C8B-B14F-4D97-AF65-F5344CB8AC3E}">
        <p14:creationId xmlns:p14="http://schemas.microsoft.com/office/powerpoint/2010/main" val="160212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6</a:t>
            </a:fld>
            <a:endParaRPr lang="en-GB">
              <a:solidFill>
                <a:prstClr val="black"/>
              </a:solidFill>
              <a:latin typeface="Calibri" panose="020F0502020204030204"/>
            </a:endParaRPr>
          </a:p>
        </p:txBody>
      </p:sp>
    </p:spTree>
    <p:extLst>
      <p:ext uri="{BB962C8B-B14F-4D97-AF65-F5344CB8AC3E}">
        <p14:creationId xmlns:p14="http://schemas.microsoft.com/office/powerpoint/2010/main" val="1242294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7</a:t>
            </a:fld>
            <a:endParaRPr lang="en-GB">
              <a:solidFill>
                <a:prstClr val="black"/>
              </a:solidFill>
              <a:latin typeface="Calibri" panose="020F0502020204030204"/>
            </a:endParaRPr>
          </a:p>
        </p:txBody>
      </p:sp>
    </p:spTree>
    <p:extLst>
      <p:ext uri="{BB962C8B-B14F-4D97-AF65-F5344CB8AC3E}">
        <p14:creationId xmlns:p14="http://schemas.microsoft.com/office/powerpoint/2010/main" val="937308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8</a:t>
            </a:fld>
            <a:endParaRPr lang="en-GB">
              <a:solidFill>
                <a:prstClr val="black"/>
              </a:solidFill>
              <a:latin typeface="Calibri" panose="020F0502020204030204"/>
            </a:endParaRPr>
          </a:p>
        </p:txBody>
      </p:sp>
    </p:spTree>
    <p:extLst>
      <p:ext uri="{BB962C8B-B14F-4D97-AF65-F5344CB8AC3E}">
        <p14:creationId xmlns:p14="http://schemas.microsoft.com/office/powerpoint/2010/main" val="3747407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9</a:t>
            </a:fld>
            <a:endParaRPr lang="en-GB">
              <a:solidFill>
                <a:prstClr val="black"/>
              </a:solidFill>
              <a:latin typeface="Calibri" panose="020F0502020204030204"/>
            </a:endParaRPr>
          </a:p>
        </p:txBody>
      </p:sp>
    </p:spTree>
    <p:extLst>
      <p:ext uri="{BB962C8B-B14F-4D97-AF65-F5344CB8AC3E}">
        <p14:creationId xmlns:p14="http://schemas.microsoft.com/office/powerpoint/2010/main" val="14926705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43138" y="1243013"/>
            <a:ext cx="2322512" cy="3354387"/>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defTabSz="915680">
              <a:defRPr/>
            </a:pPr>
            <a:fld id="{EBFEF799-A1B0-43D4-90AF-DD88DF3DC948}" type="slidenum">
              <a:rPr lang="en-GB">
                <a:solidFill>
                  <a:prstClr val="black"/>
                </a:solidFill>
                <a:latin typeface="Calibri" panose="020F0502020204030204"/>
              </a:rPr>
              <a:pPr defTabSz="915680">
                <a:defRPr/>
              </a:pPr>
              <a:t>10</a:t>
            </a:fld>
            <a:endParaRPr lang="en-GB">
              <a:solidFill>
                <a:prstClr val="black"/>
              </a:solidFill>
              <a:latin typeface="Calibri" panose="020F0502020204030204"/>
            </a:endParaRPr>
          </a:p>
        </p:txBody>
      </p:sp>
    </p:spTree>
    <p:extLst>
      <p:ext uri="{BB962C8B-B14F-4D97-AF65-F5344CB8AC3E}">
        <p14:creationId xmlns:p14="http://schemas.microsoft.com/office/powerpoint/2010/main" val="18694273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image" Target="../media/image4.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6.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image" Target="../media/image4.emf"/><Relationship Id="rId4" Type="http://schemas.openxmlformats.org/officeDocument/2006/relationships/oleObject" Target="../embeddings/oleObject5.bin"/></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solidFill>
          <a:schemeClr val="tx1"/>
        </a:solidFill>
        <a:effectLst/>
      </p:bgPr>
    </p:bg>
    <p:spTree>
      <p:nvGrpSpPr>
        <p:cNvPr id="1" name=""/>
        <p:cNvGrpSpPr/>
        <p:nvPr/>
      </p:nvGrpSpPr>
      <p:grpSpPr>
        <a:xfrm>
          <a:off x="0" y="0"/>
          <a:ext cx="0" cy="0"/>
          <a:chOff x="0" y="0"/>
          <a:chExt cx="0" cy="0"/>
        </a:xfrm>
      </p:grpSpPr>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2022"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52" name="Picture Placeholder 8">
            <a:extLst>
              <a:ext uri="{FF2B5EF4-FFF2-40B4-BE49-F238E27FC236}">
                <a16:creationId xmlns:a16="http://schemas.microsoft.com/office/drawing/2014/main" id="{27C09EB3-4C86-4B88-B9B3-4061BBB643D5}"/>
              </a:ext>
            </a:extLst>
          </p:cNvPr>
          <p:cNvSpPr>
            <a:spLocks noGrp="1"/>
          </p:cNvSpPr>
          <p:nvPr>
            <p:ph type="pic" sz="quarter" idx="11"/>
          </p:nvPr>
        </p:nvSpPr>
        <p:spPr>
          <a:xfrm>
            <a:off x="1412624" y="1162304"/>
            <a:ext cx="4053078" cy="7805928"/>
          </a:xfrm>
          <a:prstGeom prst="rect">
            <a:avLst/>
          </a:prstGeom>
        </p:spPr>
        <p:txBody>
          <a:bodyPr/>
          <a:lstStyle/>
          <a:p>
            <a:r>
              <a:rPr lang="en-GB" noProof="0"/>
              <a:t>Click icon to add picture</a:t>
            </a:r>
          </a:p>
        </p:txBody>
      </p:sp>
      <p:sp>
        <p:nvSpPr>
          <p:cNvPr id="53" name="Title 1">
            <a:extLst>
              <a:ext uri="{FF2B5EF4-FFF2-40B4-BE49-F238E27FC236}">
                <a16:creationId xmlns:a16="http://schemas.microsoft.com/office/drawing/2014/main" id="{647FBB06-57A1-478F-8BCE-57D05265516A}"/>
              </a:ext>
            </a:extLst>
          </p:cNvPr>
          <p:cNvSpPr>
            <a:spLocks noGrp="1"/>
          </p:cNvSpPr>
          <p:nvPr>
            <p:ph type="ctrTitle"/>
          </p:nvPr>
        </p:nvSpPr>
        <p:spPr bwMode="gray">
          <a:xfrm>
            <a:off x="282180" y="7491191"/>
            <a:ext cx="2501026" cy="1294198"/>
          </a:xfrm>
          <a:prstGeom prst="rect">
            <a:avLst/>
          </a:prstGeom>
        </p:spPr>
        <p:txBody>
          <a:bodyPr anchor="b" anchorCtr="0">
            <a:noAutofit/>
          </a:bodyPr>
          <a:lstStyle>
            <a:lvl1pPr algn="l">
              <a:lnSpc>
                <a:spcPts val="4622"/>
              </a:lnSpc>
              <a:defRPr sz="4622"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Master title style</a:t>
            </a:r>
            <a:endParaRPr lang="en-GB"/>
          </a:p>
        </p:txBody>
      </p:sp>
      <p:pic>
        <p:nvPicPr>
          <p:cNvPr id="1296199374" name="image" descr="{&quot;templafy&quot;:{&quot;id&quot;:&quot;ab22513a-c5b8-46a7-b947-544d2c597d1f&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1528532725"/>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82179" y="2405418"/>
            <a:ext cx="5218509" cy="6812669"/>
          </a:xfrm>
          <a:prstGeom prst="rect">
            <a:avLst/>
          </a:prstGeom>
        </p:spPr>
        <p:txBody>
          <a:bodyPr>
            <a:noAutofit/>
          </a:bodyPr>
          <a:lstStyle>
            <a:lvl1pPr marL="0" indent="0" algn="l">
              <a:buFontTx/>
              <a:buNone/>
              <a:tabLst>
                <a:tab pos="7289973" algn="r"/>
              </a:tabLst>
              <a:defRPr sz="1878">
                <a:latin typeface="+mn-lt"/>
              </a:defRPr>
            </a:lvl1pPr>
            <a:lvl2pPr marL="151337" indent="-151337" algn="l">
              <a:buClrTx/>
              <a:buSzPct val="100000"/>
              <a:buFont typeface="Arial" panose="020B0604020202020204" pitchFamily="34" charset="0"/>
              <a:buChar char="•"/>
              <a:tabLst>
                <a:tab pos="7289973" algn="r"/>
              </a:tabLst>
              <a:defRPr sz="1878">
                <a:latin typeface="+mj-lt"/>
              </a:defRPr>
            </a:lvl2pPr>
            <a:lvl3pPr marL="330190" indent="-151337" algn="l">
              <a:buClrTx/>
              <a:buSzPct val="100000"/>
              <a:buFont typeface="Arial" panose="020B0604020202020204" pitchFamily="34" charset="0"/>
              <a:buChar char="−"/>
              <a:tabLst>
                <a:tab pos="7289973" algn="r"/>
              </a:tabLst>
              <a:defRPr sz="1878">
                <a:latin typeface="+mn-lt"/>
              </a:defRPr>
            </a:lvl3pPr>
            <a:lvl4pPr marL="509043" indent="-151337" algn="l">
              <a:buClrTx/>
              <a:buSzPct val="100000"/>
              <a:buFont typeface="Arial" panose="020B0604020202020204" pitchFamily="34" charset="0"/>
              <a:buChar char="◦"/>
              <a:tabLst>
                <a:tab pos="7289973" algn="r"/>
              </a:tabLst>
              <a:defRPr sz="1878">
                <a:latin typeface="+mn-lt"/>
              </a:defRPr>
            </a:lvl4pPr>
            <a:lvl5pPr marL="687896" indent="-151337" algn="l">
              <a:buClrTx/>
              <a:buSzPct val="100000"/>
              <a:buFont typeface="Arial" panose="020B0604020202020204" pitchFamily="34" charset="0"/>
              <a:buChar char="−"/>
              <a:tabLst>
                <a:tab pos="5448132" algn="r"/>
              </a:tabLst>
              <a:defRPr sz="1878" baseline="0">
                <a:latin typeface="+mn-lt"/>
              </a:defRPr>
            </a:lvl5pPr>
            <a:lvl6pPr>
              <a:tabLst>
                <a:tab pos="7289973" algn="r"/>
              </a:tabLst>
              <a:defRPr/>
            </a:lvl6pPr>
            <a:lvl7pPr>
              <a:tabLst>
                <a:tab pos="7289973" algn="r"/>
              </a:tabLst>
              <a:defRPr/>
            </a:lvl7pPr>
            <a:lvl8pPr>
              <a:tabLst>
                <a:tab pos="7289973" algn="r"/>
              </a:tabLst>
              <a:defRPr/>
            </a:lvl8pPr>
            <a:lvl9pPr>
              <a:tabLst>
                <a:tab pos="7289973" algn="r"/>
              </a:tabLs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Title Placeholder 1"/>
          <p:cNvSpPr>
            <a:spLocks noGrp="1"/>
          </p:cNvSpPr>
          <p:nvPr>
            <p:ph type="title" hasCustomPrompt="1"/>
          </p:nvPr>
        </p:nvSpPr>
        <p:spPr>
          <a:xfrm>
            <a:off x="282179" y="458615"/>
            <a:ext cx="6288881" cy="1008946"/>
          </a:xfrm>
          <a:prstGeom prst="rect">
            <a:avLst/>
          </a:prstGeom>
        </p:spPr>
        <p:txBody>
          <a:bodyPr vert="horz" lIns="0" tIns="0" rIns="0" bIns="0" rtlCol="0" anchor="t" anchorCtr="0">
            <a:noAutofit/>
          </a:bodyPr>
          <a:lstStyle>
            <a:lvl1pPr>
              <a:defRPr sz="3033"/>
            </a:lvl1pPr>
          </a:lstStyle>
          <a:p>
            <a:r>
              <a:rPr lang="en-GB"/>
              <a:t>Click to add title</a:t>
            </a:r>
          </a:p>
        </p:txBody>
      </p:sp>
    </p:spTree>
    <p:extLst>
      <p:ext uri="{BB962C8B-B14F-4D97-AF65-F5344CB8AC3E}">
        <p14:creationId xmlns:p14="http://schemas.microsoft.com/office/powerpoint/2010/main" val="628200850"/>
      </p:ext>
    </p:extLst>
  </p:cSld>
  <p:clrMapOvr>
    <a:masterClrMapping/>
  </p:clrMapOvr>
  <p:transition>
    <p:fade/>
  </p:transition>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985019" y="586342"/>
            <a:ext cx="1577340" cy="1484542"/>
          </a:xfrm>
        </p:spPr>
        <p:txBody>
          <a:bodyPr>
            <a:noAutofit/>
          </a:bodyPr>
          <a:lstStyle>
            <a:lvl1pPr>
              <a:spcBef>
                <a:spcPts val="201"/>
              </a:spcBef>
              <a:defRPr sz="1300">
                <a:solidFill>
                  <a:schemeClr val="tx1"/>
                </a:solidFill>
              </a:defRPr>
            </a:lvl1pPr>
            <a:lvl2pPr>
              <a:defRPr sz="105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GB"/>
              <a:t>Click to edit Master text styles</a:t>
            </a:r>
          </a:p>
        </p:txBody>
      </p:sp>
      <p:sp>
        <p:nvSpPr>
          <p:cNvPr id="7" name="Text Placeholder 6"/>
          <p:cNvSpPr>
            <a:spLocks noGrp="1"/>
          </p:cNvSpPr>
          <p:nvPr>
            <p:ph type="body" sz="quarter" idx="11"/>
          </p:nvPr>
        </p:nvSpPr>
        <p:spPr>
          <a:xfrm>
            <a:off x="278607" y="2405416"/>
            <a:ext cx="1573054" cy="6812667"/>
          </a:xfrm>
        </p:spPr>
        <p:txBody>
          <a:bodyPr>
            <a:noAutofit/>
          </a:bodyPr>
          <a:lstStyle>
            <a:lvl1pPr>
              <a:spcBef>
                <a:spcPts val="0"/>
              </a:spcBef>
              <a:spcAft>
                <a:spcPts val="601"/>
              </a:spcAft>
              <a:defRPr sz="1878"/>
            </a:lvl1pPr>
            <a:lvl2pPr>
              <a:spcBef>
                <a:spcPts val="300"/>
              </a:spcBef>
              <a:defRPr/>
            </a:lvl2pPr>
            <a:lvl3pPr>
              <a:spcBef>
                <a:spcPts val="300"/>
              </a:spcBef>
              <a:defRPr/>
            </a:lvl3pPr>
            <a:lvl4pPr>
              <a:spcBef>
                <a:spcPts val="300"/>
              </a:spcBef>
              <a:defRPr/>
            </a:lvl4pPr>
            <a:lvl5pPr>
              <a:spcBef>
                <a:spcPts val="300"/>
              </a:spcBef>
              <a:defRPr/>
            </a:lvl5pPr>
          </a:lstStyle>
          <a:p>
            <a:pPr lvl="0"/>
            <a:r>
              <a:rPr lang="en-GB"/>
              <a:t>Click to edit Master text styles</a:t>
            </a:r>
          </a:p>
        </p:txBody>
      </p:sp>
      <p:sp>
        <p:nvSpPr>
          <p:cNvPr id="9" name="Text Placeholder 8"/>
          <p:cNvSpPr>
            <a:spLocks noGrp="1"/>
          </p:cNvSpPr>
          <p:nvPr>
            <p:ph type="body" sz="quarter" idx="12"/>
          </p:nvPr>
        </p:nvSpPr>
        <p:spPr>
          <a:xfrm>
            <a:off x="2126458" y="2405418"/>
            <a:ext cx="4452936" cy="6812666"/>
          </a:xfrm>
        </p:spPr>
        <p:txBody>
          <a:bodyPr>
            <a:noAutofit/>
          </a:bodyPr>
          <a:lstStyle>
            <a:lvl1pPr marL="0" indent="0" algn="l">
              <a:spcBef>
                <a:spcPts val="1801"/>
              </a:spcBef>
              <a:buFontTx/>
              <a:buNone/>
              <a:defRPr sz="1878"/>
            </a:lvl1pPr>
            <a:lvl2pPr marL="151337" indent="-151337" algn="l">
              <a:buClrTx/>
              <a:buSzPct val="100000"/>
              <a:buFont typeface="Arial" panose="020B0604020202020204" pitchFamily="34" charset="0"/>
              <a:buChar char="•"/>
              <a:defRPr sz="1878"/>
            </a:lvl2pPr>
            <a:lvl3pPr marL="330190" indent="-151337" algn="l">
              <a:buClrTx/>
              <a:buSzPct val="100000"/>
              <a:buFont typeface="Arial" panose="020B0604020202020204" pitchFamily="34" charset="0"/>
              <a:buChar char="−"/>
              <a:defRPr sz="1878"/>
            </a:lvl3pPr>
            <a:lvl4pPr marL="509043" indent="-151337" algn="l">
              <a:buClrTx/>
              <a:buSzPct val="100000"/>
              <a:buFont typeface="Arial" panose="020B0604020202020204" pitchFamily="34" charset="0"/>
              <a:buChar char="◦"/>
              <a:defRPr sz="1878"/>
            </a:lvl4pPr>
            <a:lvl5pPr marL="687896" indent="-151337" algn="l">
              <a:buClrTx/>
              <a:buSzPct val="100000"/>
              <a:buFont typeface="Arial" panose="020B0604020202020204" pitchFamily="34" charset="0"/>
              <a:buChar char="−"/>
              <a:defRPr sz="1878"/>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noProof="0"/>
          </a:p>
        </p:txBody>
      </p:sp>
      <p:grpSp>
        <p:nvGrpSpPr>
          <p:cNvPr id="38" name="Group 37">
            <a:extLst>
              <a:ext uri="{FF2B5EF4-FFF2-40B4-BE49-F238E27FC236}">
                <a16:creationId xmlns:a16="http://schemas.microsoft.com/office/drawing/2014/main" id="{794F93FF-D72E-4A1E-AE6C-F214EFD64277}"/>
              </a:ext>
            </a:extLst>
          </p:cNvPr>
          <p:cNvGrpSpPr/>
          <p:nvPr userDrawn="1"/>
        </p:nvGrpSpPr>
        <p:grpSpPr>
          <a:xfrm>
            <a:off x="283493" y="546000"/>
            <a:ext cx="1215000" cy="444854"/>
            <a:chOff x="398463" y="404813"/>
            <a:chExt cx="1627187" cy="307976"/>
          </a:xfrm>
          <a:solidFill>
            <a:schemeClr val="tx1"/>
          </a:solidFill>
        </p:grpSpPr>
        <p:sp>
          <p:nvSpPr>
            <p:cNvPr id="39" name="Oval 5">
              <a:extLst>
                <a:ext uri="{FF2B5EF4-FFF2-40B4-BE49-F238E27FC236}">
                  <a16:creationId xmlns:a16="http://schemas.microsoft.com/office/drawing/2014/main" id="{D9B2422A-C0EE-467F-8A9F-97C5BDCE6973}"/>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0" name="Freeform 6">
              <a:extLst>
                <a:ext uri="{FF2B5EF4-FFF2-40B4-BE49-F238E27FC236}">
                  <a16:creationId xmlns:a16="http://schemas.microsoft.com/office/drawing/2014/main" id="{5AD38284-EA6E-446F-88AC-0E143CEF6EBA}"/>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1" name="Rectangle 7">
              <a:extLst>
                <a:ext uri="{FF2B5EF4-FFF2-40B4-BE49-F238E27FC236}">
                  <a16:creationId xmlns:a16="http://schemas.microsoft.com/office/drawing/2014/main" id="{97B859E8-976C-471C-A2EE-64CF26DF91C3}"/>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2" name="Freeform 8">
              <a:extLst>
                <a:ext uri="{FF2B5EF4-FFF2-40B4-BE49-F238E27FC236}">
                  <a16:creationId xmlns:a16="http://schemas.microsoft.com/office/drawing/2014/main" id="{C1BC1724-4AC5-47D7-8B5C-5FBD4F14E359}"/>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3" name="Rectangle 9">
              <a:extLst>
                <a:ext uri="{FF2B5EF4-FFF2-40B4-BE49-F238E27FC236}">
                  <a16:creationId xmlns:a16="http://schemas.microsoft.com/office/drawing/2014/main" id="{065728FE-3550-4B53-A249-A8C73A04E56E}"/>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4" name="Rectangle 10">
              <a:extLst>
                <a:ext uri="{FF2B5EF4-FFF2-40B4-BE49-F238E27FC236}">
                  <a16:creationId xmlns:a16="http://schemas.microsoft.com/office/drawing/2014/main" id="{4F3F57AC-DEF4-4572-9A7F-399DEBAE5FD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5" name="Freeform 11">
              <a:extLst>
                <a:ext uri="{FF2B5EF4-FFF2-40B4-BE49-F238E27FC236}">
                  <a16:creationId xmlns:a16="http://schemas.microsoft.com/office/drawing/2014/main" id="{0AF07B33-CFE9-49B6-90BE-C12149C78E87}"/>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6" name="Freeform 12">
              <a:extLst>
                <a:ext uri="{FF2B5EF4-FFF2-40B4-BE49-F238E27FC236}">
                  <a16:creationId xmlns:a16="http://schemas.microsoft.com/office/drawing/2014/main" id="{DC15CE79-A2D3-4BF7-9E4F-177F90589F25}"/>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7" name="Freeform 13">
              <a:extLst>
                <a:ext uri="{FF2B5EF4-FFF2-40B4-BE49-F238E27FC236}">
                  <a16:creationId xmlns:a16="http://schemas.microsoft.com/office/drawing/2014/main" id="{24C97216-786A-4479-8D4A-D4963039C295}"/>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8" name="Freeform 14">
              <a:extLst>
                <a:ext uri="{FF2B5EF4-FFF2-40B4-BE49-F238E27FC236}">
                  <a16:creationId xmlns:a16="http://schemas.microsoft.com/office/drawing/2014/main" id="{142E86B3-0720-499C-ADA7-746D16ED741C}"/>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grpSp>
    </p:spTree>
    <p:extLst>
      <p:ext uri="{BB962C8B-B14F-4D97-AF65-F5344CB8AC3E}">
        <p14:creationId xmlns:p14="http://schemas.microsoft.com/office/powerpoint/2010/main" val="4235464240"/>
      </p:ext>
    </p:extLst>
  </p:cSld>
  <p:clrMapOvr>
    <a:masterClrMapping/>
  </p:clrMapOvr>
  <p:transition>
    <p:fade/>
  </p:transition>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282179" y="458613"/>
            <a:ext cx="6293644" cy="1008944"/>
          </a:xfrm>
          <a:prstGeom prst="rect">
            <a:avLst/>
          </a:prstGeom>
        </p:spPr>
        <p:txBody>
          <a:bodyPr vert="horz" lIns="0" tIns="0" rIns="0" bIns="0" rtlCol="0" anchor="t" anchorCtr="0">
            <a:noAutofit/>
          </a:bodyPr>
          <a:lstStyle>
            <a:lvl1pPr>
              <a:defRPr sz="3033"/>
            </a:lvl1pPr>
          </a:lstStyle>
          <a:p>
            <a:r>
              <a:rPr lang="en-GB" noProof="0"/>
              <a:t>Click to add title</a:t>
            </a:r>
            <a:endParaRPr lang="en-GB"/>
          </a:p>
        </p:txBody>
      </p:sp>
      <p:sp>
        <p:nvSpPr>
          <p:cNvPr id="5" name="Picture Placeholder 9"/>
          <p:cNvSpPr>
            <a:spLocks noGrp="1"/>
          </p:cNvSpPr>
          <p:nvPr>
            <p:ph type="pic" sz="quarter" idx="15"/>
          </p:nvPr>
        </p:nvSpPr>
        <p:spPr>
          <a:xfrm>
            <a:off x="3065822" y="2405418"/>
            <a:ext cx="3510000" cy="6812669"/>
          </a:xfrm>
        </p:spPr>
        <p:txBody>
          <a:bodyPr>
            <a:noAutofit/>
          </a:bodyPr>
          <a:lstStyle>
            <a:lvl1pPr>
              <a:defRPr sz="1878"/>
            </a:lvl1pPr>
          </a:lstStyle>
          <a:p>
            <a:r>
              <a:rPr lang="en-GB" noProof="0"/>
              <a:t>Click icon to add picture</a:t>
            </a:r>
          </a:p>
        </p:txBody>
      </p:sp>
      <p:sp>
        <p:nvSpPr>
          <p:cNvPr id="6" name="Content Placeholder 3"/>
          <p:cNvSpPr>
            <a:spLocks noGrp="1"/>
          </p:cNvSpPr>
          <p:nvPr>
            <p:ph sz="quarter" idx="10"/>
          </p:nvPr>
        </p:nvSpPr>
        <p:spPr>
          <a:xfrm>
            <a:off x="282180" y="2405418"/>
            <a:ext cx="2506741" cy="6812669"/>
          </a:xfrm>
          <a:prstGeom prst="rect">
            <a:avLst/>
          </a:prstGeom>
        </p:spPr>
        <p:txBody>
          <a:bodyPr>
            <a:noAutofit/>
          </a:bodyPr>
          <a:lstStyle>
            <a:lvl1pPr marL="0" indent="0" algn="l">
              <a:buFontTx/>
              <a:buNone/>
              <a:tabLst>
                <a:tab pos="5448132" algn="r"/>
              </a:tabLst>
              <a:defRPr sz="1878">
                <a:latin typeface="+mn-lt"/>
              </a:defRPr>
            </a:lvl1pPr>
            <a:lvl2pPr marL="151337" indent="-151337" algn="l">
              <a:buClrTx/>
              <a:buSzPct val="100000"/>
              <a:buFont typeface="Arial" panose="020B0604020202020204" pitchFamily="34" charset="0"/>
              <a:buChar char="•"/>
              <a:tabLst>
                <a:tab pos="5448132" algn="r"/>
              </a:tabLst>
              <a:defRPr sz="1878">
                <a:latin typeface="+mj-lt"/>
              </a:defRPr>
            </a:lvl2pPr>
            <a:lvl3pPr marL="330190" indent="-151337" algn="l">
              <a:buClrTx/>
              <a:buSzPct val="100000"/>
              <a:buFont typeface="Arial" panose="020B0604020202020204" pitchFamily="34" charset="0"/>
              <a:buChar char="−"/>
              <a:tabLst>
                <a:tab pos="5448132" algn="r"/>
              </a:tabLst>
              <a:defRPr sz="1878">
                <a:latin typeface="+mn-lt"/>
              </a:defRPr>
            </a:lvl3pPr>
            <a:lvl4pPr marL="509043" indent="-151337" algn="l">
              <a:buClrTx/>
              <a:buSzPct val="100000"/>
              <a:buFont typeface="Arial" panose="020B0604020202020204" pitchFamily="34" charset="0"/>
              <a:buChar char="◦"/>
              <a:tabLst>
                <a:tab pos="5448132" algn="r"/>
              </a:tabLst>
              <a:defRPr sz="1878">
                <a:latin typeface="+mn-lt"/>
              </a:defRPr>
            </a:lvl4pPr>
            <a:lvl5pPr marL="687896" indent="-151337" algn="l">
              <a:buClrTx/>
              <a:buSzPct val="100000"/>
              <a:buFont typeface="Arial" panose="020B0604020202020204" pitchFamily="34" charset="0"/>
              <a:buChar char="−"/>
              <a:tabLst>
                <a:tab pos="5448132" algn="r"/>
              </a:tabLst>
              <a:defRPr sz="1878" baseline="0">
                <a:latin typeface="+mn-lt"/>
              </a:defRPr>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Tree>
    <p:extLst>
      <p:ext uri="{BB962C8B-B14F-4D97-AF65-F5344CB8AC3E}">
        <p14:creationId xmlns:p14="http://schemas.microsoft.com/office/powerpoint/2010/main" val="2713996539"/>
      </p:ext>
    </p:extLst>
  </p:cSld>
  <p:clrMapOvr>
    <a:masterClrMapping/>
  </p:clrMapOvr>
  <p:transition>
    <p:fade/>
  </p:transition>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282180" y="2405420"/>
            <a:ext cx="2984388" cy="6812666"/>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5" name="Content Placeholder 3"/>
          <p:cNvSpPr>
            <a:spLocks noGrp="1"/>
          </p:cNvSpPr>
          <p:nvPr>
            <p:ph sz="quarter" idx="20"/>
          </p:nvPr>
        </p:nvSpPr>
        <p:spPr>
          <a:xfrm>
            <a:off x="3589617" y="2405420"/>
            <a:ext cx="2994064" cy="6812666"/>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6" name="Text Placeholder 8">
            <a:extLst>
              <a:ext uri="{FF2B5EF4-FFF2-40B4-BE49-F238E27FC236}">
                <a16:creationId xmlns:a16="http://schemas.microsoft.com/office/drawing/2014/main" id="{8A9CD2DA-AA83-4DCB-8501-DE5878CC0B8A}"/>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883430287"/>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282179" y="2405420"/>
            <a:ext cx="2984389"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13" name="Content Placeholder 3"/>
          <p:cNvSpPr>
            <a:spLocks noGrp="1"/>
          </p:cNvSpPr>
          <p:nvPr>
            <p:ph sz="quarter" idx="20"/>
          </p:nvPr>
        </p:nvSpPr>
        <p:spPr>
          <a:xfrm>
            <a:off x="3591001" y="2405420"/>
            <a:ext cx="2984822"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6" name="Text Placeholder 8">
            <a:extLst>
              <a:ext uri="{FF2B5EF4-FFF2-40B4-BE49-F238E27FC236}">
                <a16:creationId xmlns:a16="http://schemas.microsoft.com/office/drawing/2014/main" id="{E5225F53-1C15-499B-9179-65E3B2184C7C}"/>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9" name="Title Placeholder 1">
            <a:extLst>
              <a:ext uri="{FF2B5EF4-FFF2-40B4-BE49-F238E27FC236}">
                <a16:creationId xmlns:a16="http://schemas.microsoft.com/office/drawing/2014/main" id="{914EA394-D3CD-41FC-B7FF-082F08C15AA4}"/>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3437641513"/>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3566938" y="3069463"/>
            <a:ext cx="3008885" cy="5772000"/>
          </a:xfrm>
        </p:spPr>
        <p:txBody>
          <a:bodyPr>
            <a:noAutofit/>
          </a:bodyPr>
          <a:lstStyle>
            <a:lvl1pPr>
              <a:defRPr sz="1878"/>
            </a:lvl1pPr>
          </a:lstStyle>
          <a:p>
            <a:r>
              <a:rPr lang="en-GB" noProof="0"/>
              <a:t>Click icon to add chart</a:t>
            </a:r>
          </a:p>
        </p:txBody>
      </p:sp>
      <p:sp>
        <p:nvSpPr>
          <p:cNvPr id="6" name="Text Placeholder 5"/>
          <p:cNvSpPr>
            <a:spLocks noGrp="1"/>
          </p:cNvSpPr>
          <p:nvPr>
            <p:ph type="body" sz="quarter" idx="22"/>
          </p:nvPr>
        </p:nvSpPr>
        <p:spPr>
          <a:xfrm>
            <a:off x="3566938" y="2405417"/>
            <a:ext cx="3008885" cy="607659"/>
          </a:xfrm>
        </p:spPr>
        <p:txBody>
          <a:bodyPr>
            <a:noAutofit/>
          </a:bodyPr>
          <a:lstStyle>
            <a:lvl1pPr>
              <a:defRPr sz="1878"/>
            </a:lvl1pPr>
          </a:lstStyle>
          <a:p>
            <a:pPr lvl="0"/>
            <a:r>
              <a:rPr lang="en-GB" noProof="0"/>
              <a:t>Click to edit Master text styles</a:t>
            </a:r>
            <a:endParaRPr lang="en-GB"/>
          </a:p>
        </p:txBody>
      </p:sp>
      <p:sp>
        <p:nvSpPr>
          <p:cNvPr id="15" name="Text Placeholder 7"/>
          <p:cNvSpPr>
            <a:spLocks noGrp="1"/>
          </p:cNvSpPr>
          <p:nvPr>
            <p:ph type="body" sz="quarter" idx="23"/>
          </p:nvPr>
        </p:nvSpPr>
        <p:spPr>
          <a:xfrm>
            <a:off x="282179" y="8841468"/>
            <a:ext cx="6293644" cy="376620"/>
          </a:xfrm>
        </p:spPr>
        <p:txBody>
          <a:bodyPr>
            <a:noAutofit/>
          </a:bodyPr>
          <a:lstStyle>
            <a:lvl1pPr>
              <a:spcAft>
                <a:spcPts val="0"/>
              </a:spcAft>
              <a:defRPr sz="1300"/>
            </a:lvl1pPr>
          </a:lstStyle>
          <a:p>
            <a:pPr lvl="0"/>
            <a:r>
              <a:rPr lang="en-GB"/>
              <a:t>Click to edit Master text styles</a:t>
            </a:r>
          </a:p>
        </p:txBody>
      </p:sp>
      <p:sp>
        <p:nvSpPr>
          <p:cNvPr id="8" name="Text Placeholder 8">
            <a:extLst>
              <a:ext uri="{FF2B5EF4-FFF2-40B4-BE49-F238E27FC236}">
                <a16:creationId xmlns:a16="http://schemas.microsoft.com/office/drawing/2014/main" id="{E911C489-B226-49BC-B069-119CF8BC96EF}"/>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9" name="Title Placeholder 1">
            <a:extLst>
              <a:ext uri="{FF2B5EF4-FFF2-40B4-BE49-F238E27FC236}">
                <a16:creationId xmlns:a16="http://schemas.microsoft.com/office/drawing/2014/main" id="{F47218A4-44FE-4E96-A903-7AD44AF4E8DB}"/>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12" name="Content Placeholder 3">
            <a:extLst>
              <a:ext uri="{FF2B5EF4-FFF2-40B4-BE49-F238E27FC236}">
                <a16:creationId xmlns:a16="http://schemas.microsoft.com/office/drawing/2014/main" id="{2B09C439-6EAE-4988-B2EB-173546F60C3E}"/>
              </a:ext>
            </a:extLst>
          </p:cNvPr>
          <p:cNvSpPr>
            <a:spLocks noGrp="1"/>
          </p:cNvSpPr>
          <p:nvPr>
            <p:ph sz="quarter" idx="10"/>
          </p:nvPr>
        </p:nvSpPr>
        <p:spPr>
          <a:xfrm>
            <a:off x="282179" y="2405420"/>
            <a:ext cx="2984389"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Tree>
    <p:extLst>
      <p:ext uri="{BB962C8B-B14F-4D97-AF65-F5344CB8AC3E}">
        <p14:creationId xmlns:p14="http://schemas.microsoft.com/office/powerpoint/2010/main" val="168526985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3566938" y="3069463"/>
            <a:ext cx="3008885" cy="5772000"/>
          </a:xfrm>
        </p:spPr>
        <p:txBody>
          <a:bodyPr>
            <a:noAutofit/>
          </a:bodyPr>
          <a:lstStyle>
            <a:lvl1pPr>
              <a:defRPr sz="1878"/>
            </a:lvl1pPr>
          </a:lstStyle>
          <a:p>
            <a:r>
              <a:rPr lang="en-GB"/>
              <a:t>Click icon to add chart</a:t>
            </a:r>
          </a:p>
        </p:txBody>
      </p:sp>
      <p:sp>
        <p:nvSpPr>
          <p:cNvPr id="6" name="Text Placeholder 5"/>
          <p:cNvSpPr>
            <a:spLocks noGrp="1"/>
          </p:cNvSpPr>
          <p:nvPr>
            <p:ph type="body" sz="quarter" idx="22"/>
          </p:nvPr>
        </p:nvSpPr>
        <p:spPr>
          <a:xfrm>
            <a:off x="3566939" y="2405417"/>
            <a:ext cx="3008885" cy="607659"/>
          </a:xfrm>
        </p:spPr>
        <p:txBody>
          <a:bodyPr>
            <a:noAutofit/>
          </a:bodyPr>
          <a:lstStyle>
            <a:lvl1pPr>
              <a:defRPr sz="1878"/>
            </a:lvl1pPr>
          </a:lstStyle>
          <a:p>
            <a:pPr lvl="0"/>
            <a:r>
              <a:rPr lang="en-GB" noProof="0"/>
              <a:t>Click to edit Master text styles</a:t>
            </a:r>
            <a:endParaRPr lang="en-GB"/>
          </a:p>
        </p:txBody>
      </p:sp>
      <p:sp>
        <p:nvSpPr>
          <p:cNvPr id="15" name="Text Placeholder 7"/>
          <p:cNvSpPr>
            <a:spLocks noGrp="1"/>
          </p:cNvSpPr>
          <p:nvPr>
            <p:ph type="body" sz="quarter" idx="23"/>
          </p:nvPr>
        </p:nvSpPr>
        <p:spPr>
          <a:xfrm>
            <a:off x="282178" y="8841468"/>
            <a:ext cx="6280548" cy="376620"/>
          </a:xfrm>
        </p:spPr>
        <p:txBody>
          <a:bodyPr>
            <a:noAutofit/>
          </a:bodyPr>
          <a:lstStyle>
            <a:lvl1pPr>
              <a:spcAft>
                <a:spcPts val="0"/>
              </a:spcAft>
              <a:defRPr sz="1300"/>
            </a:lvl1pPr>
          </a:lstStyle>
          <a:p>
            <a:pPr lvl="0"/>
            <a:r>
              <a:rPr lang="en-GB"/>
              <a:t>Click to edit Master text styles</a:t>
            </a:r>
          </a:p>
        </p:txBody>
      </p:sp>
      <p:sp>
        <p:nvSpPr>
          <p:cNvPr id="9" name="Chart Placeholder 2"/>
          <p:cNvSpPr>
            <a:spLocks noGrp="1"/>
          </p:cNvSpPr>
          <p:nvPr>
            <p:ph type="chart" sz="quarter" idx="24"/>
          </p:nvPr>
        </p:nvSpPr>
        <p:spPr>
          <a:xfrm>
            <a:off x="282178" y="3069463"/>
            <a:ext cx="3008948" cy="5772000"/>
          </a:xfrm>
        </p:spPr>
        <p:txBody>
          <a:bodyPr>
            <a:noAutofit/>
          </a:bodyPr>
          <a:lstStyle>
            <a:lvl1pPr>
              <a:defRPr sz="1878"/>
            </a:lvl1pPr>
          </a:lstStyle>
          <a:p>
            <a:r>
              <a:rPr lang="en-GB"/>
              <a:t>Click icon to add chart</a:t>
            </a:r>
          </a:p>
        </p:txBody>
      </p:sp>
      <p:sp>
        <p:nvSpPr>
          <p:cNvPr id="12" name="Text Placeholder 5"/>
          <p:cNvSpPr>
            <a:spLocks noGrp="1"/>
          </p:cNvSpPr>
          <p:nvPr>
            <p:ph type="body" sz="quarter" idx="25"/>
          </p:nvPr>
        </p:nvSpPr>
        <p:spPr>
          <a:xfrm>
            <a:off x="282177" y="2405417"/>
            <a:ext cx="3008948" cy="607659"/>
          </a:xfrm>
        </p:spPr>
        <p:txBody>
          <a:bodyPr>
            <a:noAutofit/>
          </a:bodyPr>
          <a:lstStyle>
            <a:lvl1pPr>
              <a:defRPr sz="1878"/>
            </a:lvl1pPr>
          </a:lstStyle>
          <a:p>
            <a:pPr lvl="0"/>
            <a:r>
              <a:rPr lang="en-GB" noProof="0"/>
              <a:t>Click to edit Master text styles</a:t>
            </a:r>
            <a:endParaRPr lang="en-GB"/>
          </a:p>
        </p:txBody>
      </p:sp>
      <p:sp>
        <p:nvSpPr>
          <p:cNvPr id="10" name="Text Placeholder 8">
            <a:extLst>
              <a:ext uri="{FF2B5EF4-FFF2-40B4-BE49-F238E27FC236}">
                <a16:creationId xmlns:a16="http://schemas.microsoft.com/office/drawing/2014/main" id="{5D528E1B-5BDF-48B1-B9CD-A31A99631297}"/>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4" name="Title Placeholder 1">
            <a:extLst>
              <a:ext uri="{FF2B5EF4-FFF2-40B4-BE49-F238E27FC236}">
                <a16:creationId xmlns:a16="http://schemas.microsoft.com/office/drawing/2014/main" id="{56A696DA-71F5-44D5-B231-17F470D2F6A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3231205473"/>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282179" y="2405418"/>
            <a:ext cx="2492920" cy="6812669"/>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8" name="Content Placeholder 3"/>
          <p:cNvSpPr>
            <a:spLocks noGrp="1"/>
          </p:cNvSpPr>
          <p:nvPr>
            <p:ph sz="quarter" idx="16"/>
          </p:nvPr>
        </p:nvSpPr>
        <p:spPr>
          <a:xfrm>
            <a:off x="3065821" y="2405418"/>
            <a:ext cx="3510000" cy="6812669"/>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0" name="Text Placeholder 8">
            <a:extLst>
              <a:ext uri="{FF2B5EF4-FFF2-40B4-BE49-F238E27FC236}">
                <a16:creationId xmlns:a16="http://schemas.microsoft.com/office/drawing/2014/main" id="{5DCFBECF-F261-4066-B77C-A1FCF54AA07F}"/>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1" name="Title Placeholder 1">
            <a:extLst>
              <a:ext uri="{FF2B5EF4-FFF2-40B4-BE49-F238E27FC236}">
                <a16:creationId xmlns:a16="http://schemas.microsoft.com/office/drawing/2014/main" id="{6E9BEEDA-6F6F-4BD9-B1D8-9731D1B037A6}"/>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3496082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262559" y="2395871"/>
            <a:ext cx="2313263" cy="6822215"/>
          </a:xfrm>
          <a:prstGeom prst="rect">
            <a:avLst/>
          </a:prstGeom>
        </p:spPr>
        <p:txBody>
          <a:bodyPr>
            <a:noAutofit/>
          </a:bodyPr>
          <a:lstStyle>
            <a:lvl1pPr>
              <a:tabLst>
                <a:tab pos="5448132" algn="r"/>
              </a:tabLst>
              <a:defRPr sz="2311">
                <a:solidFill>
                  <a:schemeClr val="accent3"/>
                </a:solidFill>
              </a:defRPr>
            </a:lvl1pPr>
            <a:lvl2pPr>
              <a:tabLst>
                <a:tab pos="5448132" algn="r"/>
              </a:tabLst>
              <a:defRPr/>
            </a:lvl2pPr>
            <a:lvl3pPr>
              <a:tabLst>
                <a:tab pos="5448132" algn="r"/>
              </a:tabLst>
              <a:defRPr/>
            </a:lvl3pPr>
            <a:lvl4pPr>
              <a:tabLst>
                <a:tab pos="5448132" algn="r"/>
              </a:tabLst>
              <a:defRPr/>
            </a:lvl4pPr>
            <a:lvl5pPr>
              <a:tabLst>
                <a:tab pos="5448132" algn="r"/>
              </a:tabLst>
              <a:defRPr baseline="0"/>
            </a:lvl5pPr>
          </a:lstStyle>
          <a:p>
            <a:pPr lvl="0"/>
            <a:r>
              <a:rPr lang="en-GB" noProof="0"/>
              <a:t>Click to edit Master text styles</a:t>
            </a:r>
            <a:endParaRPr lang="en-GB"/>
          </a:p>
        </p:txBody>
      </p:sp>
      <p:sp>
        <p:nvSpPr>
          <p:cNvPr id="8" name="Content Placeholder 3"/>
          <p:cNvSpPr>
            <a:spLocks noGrp="1"/>
          </p:cNvSpPr>
          <p:nvPr>
            <p:ph sz="quarter" idx="16"/>
          </p:nvPr>
        </p:nvSpPr>
        <p:spPr>
          <a:xfrm>
            <a:off x="282179" y="2405416"/>
            <a:ext cx="3659821" cy="6812667"/>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0" name="Text Placeholder 8">
            <a:extLst>
              <a:ext uri="{FF2B5EF4-FFF2-40B4-BE49-F238E27FC236}">
                <a16:creationId xmlns:a16="http://schemas.microsoft.com/office/drawing/2014/main" id="{68009483-F3D1-4AD9-8031-CEB4620DB873}"/>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1" name="Title Placeholder 1">
            <a:extLst>
              <a:ext uri="{FF2B5EF4-FFF2-40B4-BE49-F238E27FC236}">
                <a16:creationId xmlns:a16="http://schemas.microsoft.com/office/drawing/2014/main" id="{51FE75E2-F986-4CD3-8A43-338DEE272CB9}"/>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956885526"/>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283500" y="2963998"/>
            <a:ext cx="1996621" cy="5877465"/>
          </a:xfrm>
          <a:prstGeom prst="rect">
            <a:avLst/>
          </a:prstGeom>
        </p:spPr>
        <p:txBody>
          <a:bodyPr>
            <a:noAutofit/>
          </a:bodyPr>
          <a:lstStyle>
            <a:lvl1pPr>
              <a:defRPr sz="1878"/>
            </a:lvl1pPr>
          </a:lstStyle>
          <a:p>
            <a:r>
              <a:rPr lang="en-GB" noProof="0"/>
              <a:t>Click icon to add chart</a:t>
            </a:r>
          </a:p>
        </p:txBody>
      </p:sp>
      <p:sp>
        <p:nvSpPr>
          <p:cNvPr id="18" name="Text Placeholder 8"/>
          <p:cNvSpPr>
            <a:spLocks noGrp="1"/>
          </p:cNvSpPr>
          <p:nvPr>
            <p:ph type="body" sz="quarter" idx="18"/>
          </p:nvPr>
        </p:nvSpPr>
        <p:spPr>
          <a:xfrm>
            <a:off x="282179" y="2396543"/>
            <a:ext cx="1996621" cy="566384"/>
          </a:xfrm>
        </p:spPr>
        <p:txBody>
          <a:bodyPr>
            <a:noAutofit/>
          </a:bodyPr>
          <a:lstStyle>
            <a:lvl1pPr>
              <a:defRPr sz="1878"/>
            </a:lvl1pPr>
          </a:lstStyle>
          <a:p>
            <a:pPr lvl="0"/>
            <a:r>
              <a:rPr lang="en-GB" noProof="0"/>
              <a:t>Click to edit Master text styles</a:t>
            </a:r>
            <a:endParaRPr lang="en-GB"/>
          </a:p>
        </p:txBody>
      </p:sp>
      <p:sp>
        <p:nvSpPr>
          <p:cNvPr id="7" name="Chart Placeholder 3"/>
          <p:cNvSpPr>
            <a:spLocks noGrp="1"/>
          </p:cNvSpPr>
          <p:nvPr>
            <p:ph type="chart" sz="quarter" idx="19"/>
          </p:nvPr>
        </p:nvSpPr>
        <p:spPr>
          <a:xfrm>
            <a:off x="2431352" y="2963998"/>
            <a:ext cx="1996621" cy="5877465"/>
          </a:xfrm>
          <a:prstGeom prst="rect">
            <a:avLst/>
          </a:prstGeom>
        </p:spPr>
        <p:txBody>
          <a:bodyPr>
            <a:noAutofit/>
          </a:bodyPr>
          <a:lstStyle>
            <a:lvl1pPr>
              <a:defRPr sz="1878"/>
            </a:lvl1pPr>
          </a:lstStyle>
          <a:p>
            <a:r>
              <a:rPr lang="en-GB" noProof="0"/>
              <a:t>Click icon to add chart</a:t>
            </a:r>
          </a:p>
        </p:txBody>
      </p:sp>
      <p:sp>
        <p:nvSpPr>
          <p:cNvPr id="8" name="Text Placeholder 8"/>
          <p:cNvSpPr>
            <a:spLocks noGrp="1"/>
          </p:cNvSpPr>
          <p:nvPr>
            <p:ph type="body" sz="quarter" idx="20"/>
          </p:nvPr>
        </p:nvSpPr>
        <p:spPr>
          <a:xfrm>
            <a:off x="2430691" y="2396543"/>
            <a:ext cx="1996621" cy="566384"/>
          </a:xfrm>
        </p:spPr>
        <p:txBody>
          <a:bodyPr>
            <a:noAutofit/>
          </a:bodyPr>
          <a:lstStyle>
            <a:lvl1pPr>
              <a:defRPr sz="1878"/>
            </a:lvl1pPr>
          </a:lstStyle>
          <a:p>
            <a:pPr lvl="0"/>
            <a:r>
              <a:rPr lang="en-GB" noProof="0"/>
              <a:t>Click to edit Master text styles</a:t>
            </a:r>
            <a:endParaRPr lang="en-GB"/>
          </a:p>
        </p:txBody>
      </p:sp>
      <p:sp>
        <p:nvSpPr>
          <p:cNvPr id="9" name="Chart Placeholder 3"/>
          <p:cNvSpPr>
            <a:spLocks noGrp="1"/>
          </p:cNvSpPr>
          <p:nvPr>
            <p:ph type="chart" sz="quarter" idx="21"/>
          </p:nvPr>
        </p:nvSpPr>
        <p:spPr>
          <a:xfrm>
            <a:off x="4579202" y="2963998"/>
            <a:ext cx="1996621" cy="5877465"/>
          </a:xfrm>
          <a:prstGeom prst="rect">
            <a:avLst/>
          </a:prstGeom>
        </p:spPr>
        <p:txBody>
          <a:bodyPr>
            <a:noAutofit/>
          </a:bodyPr>
          <a:lstStyle>
            <a:lvl1pPr>
              <a:defRPr sz="1878"/>
            </a:lvl1pPr>
          </a:lstStyle>
          <a:p>
            <a:r>
              <a:rPr lang="en-GB" noProof="0"/>
              <a:t>Click icon to add chart</a:t>
            </a:r>
          </a:p>
        </p:txBody>
      </p:sp>
      <p:sp>
        <p:nvSpPr>
          <p:cNvPr id="10" name="Text Placeholder 8"/>
          <p:cNvSpPr>
            <a:spLocks noGrp="1"/>
          </p:cNvSpPr>
          <p:nvPr>
            <p:ph type="body" sz="quarter" idx="22"/>
          </p:nvPr>
        </p:nvSpPr>
        <p:spPr>
          <a:xfrm>
            <a:off x="4579202" y="2396543"/>
            <a:ext cx="1996621" cy="575259"/>
          </a:xfrm>
        </p:spPr>
        <p:txBody>
          <a:bodyPr>
            <a:noAutofit/>
          </a:bodyPr>
          <a:lstStyle>
            <a:lvl1pPr>
              <a:defRPr sz="1878"/>
            </a:lvl1pPr>
          </a:lstStyle>
          <a:p>
            <a:pPr lvl="0"/>
            <a:r>
              <a:rPr lang="en-GB" noProof="0"/>
              <a:t>Click to edit Master text styles</a:t>
            </a:r>
            <a:endParaRPr lang="en-GB"/>
          </a:p>
        </p:txBody>
      </p:sp>
      <p:sp>
        <p:nvSpPr>
          <p:cNvPr id="12" name="Text Placeholder 7"/>
          <p:cNvSpPr>
            <a:spLocks noGrp="1"/>
          </p:cNvSpPr>
          <p:nvPr>
            <p:ph type="body" sz="quarter" idx="23"/>
          </p:nvPr>
        </p:nvSpPr>
        <p:spPr>
          <a:xfrm>
            <a:off x="282178" y="8841468"/>
            <a:ext cx="6280548" cy="376620"/>
          </a:xfrm>
        </p:spPr>
        <p:txBody>
          <a:bodyPr>
            <a:noAutofit/>
          </a:bodyPr>
          <a:lstStyle>
            <a:lvl1pPr>
              <a:spcAft>
                <a:spcPts val="0"/>
              </a:spcAft>
              <a:defRPr sz="1300"/>
            </a:lvl1pPr>
          </a:lstStyle>
          <a:p>
            <a:pPr lvl="0"/>
            <a:r>
              <a:rPr lang="en-GB" noProof="0"/>
              <a:t>Click to edit Master text styles</a:t>
            </a:r>
            <a:endParaRPr lang="en-GB"/>
          </a:p>
        </p:txBody>
      </p:sp>
      <p:sp>
        <p:nvSpPr>
          <p:cNvPr id="11" name="Text Placeholder 8">
            <a:extLst>
              <a:ext uri="{FF2B5EF4-FFF2-40B4-BE49-F238E27FC236}">
                <a16:creationId xmlns:a16="http://schemas.microsoft.com/office/drawing/2014/main" id="{F3BAE7D4-2DCE-493F-8804-6735FFDC6D71}"/>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3" name="Title Placeholder 1">
            <a:extLst>
              <a:ext uri="{FF2B5EF4-FFF2-40B4-BE49-F238E27FC236}">
                <a16:creationId xmlns:a16="http://schemas.microsoft.com/office/drawing/2014/main" id="{0AA8666D-884E-4CE4-A16C-E06A6E0BAE3D}"/>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69483779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age Image">
    <p:bg bwMode="gray">
      <p:bgPr>
        <a:solidFill>
          <a:schemeClr val="tx1"/>
        </a:solidFill>
        <a:effectLst/>
      </p:bgPr>
    </p:bg>
    <p:spTree>
      <p:nvGrpSpPr>
        <p:cNvPr id="1" name=""/>
        <p:cNvGrpSpPr/>
        <p:nvPr/>
      </p:nvGrpSpPr>
      <p:grpSpPr>
        <a:xfrm>
          <a:off x="0" y="0"/>
          <a:ext cx="0" cy="0"/>
          <a:chOff x="0" y="0"/>
          <a:chExt cx="0" cy="0"/>
        </a:xfrm>
      </p:grpSpPr>
      <p:sp>
        <p:nvSpPr>
          <p:cNvPr id="28" name="Text Placeholder 4">
            <a:extLst>
              <a:ext uri="{FF2B5EF4-FFF2-40B4-BE49-F238E27FC236}">
                <a16:creationId xmlns:a16="http://schemas.microsoft.com/office/drawing/2014/main" id="{7843742C-26CB-411F-8564-50309241988E}"/>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2022"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29" name="Title 1">
            <a:extLst>
              <a:ext uri="{FF2B5EF4-FFF2-40B4-BE49-F238E27FC236}">
                <a16:creationId xmlns:a16="http://schemas.microsoft.com/office/drawing/2014/main" id="{A7C729B7-24CD-4887-BCB2-9B9E69736AAE}"/>
              </a:ext>
            </a:extLst>
          </p:cNvPr>
          <p:cNvSpPr>
            <a:spLocks noGrp="1"/>
          </p:cNvSpPr>
          <p:nvPr>
            <p:ph type="ctrTitle"/>
          </p:nvPr>
        </p:nvSpPr>
        <p:spPr bwMode="gray">
          <a:xfrm>
            <a:off x="282180" y="7491191"/>
            <a:ext cx="2501026" cy="1294198"/>
          </a:xfrm>
          <a:prstGeom prst="rect">
            <a:avLst/>
          </a:prstGeom>
        </p:spPr>
        <p:txBody>
          <a:bodyPr anchor="b" anchorCtr="0">
            <a:noAutofit/>
          </a:bodyPr>
          <a:lstStyle>
            <a:lvl1pPr algn="l">
              <a:lnSpc>
                <a:spcPts val="4622"/>
              </a:lnSpc>
              <a:defRPr sz="4622"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Master title style</a:t>
            </a:r>
            <a:endParaRPr lang="en-GB"/>
          </a:p>
        </p:txBody>
      </p:sp>
      <p:pic>
        <p:nvPicPr>
          <p:cNvPr id="2023212704" name="image" descr="{&quot;templafy&quot;:{&quot;id&quot;:&quot;20ad6f54-4d7e-4dc0-8816-35b33cb25bde&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1931500532"/>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282178" y="2418124"/>
            <a:ext cx="1525500" cy="1820000"/>
          </a:xfrm>
        </p:spPr>
        <p:txBody>
          <a:bodyPr lIns="0" tIns="0" rIns="0" bIns="0">
            <a:noAutofit/>
          </a:bodyPr>
          <a:lstStyle/>
          <a:p>
            <a:r>
              <a:rPr lang="en-GB" noProof="0"/>
              <a:t>Click icon to add picture</a:t>
            </a:r>
          </a:p>
        </p:txBody>
      </p:sp>
      <p:sp>
        <p:nvSpPr>
          <p:cNvPr id="5" name="Picture Placeholder 6"/>
          <p:cNvSpPr>
            <a:spLocks noGrp="1"/>
          </p:cNvSpPr>
          <p:nvPr>
            <p:ph type="pic" sz="quarter" idx="14"/>
          </p:nvPr>
        </p:nvSpPr>
        <p:spPr>
          <a:xfrm>
            <a:off x="1871559" y="2418124"/>
            <a:ext cx="1525500" cy="1820000"/>
          </a:xfrm>
        </p:spPr>
        <p:txBody>
          <a:bodyPr lIns="0" tIns="0" rIns="0" bIns="0">
            <a:noAutofit/>
          </a:bodyPr>
          <a:lstStyle/>
          <a:p>
            <a:r>
              <a:rPr lang="en-GB" noProof="0"/>
              <a:t>Click icon to add picture</a:t>
            </a:r>
          </a:p>
        </p:txBody>
      </p:sp>
      <p:sp>
        <p:nvSpPr>
          <p:cNvPr id="6" name="Picture Placeholder 6"/>
          <p:cNvSpPr>
            <a:spLocks noGrp="1"/>
          </p:cNvSpPr>
          <p:nvPr>
            <p:ph type="pic" sz="quarter" idx="15"/>
          </p:nvPr>
        </p:nvSpPr>
        <p:spPr>
          <a:xfrm>
            <a:off x="3460940" y="2418124"/>
            <a:ext cx="1525500" cy="1820000"/>
          </a:xfrm>
        </p:spPr>
        <p:txBody>
          <a:bodyPr lIns="0" tIns="0" rIns="0" bIns="0">
            <a:noAutofit/>
          </a:bodyPr>
          <a:lstStyle/>
          <a:p>
            <a:r>
              <a:rPr lang="en-GB" noProof="0"/>
              <a:t>Click icon to add picture</a:t>
            </a:r>
          </a:p>
        </p:txBody>
      </p:sp>
      <p:sp>
        <p:nvSpPr>
          <p:cNvPr id="7" name="Picture Placeholder 6"/>
          <p:cNvSpPr>
            <a:spLocks noGrp="1"/>
          </p:cNvSpPr>
          <p:nvPr>
            <p:ph type="pic" sz="quarter" idx="16"/>
          </p:nvPr>
        </p:nvSpPr>
        <p:spPr>
          <a:xfrm>
            <a:off x="5050322" y="2418124"/>
            <a:ext cx="1525500" cy="1820000"/>
          </a:xfrm>
        </p:spPr>
        <p:txBody>
          <a:bodyPr lIns="0" tIns="0" rIns="0" bIns="0">
            <a:noAutofit/>
          </a:bodyPr>
          <a:lstStyle/>
          <a:p>
            <a:r>
              <a:rPr lang="en-GB" noProof="0"/>
              <a:t>Click icon to add picture</a:t>
            </a:r>
          </a:p>
        </p:txBody>
      </p:sp>
      <p:sp>
        <p:nvSpPr>
          <p:cNvPr id="9" name="Text Placeholder 8"/>
          <p:cNvSpPr>
            <a:spLocks noGrp="1"/>
          </p:cNvSpPr>
          <p:nvPr>
            <p:ph type="body" sz="quarter" idx="17"/>
          </p:nvPr>
        </p:nvSpPr>
        <p:spPr>
          <a:xfrm>
            <a:off x="282179" y="4512733"/>
            <a:ext cx="1530263" cy="4705347"/>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10" name="Text Placeholder 8"/>
          <p:cNvSpPr>
            <a:spLocks noGrp="1"/>
          </p:cNvSpPr>
          <p:nvPr>
            <p:ph type="body" sz="quarter" idx="18"/>
          </p:nvPr>
        </p:nvSpPr>
        <p:spPr>
          <a:xfrm>
            <a:off x="3459354" y="4507466"/>
            <a:ext cx="1525500" cy="4710621"/>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1" name="Text Placeholder 8"/>
          <p:cNvSpPr>
            <a:spLocks noGrp="1"/>
          </p:cNvSpPr>
          <p:nvPr>
            <p:ph type="body" sz="quarter" idx="19"/>
          </p:nvPr>
        </p:nvSpPr>
        <p:spPr>
          <a:xfrm>
            <a:off x="1873148" y="4512737"/>
            <a:ext cx="1525500" cy="4705349"/>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2" name="Text Placeholder 8"/>
          <p:cNvSpPr>
            <a:spLocks noGrp="1"/>
          </p:cNvSpPr>
          <p:nvPr>
            <p:ph type="body" sz="quarter" idx="20"/>
          </p:nvPr>
        </p:nvSpPr>
        <p:spPr>
          <a:xfrm>
            <a:off x="5058659" y="4490067"/>
            <a:ext cx="1517165" cy="4728013"/>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6" name="Text Placeholder 8">
            <a:extLst>
              <a:ext uri="{FF2B5EF4-FFF2-40B4-BE49-F238E27FC236}">
                <a16:creationId xmlns:a16="http://schemas.microsoft.com/office/drawing/2014/main" id="{CB36819A-C0CE-4CC8-96BE-D57C8135F44C}"/>
              </a:ext>
            </a:extLst>
          </p:cNvPr>
          <p:cNvSpPr>
            <a:spLocks noGrp="1"/>
          </p:cNvSpPr>
          <p:nvPr>
            <p:ph type="body" sz="quarter" idx="21"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7" name="Title Placeholder 1">
            <a:extLst>
              <a:ext uri="{FF2B5EF4-FFF2-40B4-BE49-F238E27FC236}">
                <a16:creationId xmlns:a16="http://schemas.microsoft.com/office/drawing/2014/main" id="{A14F8B0D-4D62-4988-B307-1BB6BBEEC11C}"/>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01790186"/>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4" name="Rectangle 3"/>
          <p:cNvSpPr/>
          <p:nvPr/>
        </p:nvSpPr>
        <p:spPr>
          <a:xfrm>
            <a:off x="283500" y="2415598"/>
            <a:ext cx="309150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5" name="Rectangle 4"/>
          <p:cNvSpPr/>
          <p:nvPr/>
        </p:nvSpPr>
        <p:spPr>
          <a:xfrm>
            <a:off x="3501048" y="2405545"/>
            <a:ext cx="3079725" cy="880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6" name="Rectangle 5"/>
          <p:cNvSpPr/>
          <p:nvPr/>
        </p:nvSpPr>
        <p:spPr>
          <a:xfrm>
            <a:off x="283500" y="5871917"/>
            <a:ext cx="309150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7" name="Rectangle 6"/>
          <p:cNvSpPr/>
          <p:nvPr/>
        </p:nvSpPr>
        <p:spPr>
          <a:xfrm>
            <a:off x="3501048" y="5871917"/>
            <a:ext cx="3079725"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8" name="Picture Placeholder 11"/>
          <p:cNvSpPr>
            <a:spLocks noGrp="1"/>
          </p:cNvSpPr>
          <p:nvPr>
            <p:ph type="pic" sz="quarter" idx="25"/>
          </p:nvPr>
        </p:nvSpPr>
        <p:spPr>
          <a:xfrm>
            <a:off x="283500" y="2665545"/>
            <a:ext cx="1107000" cy="2132000"/>
          </a:xfrm>
        </p:spPr>
        <p:txBody>
          <a:bodyPr/>
          <a:lstStyle>
            <a:lvl1pPr algn="ctr">
              <a:defRPr/>
            </a:lvl1pPr>
          </a:lstStyle>
          <a:p>
            <a:r>
              <a:rPr lang="en-GB"/>
              <a:t>Click icon to add picture</a:t>
            </a:r>
          </a:p>
        </p:txBody>
      </p:sp>
      <p:sp>
        <p:nvSpPr>
          <p:cNvPr id="9" name="Picture Placeholder 11"/>
          <p:cNvSpPr>
            <a:spLocks noGrp="1"/>
          </p:cNvSpPr>
          <p:nvPr>
            <p:ph type="pic" sz="quarter" idx="27"/>
          </p:nvPr>
        </p:nvSpPr>
        <p:spPr>
          <a:xfrm>
            <a:off x="3501048" y="2665545"/>
            <a:ext cx="1107000" cy="2132000"/>
          </a:xfrm>
        </p:spPr>
        <p:txBody>
          <a:bodyPr/>
          <a:lstStyle>
            <a:lvl1pPr algn="ctr">
              <a:defRPr/>
            </a:lvl1pPr>
          </a:lstStyle>
          <a:p>
            <a:r>
              <a:rPr lang="en-GB"/>
              <a:t>Click icon to add picture</a:t>
            </a:r>
          </a:p>
        </p:txBody>
      </p:sp>
      <p:sp>
        <p:nvSpPr>
          <p:cNvPr id="10" name="Picture Placeholder 11"/>
          <p:cNvSpPr>
            <a:spLocks noGrp="1"/>
          </p:cNvSpPr>
          <p:nvPr>
            <p:ph type="pic" sz="quarter" idx="29"/>
          </p:nvPr>
        </p:nvSpPr>
        <p:spPr>
          <a:xfrm>
            <a:off x="283500" y="6147863"/>
            <a:ext cx="1107000" cy="2132000"/>
          </a:xfrm>
        </p:spPr>
        <p:txBody>
          <a:bodyPr/>
          <a:lstStyle>
            <a:lvl1pPr algn="ctr">
              <a:defRPr/>
            </a:lvl1pPr>
          </a:lstStyle>
          <a:p>
            <a:r>
              <a:rPr lang="en-GB"/>
              <a:t>Click icon to add picture</a:t>
            </a:r>
          </a:p>
        </p:txBody>
      </p:sp>
      <p:sp>
        <p:nvSpPr>
          <p:cNvPr id="11" name="Picture Placeholder 11"/>
          <p:cNvSpPr>
            <a:spLocks noGrp="1"/>
          </p:cNvSpPr>
          <p:nvPr>
            <p:ph type="pic" sz="quarter" idx="31"/>
          </p:nvPr>
        </p:nvSpPr>
        <p:spPr>
          <a:xfrm>
            <a:off x="3501048" y="6147863"/>
            <a:ext cx="1107000" cy="2132000"/>
          </a:xfrm>
        </p:spPr>
        <p:txBody>
          <a:bodyPr/>
          <a:lstStyle>
            <a:lvl1pPr algn="ctr">
              <a:defRPr/>
            </a:lvl1pPr>
          </a:lstStyle>
          <a:p>
            <a:r>
              <a:rPr lang="en-GB"/>
              <a:t>Click icon to add picture</a:t>
            </a:r>
          </a:p>
        </p:txBody>
      </p:sp>
      <p:sp>
        <p:nvSpPr>
          <p:cNvPr id="13" name="Text Placeholder 12"/>
          <p:cNvSpPr>
            <a:spLocks noGrp="1"/>
          </p:cNvSpPr>
          <p:nvPr>
            <p:ph type="body" sz="quarter" idx="32"/>
          </p:nvPr>
        </p:nvSpPr>
        <p:spPr>
          <a:xfrm>
            <a:off x="1509459" y="2665545"/>
            <a:ext cx="1849500"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4" name="Text Placeholder 12"/>
          <p:cNvSpPr>
            <a:spLocks noGrp="1"/>
          </p:cNvSpPr>
          <p:nvPr>
            <p:ph type="body" sz="quarter" idx="33"/>
          </p:nvPr>
        </p:nvSpPr>
        <p:spPr>
          <a:xfrm>
            <a:off x="4723065" y="2665545"/>
            <a:ext cx="1857708"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5" name="Text Placeholder 12"/>
          <p:cNvSpPr>
            <a:spLocks noGrp="1"/>
          </p:cNvSpPr>
          <p:nvPr>
            <p:ph type="body" sz="quarter" idx="34"/>
          </p:nvPr>
        </p:nvSpPr>
        <p:spPr>
          <a:xfrm>
            <a:off x="1509459" y="6147863"/>
            <a:ext cx="1849500"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6" name="Text Placeholder 12"/>
          <p:cNvSpPr>
            <a:spLocks noGrp="1"/>
          </p:cNvSpPr>
          <p:nvPr>
            <p:ph type="body" sz="quarter" idx="35"/>
          </p:nvPr>
        </p:nvSpPr>
        <p:spPr>
          <a:xfrm>
            <a:off x="4723065" y="6147863"/>
            <a:ext cx="1857708"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8" name="Rectangle 17">
            <a:extLst>
              <a:ext uri="{FF2B5EF4-FFF2-40B4-BE49-F238E27FC236}">
                <a16:creationId xmlns:a16="http://schemas.microsoft.com/office/drawing/2014/main" id="{12753468-486C-4E44-B97B-3442F4990D23}"/>
              </a:ext>
            </a:extLst>
          </p:cNvPr>
          <p:cNvSpPr/>
          <p:nvPr/>
        </p:nvSpPr>
        <p:spPr>
          <a:xfrm>
            <a:off x="268189"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19" name="Rectangle 18">
            <a:extLst>
              <a:ext uri="{FF2B5EF4-FFF2-40B4-BE49-F238E27FC236}">
                <a16:creationId xmlns:a16="http://schemas.microsoft.com/office/drawing/2014/main" id="{B44C2095-0900-4569-A109-645CF4777A8D}"/>
              </a:ext>
            </a:extLst>
          </p:cNvPr>
          <p:cNvSpPr/>
          <p:nvPr/>
        </p:nvSpPr>
        <p:spPr>
          <a:xfrm>
            <a:off x="3479006"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0" name="Rectangle 19">
            <a:extLst>
              <a:ext uri="{FF2B5EF4-FFF2-40B4-BE49-F238E27FC236}">
                <a16:creationId xmlns:a16="http://schemas.microsoft.com/office/drawing/2014/main" id="{448A3CDF-F5A1-44AC-9648-5A3D0461AB03}"/>
              </a:ext>
            </a:extLst>
          </p:cNvPr>
          <p:cNvSpPr/>
          <p:nvPr/>
        </p:nvSpPr>
        <p:spPr>
          <a:xfrm>
            <a:off x="264319"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1" name="Rectangle 20">
            <a:extLst>
              <a:ext uri="{FF2B5EF4-FFF2-40B4-BE49-F238E27FC236}">
                <a16:creationId xmlns:a16="http://schemas.microsoft.com/office/drawing/2014/main" id="{D8A9EEEA-4AE4-43FE-9262-BC961D83A4C2}"/>
              </a:ext>
            </a:extLst>
          </p:cNvPr>
          <p:cNvSpPr/>
          <p:nvPr/>
        </p:nvSpPr>
        <p:spPr>
          <a:xfrm>
            <a:off x="3479006"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2" name="Text Placeholder 8">
            <a:extLst>
              <a:ext uri="{FF2B5EF4-FFF2-40B4-BE49-F238E27FC236}">
                <a16:creationId xmlns:a16="http://schemas.microsoft.com/office/drawing/2014/main" id="{E14920E0-BAB9-44E6-A33A-5F4B6E751C0E}"/>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23" name="Title Placeholder 1">
            <a:extLst>
              <a:ext uri="{FF2B5EF4-FFF2-40B4-BE49-F238E27FC236}">
                <a16:creationId xmlns:a16="http://schemas.microsoft.com/office/drawing/2014/main" id="{B186F496-8F3D-4D1B-850D-31517B35E6F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24" name="Rectangle 23">
            <a:extLst>
              <a:ext uri="{FF2B5EF4-FFF2-40B4-BE49-F238E27FC236}">
                <a16:creationId xmlns:a16="http://schemas.microsoft.com/office/drawing/2014/main" id="{AA66B217-F1DA-4845-825E-8F764F4E1E92}"/>
              </a:ext>
            </a:extLst>
          </p:cNvPr>
          <p:cNvSpPr/>
          <p:nvPr userDrawn="1"/>
        </p:nvSpPr>
        <p:spPr>
          <a:xfrm>
            <a:off x="268189"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5" name="Rectangle 24">
            <a:extLst>
              <a:ext uri="{FF2B5EF4-FFF2-40B4-BE49-F238E27FC236}">
                <a16:creationId xmlns:a16="http://schemas.microsoft.com/office/drawing/2014/main" id="{4673D52A-15E3-4CD9-AD6E-C5308201CD2E}"/>
              </a:ext>
            </a:extLst>
          </p:cNvPr>
          <p:cNvSpPr/>
          <p:nvPr userDrawn="1"/>
        </p:nvSpPr>
        <p:spPr>
          <a:xfrm>
            <a:off x="3479006"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6" name="Rectangle 25">
            <a:extLst>
              <a:ext uri="{FF2B5EF4-FFF2-40B4-BE49-F238E27FC236}">
                <a16:creationId xmlns:a16="http://schemas.microsoft.com/office/drawing/2014/main" id="{4B690995-6771-4A0C-930B-24845D4A5D55}"/>
              </a:ext>
            </a:extLst>
          </p:cNvPr>
          <p:cNvSpPr/>
          <p:nvPr userDrawn="1"/>
        </p:nvSpPr>
        <p:spPr>
          <a:xfrm>
            <a:off x="264319"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7" name="Rectangle 26">
            <a:extLst>
              <a:ext uri="{FF2B5EF4-FFF2-40B4-BE49-F238E27FC236}">
                <a16:creationId xmlns:a16="http://schemas.microsoft.com/office/drawing/2014/main" id="{BE3638EB-9415-42DF-9612-97512DE4A917}"/>
              </a:ext>
            </a:extLst>
          </p:cNvPr>
          <p:cNvSpPr/>
          <p:nvPr userDrawn="1"/>
        </p:nvSpPr>
        <p:spPr>
          <a:xfrm>
            <a:off x="3479006"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Tree>
    <p:extLst>
      <p:ext uri="{BB962C8B-B14F-4D97-AF65-F5344CB8AC3E}">
        <p14:creationId xmlns:p14="http://schemas.microsoft.com/office/powerpoint/2010/main" val="4276313126"/>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288492" y="2683622"/>
            <a:ext cx="3075089" cy="2448983"/>
          </a:xfrm>
        </p:spPr>
        <p:txBody>
          <a:bodyPr>
            <a:noAutofit/>
          </a:bodyPr>
          <a:lstStyle>
            <a:lvl1pPr marL="0" indent="0" algn="l">
              <a:spcAft>
                <a:spcPts val="1083"/>
              </a:spcAft>
              <a:buFontTx/>
              <a:buNone/>
              <a:defRPr sz="1878" b="1">
                <a:solidFill>
                  <a:schemeClr val="accent1"/>
                </a:solidFill>
              </a:defRPr>
            </a:lvl1pPr>
            <a:lvl2pPr marL="151337" indent="-151337" algn="l">
              <a:spcAft>
                <a:spcPts val="1083"/>
              </a:spcAft>
              <a:buClrTx/>
              <a:buSzPct val="100000"/>
              <a:buFont typeface="Arial" panose="020B0604020202020204" pitchFamily="34" charset="0"/>
              <a:buChar char="•"/>
              <a:defRPr sz="1878"/>
            </a:lvl2pPr>
            <a:lvl3pPr marL="330190" indent="-151337" algn="l">
              <a:spcAft>
                <a:spcPts val="1083"/>
              </a:spcAft>
              <a:buClrTx/>
              <a:buSzPct val="100000"/>
              <a:buFont typeface="Arial" panose="020B0604020202020204" pitchFamily="34" charset="0"/>
              <a:buChar char="−"/>
              <a:defRPr sz="1878"/>
            </a:lvl3pPr>
            <a:lvl4pPr marL="509043" indent="-151337" algn="l">
              <a:spcAft>
                <a:spcPts val="1083"/>
              </a:spcAft>
              <a:buClrTx/>
              <a:buSzPct val="100000"/>
              <a:buFont typeface="Arial" panose="020B0604020202020204" pitchFamily="34" charset="0"/>
              <a:buChar char="◦"/>
              <a:defRPr sz="1878"/>
            </a:lvl4pPr>
            <a:lvl5pPr marL="687896" indent="-151337" algn="l">
              <a:spcAft>
                <a:spcPts val="1083"/>
              </a:spcAft>
              <a:buClrTx/>
              <a:buSzPct val="100000"/>
              <a:buFont typeface="Arial" panose="020B0604020202020204" pitchFamily="34" charset="0"/>
              <a:buChar char="−"/>
              <a:defRPr sz="1878" baseline="0"/>
            </a:lvl5pPr>
            <a:lvl6pPr marL="386088" indent="-191094">
              <a:spcAft>
                <a:spcPts val="1083"/>
              </a:spcAft>
              <a:buFont typeface="Verdana" panose="020B0604030504040204" pitchFamily="34" charset="0"/>
              <a:buChar char="−"/>
              <a:defRPr/>
            </a:lvl6pPr>
            <a:lvl7pPr marL="386088" indent="-191094">
              <a:spcAft>
                <a:spcPts val="1083"/>
              </a:spcAft>
              <a:defRPr/>
            </a:lvl7pPr>
            <a:lvl8pPr marL="386088" indent="-191094">
              <a:spcAft>
                <a:spcPts val="1083"/>
              </a:spcAft>
              <a:defRPr/>
            </a:lvl8pPr>
            <a:lvl9pPr marL="386088" indent="-191094">
              <a:spcAft>
                <a:spcPts val="1083"/>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9" name="Text Placeholder 8"/>
          <p:cNvSpPr>
            <a:spLocks noGrp="1"/>
          </p:cNvSpPr>
          <p:nvPr>
            <p:ph type="body" sz="quarter" idx="21"/>
          </p:nvPr>
        </p:nvSpPr>
        <p:spPr>
          <a:xfrm>
            <a:off x="3513485" y="2683622"/>
            <a:ext cx="3062338" cy="2448983"/>
          </a:xfrm>
        </p:spPr>
        <p:txBody>
          <a:bodyPr>
            <a:noAutofit/>
          </a:bodyPr>
          <a:lstStyle>
            <a:lvl1pPr marL="0" indent="0" algn="l">
              <a:spcAft>
                <a:spcPts val="1083"/>
              </a:spcAft>
              <a:buFontTx/>
              <a:buNone/>
              <a:defRPr sz="1878" b="1">
                <a:solidFill>
                  <a:schemeClr val="accent1"/>
                </a:solidFill>
              </a:defRPr>
            </a:lvl1pPr>
            <a:lvl2pPr marL="151337" indent="-151337" algn="l">
              <a:spcAft>
                <a:spcPts val="1083"/>
              </a:spcAft>
              <a:buClrTx/>
              <a:buSzPct val="100000"/>
              <a:buFont typeface="Arial" panose="020B0604020202020204" pitchFamily="34" charset="0"/>
              <a:buChar char="•"/>
              <a:defRPr sz="1878"/>
            </a:lvl2pPr>
            <a:lvl3pPr marL="330190" indent="-151337" algn="l">
              <a:spcAft>
                <a:spcPts val="1083"/>
              </a:spcAft>
              <a:buClrTx/>
              <a:buSzPct val="100000"/>
              <a:buFont typeface="Arial" panose="020B0604020202020204" pitchFamily="34" charset="0"/>
              <a:buChar char="−"/>
              <a:defRPr sz="1878"/>
            </a:lvl3pPr>
            <a:lvl4pPr marL="509043" indent="-151337" algn="l">
              <a:spcAft>
                <a:spcPts val="1083"/>
              </a:spcAft>
              <a:buClrTx/>
              <a:buSzPct val="100000"/>
              <a:buFont typeface="Arial" panose="020B0604020202020204" pitchFamily="34" charset="0"/>
              <a:buChar char="◦"/>
              <a:defRPr sz="1878"/>
            </a:lvl4pPr>
            <a:lvl5pPr marL="687896" indent="-151337" algn="l">
              <a:spcAft>
                <a:spcPts val="1083"/>
              </a:spcAft>
              <a:buClrTx/>
              <a:buSzPct val="100000"/>
              <a:buFont typeface="Arial" panose="020B0604020202020204" pitchFamily="34" charset="0"/>
              <a:buChar char="−"/>
              <a:defRPr sz="1878" baseline="0"/>
            </a:lvl5pPr>
            <a:lvl6pPr marL="386088" indent="-191094">
              <a:spcAft>
                <a:spcPts val="1083"/>
              </a:spcAft>
              <a:buFont typeface="Verdana" panose="020B0604030504040204" pitchFamily="34" charset="0"/>
              <a:buChar char="−"/>
              <a:defRPr/>
            </a:lvl6pPr>
            <a:lvl7pPr marL="386088" indent="-191094">
              <a:spcAft>
                <a:spcPts val="1083"/>
              </a:spcAft>
              <a:defRPr/>
            </a:lvl7pPr>
            <a:lvl8pPr marL="386088" indent="-191094">
              <a:spcAft>
                <a:spcPts val="1083"/>
              </a:spcAft>
              <a:defRPr/>
            </a:lvl8pPr>
            <a:lvl9pPr marL="386088" indent="-191094">
              <a:spcAft>
                <a:spcPts val="1083"/>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4" name="Rectangle 3"/>
          <p:cNvSpPr/>
          <p:nvPr/>
        </p:nvSpPr>
        <p:spPr>
          <a:xfrm>
            <a:off x="283500" y="2463324"/>
            <a:ext cx="3075089"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en-GB" sz="1192" noProof="0">
              <a:solidFill>
                <a:schemeClr val="bg1"/>
              </a:solidFill>
            </a:endParaRPr>
          </a:p>
        </p:txBody>
      </p:sp>
      <p:sp>
        <p:nvSpPr>
          <p:cNvPr id="5" name="Rectangle 4"/>
          <p:cNvSpPr/>
          <p:nvPr/>
        </p:nvSpPr>
        <p:spPr>
          <a:xfrm>
            <a:off x="3513486" y="2463324"/>
            <a:ext cx="3067288"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en-GB" sz="1192" noProof="0">
              <a:solidFill>
                <a:schemeClr val="bg1"/>
              </a:solidFill>
            </a:endParaRPr>
          </a:p>
        </p:txBody>
      </p:sp>
      <p:sp>
        <p:nvSpPr>
          <p:cNvPr id="6" name="Picture Placeholder 29"/>
          <p:cNvSpPr>
            <a:spLocks noGrp="1"/>
          </p:cNvSpPr>
          <p:nvPr>
            <p:ph type="pic" sz="quarter" idx="19" hasCustomPrompt="1"/>
          </p:nvPr>
        </p:nvSpPr>
        <p:spPr>
          <a:xfrm>
            <a:off x="2682840" y="2683626"/>
            <a:ext cx="680741" cy="793397"/>
          </a:xfrm>
        </p:spPr>
        <p:txBody>
          <a:bodyPr/>
          <a:lstStyle>
            <a:lvl1pPr marL="0" marR="0" indent="0" algn="l" defTabSz="990570" rtl="0" eaLnBrk="1" fontAlgn="auto" latinLnBrk="0" hangingPunct="1">
              <a:lnSpc>
                <a:spcPct val="100000"/>
              </a:lnSpc>
              <a:spcBef>
                <a:spcPts val="0"/>
              </a:spcBef>
              <a:spcAft>
                <a:spcPts val="1083"/>
              </a:spcAft>
              <a:buClrTx/>
              <a:buSzTx/>
              <a:buFont typeface="Arial" panose="020B0604020202020204" pitchFamily="34" charset="0"/>
              <a:buNone/>
              <a:tabLst/>
              <a:defRPr sz="975"/>
            </a:lvl1pPr>
          </a:lstStyle>
          <a:p>
            <a:pPr>
              <a:spcBef>
                <a:spcPct val="0"/>
              </a:spcBef>
            </a:pPr>
            <a:r>
              <a:rPr lang="en-GB" sz="1300" noProof="0">
                <a:solidFill>
                  <a:schemeClr val="bg1"/>
                </a:solidFill>
              </a:rPr>
              <a:t>Co-brand</a:t>
            </a:r>
            <a:br>
              <a:rPr lang="en-US" sz="1300" noProof="0">
                <a:solidFill>
                  <a:schemeClr val="bg1"/>
                </a:solidFill>
              </a:rPr>
            </a:br>
            <a:r>
              <a:rPr lang="en-GB" sz="1300" noProof="0">
                <a:solidFill>
                  <a:schemeClr val="bg1"/>
                </a:solidFill>
              </a:rPr>
              <a:t>Logo</a:t>
            </a:r>
            <a:endParaRPr lang="en-GB"/>
          </a:p>
          <a:p>
            <a:endParaRPr lang="en-GB" noProof="0"/>
          </a:p>
        </p:txBody>
      </p:sp>
      <p:sp>
        <p:nvSpPr>
          <p:cNvPr id="7" name="Picture Placeholder 29"/>
          <p:cNvSpPr>
            <a:spLocks noGrp="1"/>
          </p:cNvSpPr>
          <p:nvPr>
            <p:ph type="pic" sz="quarter" idx="20" hasCustomPrompt="1"/>
          </p:nvPr>
        </p:nvSpPr>
        <p:spPr>
          <a:xfrm>
            <a:off x="5875983" y="2683626"/>
            <a:ext cx="699841" cy="793397"/>
          </a:xfrm>
        </p:spPr>
        <p:txBody>
          <a:bodyPr/>
          <a:lstStyle>
            <a:lvl1pPr marL="0" marR="0" indent="0" algn="l" defTabSz="990570" rtl="0" eaLnBrk="1" fontAlgn="auto" latinLnBrk="0" hangingPunct="1">
              <a:lnSpc>
                <a:spcPct val="100000"/>
              </a:lnSpc>
              <a:spcBef>
                <a:spcPts val="0"/>
              </a:spcBef>
              <a:spcAft>
                <a:spcPts val="1083"/>
              </a:spcAft>
              <a:buClrTx/>
              <a:buSzTx/>
              <a:buFont typeface="Arial" panose="020B0604020202020204" pitchFamily="34" charset="0"/>
              <a:buNone/>
              <a:tabLst/>
              <a:defRPr sz="975"/>
            </a:lvl1pPr>
          </a:lstStyle>
          <a:p>
            <a:pPr>
              <a:spcBef>
                <a:spcPct val="0"/>
              </a:spcBef>
            </a:pPr>
            <a:r>
              <a:rPr lang="en-GB" sz="1300" noProof="0">
                <a:solidFill>
                  <a:schemeClr val="bg1"/>
                </a:solidFill>
              </a:rPr>
              <a:t>Co-brand</a:t>
            </a:r>
            <a:br>
              <a:rPr lang="en-US" sz="1300" noProof="0">
                <a:solidFill>
                  <a:schemeClr val="bg1"/>
                </a:solidFill>
              </a:rPr>
            </a:br>
            <a:r>
              <a:rPr lang="en-GB" sz="1300" noProof="0">
                <a:solidFill>
                  <a:schemeClr val="bg1"/>
                </a:solidFill>
              </a:rPr>
              <a:t>Logo</a:t>
            </a:r>
            <a:endParaRPr lang="en-GB"/>
          </a:p>
          <a:p>
            <a:endParaRPr lang="en-GB" noProof="0"/>
          </a:p>
        </p:txBody>
      </p:sp>
      <p:sp>
        <p:nvSpPr>
          <p:cNvPr id="10" name="Rectangle 9">
            <a:extLst>
              <a:ext uri="{FF2B5EF4-FFF2-40B4-BE49-F238E27FC236}">
                <a16:creationId xmlns:a16="http://schemas.microsoft.com/office/drawing/2014/main" id="{283703CC-2625-4A3C-9057-35BB359C858C}"/>
              </a:ext>
            </a:extLst>
          </p:cNvPr>
          <p:cNvSpPr/>
          <p:nvPr/>
        </p:nvSpPr>
        <p:spPr>
          <a:xfrm>
            <a:off x="264318"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1" name="Rectangle 10">
            <a:extLst>
              <a:ext uri="{FF2B5EF4-FFF2-40B4-BE49-F238E27FC236}">
                <a16:creationId xmlns:a16="http://schemas.microsoft.com/office/drawing/2014/main" id="{6497003E-0D5A-4199-A9D0-BFB3CBF4A0D4}"/>
              </a:ext>
            </a:extLst>
          </p:cNvPr>
          <p:cNvSpPr/>
          <p:nvPr/>
        </p:nvSpPr>
        <p:spPr>
          <a:xfrm>
            <a:off x="3469385"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2" name="Text Placeholder 8">
            <a:extLst>
              <a:ext uri="{FF2B5EF4-FFF2-40B4-BE49-F238E27FC236}">
                <a16:creationId xmlns:a16="http://schemas.microsoft.com/office/drawing/2014/main" id="{4074C3BE-314B-470C-927B-DBC4A457D923}"/>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3" name="Title Placeholder 1">
            <a:extLst>
              <a:ext uri="{FF2B5EF4-FFF2-40B4-BE49-F238E27FC236}">
                <a16:creationId xmlns:a16="http://schemas.microsoft.com/office/drawing/2014/main" id="{E8EE9A28-CEAF-410C-B504-E930E2347F5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14" name="Rectangle 13">
            <a:extLst>
              <a:ext uri="{FF2B5EF4-FFF2-40B4-BE49-F238E27FC236}">
                <a16:creationId xmlns:a16="http://schemas.microsoft.com/office/drawing/2014/main" id="{4A544BD2-40D8-4E8A-8D4E-9B7EBD1366BB}"/>
              </a:ext>
            </a:extLst>
          </p:cNvPr>
          <p:cNvSpPr/>
          <p:nvPr userDrawn="1"/>
        </p:nvSpPr>
        <p:spPr>
          <a:xfrm>
            <a:off x="264318"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5" name="Rectangle 14">
            <a:extLst>
              <a:ext uri="{FF2B5EF4-FFF2-40B4-BE49-F238E27FC236}">
                <a16:creationId xmlns:a16="http://schemas.microsoft.com/office/drawing/2014/main" id="{01470F00-FF86-4319-94A0-34DBE28EC56A}"/>
              </a:ext>
            </a:extLst>
          </p:cNvPr>
          <p:cNvSpPr/>
          <p:nvPr userDrawn="1"/>
        </p:nvSpPr>
        <p:spPr>
          <a:xfrm>
            <a:off x="3469385"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Tree>
    <p:extLst>
      <p:ext uri="{BB962C8B-B14F-4D97-AF65-F5344CB8AC3E}">
        <p14:creationId xmlns:p14="http://schemas.microsoft.com/office/powerpoint/2010/main" val="364280013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D1AFA9E9-5EB8-42BF-B15A-3D95DDA547A4}"/>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5" name="Title Placeholder 1">
            <a:extLst>
              <a:ext uri="{FF2B5EF4-FFF2-40B4-BE49-F238E27FC236}">
                <a16:creationId xmlns:a16="http://schemas.microsoft.com/office/drawing/2014/main" id="{C3F5B0ED-A4CB-4D19-B6B8-CA9E1139E70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942218391"/>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79D3799-9A6C-45EE-B3ED-0F77AAB658E9}"/>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158574827"/>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6309510"/>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End slide Black">
    <p:bg>
      <p:bgPr>
        <a:solidFill>
          <a:schemeClr val="tx1"/>
        </a:solidFill>
        <a:effectLst/>
      </p:bgPr>
    </p:bg>
    <p:spTree>
      <p:nvGrpSpPr>
        <p:cNvPr id="1" name=""/>
        <p:cNvGrpSpPr/>
        <p:nvPr/>
      </p:nvGrpSpPr>
      <p:grpSpPr>
        <a:xfrm>
          <a:off x="0" y="0"/>
          <a:ext cx="0" cy="0"/>
          <a:chOff x="0" y="0"/>
          <a:chExt cx="0" cy="0"/>
        </a:xfrm>
      </p:grpSpPr>
      <p:sp>
        <p:nvSpPr>
          <p:cNvPr id="6" name="text" descr="{&quot;templafy&quot;:{&quot;id&quot;:&quot;97b81a53-f61c-425f-876a-952371b085f4&quot;}}" title="UserProfile.LegalEntity.{{Form.InternalExternal.PowerpointPrefix}}_{{DocumentLanguage}}"/>
          <p:cNvSpPr>
            <a:spLocks noGrp="1"/>
          </p:cNvSpPr>
          <p:nvPr>
            <p:ph type="body" sz="quarter" idx="13"/>
          </p:nvPr>
        </p:nvSpPr>
        <p:spPr>
          <a:xfrm>
            <a:off x="282179" y="6083935"/>
            <a:ext cx="4797527" cy="3134150"/>
          </a:xfrm>
        </p:spPr>
        <p:txBody>
          <a:bodyPr anchor="b" anchorCtr="0">
            <a:noAutofit/>
          </a:bodyPr>
          <a:lstStyle>
            <a:lvl1pPr>
              <a:lnSpc>
                <a:spcPct val="100000"/>
              </a:lnSpc>
              <a:spcAft>
                <a:spcPts val="650"/>
              </a:spcAft>
              <a:defRPr sz="1300">
                <a:solidFill>
                  <a:schemeClr val="bg1"/>
                </a:solidFill>
                <a:latin typeface="Calibri Light" panose="020F0302020204030204" pitchFamily="34" charset="0"/>
                <a:cs typeface="Calibri Light" panose="020F0302020204030204" pitchFamily="34" charset="0"/>
              </a:defRPr>
            </a:lvl1pPr>
          </a:lstStyle>
          <a:p>
            <a:pPr lvl="0"/>
            <a:r>
              <a:rPr lang="en-GB"/>
              <a:t>This is an internal document which provides confidential advice and guidance to partners and staff of Deloitte MCS Limited. It is not to be copied or made available to any other party.
© 2020 Deloitte MCS Limited. All rights reserved.</a:t>
            </a:r>
          </a:p>
        </p:txBody>
      </p:sp>
      <p:sp>
        <p:nvSpPr>
          <p:cNvPr id="3" name="Picture Placeholder 2"/>
          <p:cNvSpPr>
            <a:spLocks noGrp="1"/>
          </p:cNvSpPr>
          <p:nvPr>
            <p:ph type="pic" sz="quarter" idx="14" hasCustomPrompt="1"/>
          </p:nvPr>
        </p:nvSpPr>
        <p:spPr>
          <a:xfrm>
            <a:off x="5271103" y="6083935"/>
            <a:ext cx="1304720" cy="2492314"/>
          </a:xfrm>
        </p:spPr>
        <p:txBody>
          <a:bodyPr anchor="ctr" anchorCtr="0"/>
          <a:lstStyle>
            <a:lvl1pPr algn="ctr">
              <a:defRPr sz="975">
                <a:solidFill>
                  <a:schemeClr val="bg1"/>
                </a:solidFill>
              </a:defRPr>
            </a:lvl1pPr>
          </a:lstStyle>
          <a:p>
            <a:r>
              <a:rPr lang="en-GB" sz="975"/>
              <a:t>Insert sponsorship mark here</a:t>
            </a:r>
            <a:endParaRPr lang="en-GB"/>
          </a:p>
        </p:txBody>
      </p:sp>
      <p:sp>
        <p:nvSpPr>
          <p:cNvPr id="8" name="Text Placeholder 7"/>
          <p:cNvSpPr>
            <a:spLocks noGrp="1"/>
          </p:cNvSpPr>
          <p:nvPr>
            <p:ph type="body" sz="quarter" idx="15"/>
          </p:nvPr>
        </p:nvSpPr>
        <p:spPr>
          <a:xfrm>
            <a:off x="5271104" y="8692707"/>
            <a:ext cx="1304719" cy="525376"/>
          </a:xfrm>
        </p:spPr>
        <p:txBody>
          <a:bodyPr anchor="b" anchorCtr="0">
            <a:noAutofit/>
          </a:bodyPr>
          <a:lstStyle>
            <a:lvl1pPr>
              <a:lnSpc>
                <a:spcPct val="100000"/>
              </a:lnSpc>
              <a:defRPr sz="1300">
                <a:solidFill>
                  <a:schemeClr val="bg1"/>
                </a:solidFill>
              </a:defRPr>
            </a:lvl1pPr>
          </a:lstStyle>
          <a:p>
            <a:pPr lvl="0"/>
            <a:r>
              <a:rPr lang="en-GB"/>
              <a:t>Click to edit Master text styles</a:t>
            </a:r>
          </a:p>
        </p:txBody>
      </p:sp>
      <p:pic>
        <p:nvPicPr>
          <p:cNvPr id="799254631" name="image" descr="{&quot;templafy&quot;:{&quot;id&quot;:&quot;f4285783-805d-4b3a-be01-8f948369c429&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4033628589"/>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sp>
        <p:nvSpPr>
          <p:cNvPr id="3" name="text" descr="{&quot;templafy&quot;:{&quot;id&quot;:&quot;ca731fa0-c655-4d8f-9c95-ba5795c17a61&quot;}}" title="UserProfile.LegalEntity.{{Form.InternalExternal.PowerpointPrefix}}_{{DocumentLanguage}}">
            <a:extLst>
              <a:ext uri="{FF2B5EF4-FFF2-40B4-BE49-F238E27FC236}">
                <a16:creationId xmlns:a16="http://schemas.microsoft.com/office/drawing/2014/main" id="{7FE1F645-A497-4FE6-8E5A-0456158C4C13}"/>
              </a:ext>
            </a:extLst>
          </p:cNvPr>
          <p:cNvSpPr txBox="1"/>
          <p:nvPr userDrawn="1"/>
        </p:nvSpPr>
        <p:spPr>
          <a:xfrm>
            <a:off x="267371" y="3639999"/>
            <a:ext cx="4288036" cy="5777200"/>
          </a:xfrm>
          <a:prstGeom prst="rect">
            <a:avLst/>
          </a:prstGeom>
          <a:noFill/>
        </p:spPr>
        <p:txBody>
          <a:bodyPr wrap="square" lIns="0" tIns="0" rIns="0" bIns="0" rtlCol="0" anchor="b" anchorCtr="0">
            <a:noAutofit/>
          </a:bodyPr>
          <a:lstStyle/>
          <a:p>
            <a:r>
              <a:rPr lang="en-GB" sz="1300" kern="1200">
                <a:solidFill>
                  <a:schemeClr val="tx1"/>
                </a:solidFill>
                <a:effectLst/>
                <a:latin typeface="Calibri Light" panose="020F0302020204030204" pitchFamily="34" charset="0"/>
                <a:ea typeface="+mn-ea"/>
                <a:cs typeface="Calibri Light" panose="020F0302020204030204" pitchFamily="34" charset="0"/>
              </a:rPr>
              <a:t>This is an internal document which provides confidential advice and guidance to partners and staff of Deloitte MCS Limited. It is not to be copied or made available to any other party.
© 2020 Deloitte MCS Limited. All rights reserved.</a:t>
            </a:r>
          </a:p>
        </p:txBody>
      </p:sp>
      <p:pic>
        <p:nvPicPr>
          <p:cNvPr id="1554967639" name="image" descr="{&quot;templafy&quot;:{&quot;id&quot;:&quot;da87d2aa-af37-4b19-8e19-e6b2ddfd4f1e&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2180" y="550586"/>
            <a:ext cx="1392115" cy="1175200"/>
          </a:xfrm>
          <a:prstGeom prst="rect">
            <a:avLst/>
          </a:prstGeom>
        </p:spPr>
      </p:pic>
    </p:spTree>
    <p:extLst>
      <p:ext uri="{BB962C8B-B14F-4D97-AF65-F5344CB8AC3E}">
        <p14:creationId xmlns:p14="http://schemas.microsoft.com/office/powerpoint/2010/main" val="1351095505"/>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1_Copyright">
    <p:bg>
      <p:bgPr>
        <a:solidFill>
          <a:schemeClr val="tx1"/>
        </a:solidFill>
        <a:effectLst/>
      </p:bgPr>
    </p:bg>
    <p:spTree>
      <p:nvGrpSpPr>
        <p:cNvPr id="1" name=""/>
        <p:cNvGrpSpPr/>
        <p:nvPr/>
      </p:nvGrpSpPr>
      <p:grpSpPr>
        <a:xfrm>
          <a:off x="0" y="0"/>
          <a:ext cx="0" cy="0"/>
          <a:chOff x="0" y="0"/>
          <a:chExt cx="0" cy="0"/>
        </a:xfrm>
      </p:grpSpPr>
      <p:sp>
        <p:nvSpPr>
          <p:cNvPr id="3" name="text" descr="{&quot;templafy&quot;:{&quot;id&quot;:&quot;e2cdf734-58da-43f4-ae30-117f841ae035&quot;}}" title="UserProfile.LegalEntity.{{Form.InternalExternal.PowerpointPrefix}}_{{DocumentLanguage}}">
            <a:extLst>
              <a:ext uri="{FF2B5EF4-FFF2-40B4-BE49-F238E27FC236}">
                <a16:creationId xmlns:a16="http://schemas.microsoft.com/office/drawing/2014/main" id="{7FE1F645-A497-4FE6-8E5A-0456158C4C13}"/>
              </a:ext>
            </a:extLst>
          </p:cNvPr>
          <p:cNvSpPr txBox="1"/>
          <p:nvPr userDrawn="1"/>
        </p:nvSpPr>
        <p:spPr>
          <a:xfrm>
            <a:off x="267371" y="3640002"/>
            <a:ext cx="4288036" cy="5779024"/>
          </a:xfrm>
          <a:prstGeom prst="rect">
            <a:avLst/>
          </a:prstGeom>
          <a:noFill/>
        </p:spPr>
        <p:txBody>
          <a:bodyPr wrap="square" lIns="0" tIns="0" rIns="0" bIns="0" rtlCol="0" anchor="b" anchorCtr="0">
            <a:noAutofit/>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en-GB" sz="1300" kern="1200">
                <a:solidFill>
                  <a:schemeClr val="bg1"/>
                </a:solidFill>
                <a:effectLst/>
                <a:latin typeface="Calibri Light" panose="020F0302020204030204" pitchFamily="34" charset="0"/>
                <a:ea typeface="+mn-ea"/>
                <a:cs typeface="Calibri Light" panose="020F0302020204030204" pitchFamily="34" charset="0"/>
              </a:rPr>
              <a:t>This is an internal document which provides confidential advice and guidance to partners and staff of Deloitte MCS Limited. It is not to be copied or made available to any other party.
© 2020 Deloitte MCS Limited. All rights reserved.</a:t>
            </a:r>
          </a:p>
        </p:txBody>
      </p:sp>
      <p:pic>
        <p:nvPicPr>
          <p:cNvPr id="1238258603" name="image" descr="{&quot;templafy&quot;:{&quot;id&quot;:&quot;c4d69e93-a133-458b-85d1-aac94f0df7f4&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221526538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Title Slide - Circle White">
    <p:bg bwMode="gray">
      <p:bgPr>
        <a:solidFill>
          <a:schemeClr val="bg1"/>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nvPr>
        </p:nvGraphicFramePr>
        <p:xfrm>
          <a:off x="1192" y="2298"/>
          <a:ext cx="1190" cy="2292"/>
        </p:xfrm>
        <a:graphic>
          <a:graphicData uri="http://schemas.openxmlformats.org/presentationml/2006/ole">
            <mc:AlternateContent xmlns:mc="http://schemas.openxmlformats.org/markup-compatibility/2006">
              <mc:Choice xmlns:v="urn:schemas-microsoft-com:vml" Requires="v">
                <p:oleObj spid="_x0000_s30925" name="think-cell Slide" r:id="rId4" imgW="470" imgH="469" progId="TCLayout.ActiveDocument.1">
                  <p:embed/>
                </p:oleObj>
              </mc:Choice>
              <mc:Fallback>
                <p:oleObj name="think-cell Slide" r:id="rId4" imgW="470" imgH="469" progId="TCLayout.ActiveDocument.1">
                  <p:embed/>
                  <p:pic>
                    <p:nvPicPr>
                      <p:cNvPr id="5" name="Object 4" hidden="1"/>
                      <p:cNvPicPr/>
                      <p:nvPr/>
                    </p:nvPicPr>
                    <p:blipFill>
                      <a:blip r:embed="rId5"/>
                      <a:stretch>
                        <a:fillRect/>
                      </a:stretch>
                    </p:blipFill>
                    <p:spPr>
                      <a:xfrm>
                        <a:off x="1192" y="2298"/>
                        <a:ext cx="1190" cy="2292"/>
                      </a:xfrm>
                      <a:prstGeom prst="rect">
                        <a:avLst/>
                      </a:prstGeom>
                    </p:spPr>
                  </p:pic>
                </p:oleObj>
              </mc:Fallback>
            </mc:AlternateContent>
          </a:graphicData>
        </a:graphic>
      </p:graphicFrame>
      <p:sp>
        <p:nvSpPr>
          <p:cNvPr id="2" name="SD_LAN_pePresentationTitle"/>
          <p:cNvSpPr>
            <a:spLocks noGrp="1"/>
          </p:cNvSpPr>
          <p:nvPr>
            <p:ph type="ctrTitle" hasCustomPrompt="1"/>
          </p:nvPr>
        </p:nvSpPr>
        <p:spPr bwMode="gray">
          <a:xfrm>
            <a:off x="1876500" y="1976000"/>
            <a:ext cx="3105000" cy="5980000"/>
          </a:xfrm>
          <a:prstGeom prst="ellipse">
            <a:avLst/>
          </a:prstGeom>
          <a:ln w="25400">
            <a:solidFill>
              <a:schemeClr val="accent1"/>
            </a:solidFill>
          </a:ln>
        </p:spPr>
        <p:txBody>
          <a:bodyPr lIns="0" tIns="0" rIns="0" bIns="0" anchor="ctr" anchorCtr="0">
            <a:normAutofit/>
          </a:bodyPr>
          <a:lstStyle>
            <a:lvl1pPr algn="ctr">
              <a:lnSpc>
                <a:spcPts val="4550"/>
              </a:lnSpc>
              <a:defRPr sz="3900" b="0">
                <a:solidFill>
                  <a:schemeClr val="tx1"/>
                </a:solidFill>
                <a:latin typeface="+mj-lt"/>
                <a:ea typeface="Open Sans" panose="020B0606030504020204" pitchFamily="34" charset="0"/>
                <a:cs typeface="Arial" panose="020B0604020202020204" pitchFamily="34" charset="0"/>
              </a:defRPr>
            </a:lvl1pPr>
          </a:lstStyle>
          <a:p>
            <a:r>
              <a:rPr lang="en-GB"/>
              <a:t>Presentation title runs here</a:t>
            </a:r>
            <a:endParaRPr lang="en-GB" noProof="0"/>
          </a:p>
        </p:txBody>
      </p:sp>
      <p:sp>
        <p:nvSpPr>
          <p:cNvPr id="3" name="SD_LAN_pePresentationSubtitle"/>
          <p:cNvSpPr>
            <a:spLocks noGrp="1"/>
          </p:cNvSpPr>
          <p:nvPr>
            <p:ph type="subTitle" idx="1" hasCustomPrompt="1"/>
          </p:nvPr>
        </p:nvSpPr>
        <p:spPr bwMode="gray">
          <a:xfrm>
            <a:off x="282180" y="8470558"/>
            <a:ext cx="3146821" cy="730376"/>
          </a:xfrm>
          <a:prstGeom prst="rect">
            <a:avLst/>
          </a:prstGeom>
        </p:spPr>
        <p:txBody>
          <a:bodyPr lIns="0" tIns="0" rIns="0" bIns="0">
            <a:noAutofit/>
          </a:bodyPr>
          <a:lstStyle>
            <a:lvl1pPr marL="0" indent="0" algn="l">
              <a:lnSpc>
                <a:spcPct val="100000"/>
              </a:lnSpc>
              <a:spcAft>
                <a:spcPts val="0"/>
              </a:spcAft>
              <a:buNone/>
              <a:defRPr sz="1733">
                <a:solidFill>
                  <a:schemeClr val="tx1"/>
                </a:solidFill>
              </a:defRPr>
            </a:lvl1pPr>
            <a:lvl2pPr marL="495269" indent="0" algn="ctr">
              <a:buNone/>
              <a:defRPr sz="2167"/>
            </a:lvl2pPr>
            <a:lvl3pPr marL="990538" indent="0" algn="ctr">
              <a:buNone/>
              <a:defRPr sz="1950"/>
            </a:lvl3pPr>
            <a:lvl4pPr marL="1485805" indent="0" algn="ctr">
              <a:buNone/>
              <a:defRPr sz="1733"/>
            </a:lvl4pPr>
            <a:lvl5pPr marL="1981075" indent="0" algn="ctr">
              <a:buNone/>
              <a:defRPr sz="1733"/>
            </a:lvl5pPr>
            <a:lvl6pPr marL="2476344" indent="0" algn="ctr">
              <a:buNone/>
              <a:defRPr sz="1733"/>
            </a:lvl6pPr>
            <a:lvl7pPr marL="2971612" indent="0" algn="ctr">
              <a:buNone/>
              <a:defRPr sz="1733"/>
            </a:lvl7pPr>
            <a:lvl8pPr marL="3466881" indent="0" algn="ctr">
              <a:buNone/>
              <a:defRPr sz="1733"/>
            </a:lvl8pPr>
            <a:lvl9pPr marL="3962150" indent="0" algn="ctr">
              <a:buNone/>
              <a:defRPr sz="1733"/>
            </a:lvl9pPr>
          </a:lstStyle>
          <a:p>
            <a:pPr lvl="0"/>
            <a:r>
              <a:rPr lang="en-GB"/>
              <a:t>Subtitle here two lines max</a:t>
            </a:r>
          </a:p>
        </p:txBody>
      </p:sp>
      <p:sp>
        <p:nvSpPr>
          <p:cNvPr id="7" name="SD_ART_Logo"/>
          <p:cNvSpPr/>
          <p:nvPr userDrawn="1"/>
        </p:nvSpPr>
        <p:spPr>
          <a:xfrm>
            <a:off x="284955" y="543247"/>
            <a:ext cx="1389658" cy="117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90538"/>
            <a:endParaRPr lang="en-GB" sz="1950">
              <a:solidFill>
                <a:srgbClr val="FFFFFF"/>
              </a:solidFill>
            </a:endParaRPr>
          </a:p>
        </p:txBody>
      </p:sp>
      <p:pic>
        <p:nvPicPr>
          <p:cNvPr id="6" name="SD_ART_Logo_bmkArt"/>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4954" y="543247"/>
            <a:ext cx="1068599" cy="1173126"/>
          </a:xfrm>
          <a:prstGeom prst="rect">
            <a:avLst/>
          </a:prstGeom>
        </p:spPr>
      </p:pic>
      <p:sp>
        <p:nvSpPr>
          <p:cNvPr id="4" name="Footer Placeholder 3" hidden="1"/>
          <p:cNvSpPr>
            <a:spLocks noGrp="1"/>
          </p:cNvSpPr>
          <p:nvPr>
            <p:ph type="ftr" sz="quarter" idx="11"/>
          </p:nvPr>
        </p:nvSpPr>
        <p:spPr/>
        <p:txBody>
          <a:bodyPr/>
          <a:lstStyle>
            <a:lvl1pPr eaLnBrk="1">
              <a:defRPr>
                <a:solidFill>
                  <a:schemeClr val="bg1"/>
                </a:solidFill>
              </a:defRPr>
            </a:lvl1pPr>
          </a:lstStyle>
          <a:p>
            <a:endParaRPr lang="en-GB">
              <a:solidFill>
                <a:srgbClr val="FFFFFF"/>
              </a:solidFill>
            </a:endParaRPr>
          </a:p>
        </p:txBody>
      </p:sp>
      <p:sp>
        <p:nvSpPr>
          <p:cNvPr id="9" name="SD_LAN_peDocumentDate"/>
          <p:cNvSpPr>
            <a:spLocks noGrp="1"/>
          </p:cNvSpPr>
          <p:nvPr>
            <p:ph type="body" sz="quarter" idx="14" hasCustomPrompt="1"/>
          </p:nvPr>
        </p:nvSpPr>
        <p:spPr>
          <a:xfrm>
            <a:off x="282180" y="9209832"/>
            <a:ext cx="5177365" cy="401285"/>
          </a:xfrm>
        </p:spPr>
        <p:txBody>
          <a:bodyPr lIns="10800"/>
          <a:lstStyle>
            <a:lvl1pPr>
              <a:lnSpc>
                <a:spcPct val="106000"/>
              </a:lnSpc>
              <a:spcAft>
                <a:spcPts val="0"/>
              </a:spcAft>
              <a:defRPr sz="1083"/>
            </a:lvl1pPr>
          </a:lstStyle>
          <a:p>
            <a:pPr lvl="0"/>
            <a:r>
              <a:rPr lang="en-GB"/>
              <a:t>Name | Date</a:t>
            </a:r>
          </a:p>
        </p:txBody>
      </p:sp>
    </p:spTree>
    <p:extLst>
      <p:ext uri="{BB962C8B-B14F-4D97-AF65-F5344CB8AC3E}">
        <p14:creationId xmlns:p14="http://schemas.microsoft.com/office/powerpoint/2010/main" val="1722638714"/>
      </p:ext>
    </p:extLst>
  </p:cSld>
  <p:clrMapOvr>
    <a:masterClrMapping/>
  </p:clrMapOvr>
  <p:transition>
    <p:fade/>
  </p:transition>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ith text">
    <p:bg bwMode="gray">
      <p:bgPr>
        <a:solidFill>
          <a:schemeClr val="bg1"/>
        </a:solidFill>
        <a:effectLst/>
      </p:bgPr>
    </p:bg>
    <p:spTree>
      <p:nvGrpSpPr>
        <p:cNvPr id="1" name=""/>
        <p:cNvGrpSpPr/>
        <p:nvPr/>
      </p:nvGrpSpPr>
      <p:grpSpPr>
        <a:xfrm>
          <a:off x="0" y="0"/>
          <a:ext cx="0" cy="0"/>
          <a:chOff x="0" y="0"/>
          <a:chExt cx="0" cy="0"/>
        </a:xfrm>
      </p:grpSpPr>
      <p:sp>
        <p:nvSpPr>
          <p:cNvPr id="42" name="Title 1">
            <a:extLst>
              <a:ext uri="{FF2B5EF4-FFF2-40B4-BE49-F238E27FC236}">
                <a16:creationId xmlns:a16="http://schemas.microsoft.com/office/drawing/2014/main" id="{B345DB50-CB94-4421-9E14-33DABF973475}"/>
              </a:ext>
            </a:extLst>
          </p:cNvPr>
          <p:cNvSpPr>
            <a:spLocks noGrp="1"/>
          </p:cNvSpPr>
          <p:nvPr>
            <p:ph type="ctrTitle" hasCustomPrompt="1"/>
          </p:nvPr>
        </p:nvSpPr>
        <p:spPr bwMode="gray">
          <a:xfrm>
            <a:off x="282180" y="7491191"/>
            <a:ext cx="2501026" cy="1294198"/>
          </a:xfrm>
          <a:prstGeom prst="rect">
            <a:avLst/>
          </a:prstGeom>
        </p:spPr>
        <p:txBody>
          <a:bodyPr anchor="b" anchorCtr="0">
            <a:noAutofit/>
          </a:bodyPr>
          <a:lstStyle>
            <a:lvl1pPr algn="l">
              <a:lnSpc>
                <a:spcPts val="3467"/>
              </a:lnSpc>
              <a:defRPr sz="3467" b="0">
                <a:solidFill>
                  <a:schemeClr val="tx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a:t>
            </a:r>
            <a:br>
              <a:rPr lang="en-US" noProof="0"/>
            </a:br>
            <a:r>
              <a:rPr lang="en-GB" noProof="0"/>
              <a:t>Master title style</a:t>
            </a:r>
            <a:endParaRPr lang="en-GB"/>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1517" b="1">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28" name="Title 1">
            <a:extLst>
              <a:ext uri="{FF2B5EF4-FFF2-40B4-BE49-F238E27FC236}">
                <a16:creationId xmlns:a16="http://schemas.microsoft.com/office/drawing/2014/main" id="{BF939DF8-C67D-4ED5-9DBC-98F2B43BDAEA}"/>
              </a:ext>
            </a:extLst>
          </p:cNvPr>
          <p:cNvSpPr txBox="1">
            <a:spLocks/>
          </p:cNvSpPr>
          <p:nvPr userDrawn="1"/>
        </p:nvSpPr>
        <p:spPr bwMode="gray">
          <a:xfrm>
            <a:off x="1696274" y="1305985"/>
            <a:ext cx="3465452" cy="6674204"/>
          </a:xfrm>
          <a:prstGeom prst="ellipse">
            <a:avLst/>
          </a:prstGeom>
          <a:ln w="25400">
            <a:solidFill>
              <a:schemeClr val="accent1"/>
            </a:solidFill>
          </a:ln>
        </p:spPr>
        <p:txBody>
          <a:bodyPr vert="horz" lIns="117000" tIns="117000" rIns="117000" bIns="117000" rtlCol="0" anchor="ctr" anchorCtr="0">
            <a:normAutofit/>
          </a:bodyPr>
          <a:lstStyle>
            <a:lvl1pPr algn="ctr" defTabSz="914400" rtl="0" eaLnBrk="1" latinLnBrk="0" hangingPunct="1">
              <a:lnSpc>
                <a:spcPts val="4200"/>
              </a:lnSpc>
              <a:spcBef>
                <a:spcPct val="0"/>
              </a:spcBef>
              <a:buNone/>
              <a:defRPr sz="3600" b="0" kern="1200">
                <a:solidFill>
                  <a:schemeClr val="tx1"/>
                </a:solidFill>
                <a:latin typeface="+mj-lt"/>
                <a:ea typeface="Open Sans" panose="020B0606030504020204" pitchFamily="34" charset="0"/>
                <a:cs typeface="Open Sans" panose="020B0606030504020204" pitchFamily="34" charset="0"/>
              </a:defRPr>
            </a:lvl1pPr>
          </a:lstStyle>
          <a:p>
            <a:r>
              <a:rPr lang="en-GB" sz="3900"/>
              <a:t>Click to edit Master title style</a:t>
            </a:r>
            <a:endParaRPr lang="en-GB" sz="5200"/>
          </a:p>
        </p:txBody>
      </p:sp>
      <p:pic>
        <p:nvPicPr>
          <p:cNvPr id="463171035" name="image" descr="{&quot;templafy&quot;:{&quot;id&quot;:&quot;c60bd024-73f5-4501-9e51-9f8ade39b57b&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2180" y="550586"/>
            <a:ext cx="1392115" cy="1175200"/>
          </a:xfrm>
          <a:prstGeom prst="rect">
            <a:avLst/>
          </a:prstGeom>
        </p:spPr>
      </p:pic>
    </p:spTree>
    <p:extLst>
      <p:ext uri="{BB962C8B-B14F-4D97-AF65-F5344CB8AC3E}">
        <p14:creationId xmlns:p14="http://schemas.microsoft.com/office/powerpoint/2010/main" val="3801430232"/>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cSld name="Divider - Deloitte blue">
    <p:bg bwMode="gray">
      <p:bgRef idx="1001">
        <a:schemeClr val="bg1"/>
      </p:bgRef>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893" y="2294"/>
          <a:ext cx="893" cy="2294"/>
        </p:xfrm>
        <a:graphic>
          <a:graphicData uri="http://schemas.openxmlformats.org/presentationml/2006/ole">
            <mc:AlternateContent xmlns:mc="http://schemas.openxmlformats.org/markup-compatibility/2006">
              <mc:Choice xmlns:v="urn:schemas-microsoft-com:vml" Requires="v">
                <p:oleObj spid="_x0000_s31949" name="think-cell Slide" r:id="rId5" imgW="396" imgH="396" progId="TCLayout.ActiveDocument.1">
                  <p:embed/>
                </p:oleObj>
              </mc:Choice>
              <mc:Fallback>
                <p:oleObj name="think-cell Slide" r:id="rId5" imgW="396" imgH="396" progId="TCLayout.ActiveDocument.1">
                  <p:embed/>
                  <p:pic>
                    <p:nvPicPr>
                      <p:cNvPr id="6" name="Object 5" hidden="1"/>
                      <p:cNvPicPr/>
                      <p:nvPr/>
                    </p:nvPicPr>
                    <p:blipFill>
                      <a:blip r:embed="rId6"/>
                      <a:stretch>
                        <a:fillRect/>
                      </a:stretch>
                    </p:blipFill>
                    <p:spPr>
                      <a:xfrm>
                        <a:off x="893" y="2294"/>
                        <a:ext cx="893" cy="2294"/>
                      </a:xfrm>
                      <a:prstGeom prst="rect">
                        <a:avLst/>
                      </a:prstGeom>
                    </p:spPr>
                  </p:pic>
                </p:oleObj>
              </mc:Fallback>
            </mc:AlternateContent>
          </a:graphicData>
        </a:graphic>
      </p:graphicFrame>
      <p:sp>
        <p:nvSpPr>
          <p:cNvPr id="5" name="Rectangle 4" hidden="1"/>
          <p:cNvSpPr/>
          <p:nvPr>
            <p:custDataLst>
              <p:tags r:id="rId3"/>
            </p:custDataLst>
          </p:nvPr>
        </p:nvSpPr>
        <p:spPr bwMode="gray">
          <a:xfrm>
            <a:off x="0" y="0"/>
            <a:ext cx="89297" cy="229306"/>
          </a:xfrm>
          <a:prstGeom prst="rect">
            <a:avLst/>
          </a:prstGeom>
          <a:solidFill>
            <a:schemeClr val="accent3"/>
          </a:solidFill>
          <a:ln w="19050" algn="ctr">
            <a:solidFill>
              <a:schemeClr val="accent3"/>
            </a:solidFill>
            <a:miter lim="800000"/>
            <a:headEnd/>
            <a:tailEnd/>
          </a:ln>
        </p:spPr>
        <p:txBody>
          <a:bodyPr wrap="none" lIns="0" tIns="0" rIns="0" bIns="0" rtlCol="0" anchor="ctr"/>
          <a:lstStyle/>
          <a:p>
            <a:pPr marL="0" lvl="0" indent="0" algn="ctr" eaLnBrk="1">
              <a:lnSpc>
                <a:spcPct val="106000"/>
              </a:lnSpc>
              <a:buFont typeface="Wingdings 2" pitchFamily="18" charset="2"/>
              <a:buNone/>
            </a:pPr>
            <a:endParaRPr lang="en-US" sz="5561" b="1" i="0" baseline="0" noProof="0">
              <a:solidFill>
                <a:schemeClr val="bg1"/>
              </a:solidFill>
              <a:latin typeface="Calibri" panose="020F0502020204030204" pitchFamily="34" charset="0"/>
              <a:ea typeface="Open Sans" panose="020B0606030504020204" pitchFamily="34" charset="0"/>
              <a:cs typeface="Open Sans" panose="020B0606030504020204" pitchFamily="34" charset="0"/>
              <a:sym typeface="Calibri" panose="020F0502020204030204" pitchFamily="34" charset="0"/>
            </a:endParaRPr>
          </a:p>
        </p:txBody>
      </p:sp>
      <p:sp>
        <p:nvSpPr>
          <p:cNvPr id="10" name="Colored background"/>
          <p:cNvSpPr/>
          <p:nvPr/>
        </p:nvSpPr>
        <p:spPr bwMode="gray">
          <a:xfrm>
            <a:off x="0" y="0"/>
            <a:ext cx="6856650" cy="9906000"/>
          </a:xfrm>
          <a:prstGeom prst="rect">
            <a:avLst/>
          </a:prstGeom>
          <a:solidFill>
            <a:srgbClr val="62B5E5"/>
          </a:solidFill>
          <a:ln w="19050" algn="ctr">
            <a:noFill/>
            <a:miter lim="800000"/>
            <a:headEnd/>
            <a:tailEnd/>
          </a:ln>
        </p:spPr>
        <p:txBody>
          <a:bodyPr wrap="square" lIns="128411" tIns="128411" rIns="128411" bIns="128411" rtlCol="0" anchor="ctr"/>
          <a:lstStyle/>
          <a:p>
            <a:pPr algn="ctr">
              <a:lnSpc>
                <a:spcPct val="106000"/>
              </a:lnSpc>
              <a:buFont typeface="Wingdings 2" pitchFamily="18" charset="2"/>
              <a:buNone/>
            </a:pPr>
            <a:endParaRPr lang="en-GB" sz="2311" b="1">
              <a:solidFill>
                <a:schemeClr val="tx1"/>
              </a:solidFill>
            </a:endParaRPr>
          </a:p>
        </p:txBody>
      </p:sp>
      <p:sp>
        <p:nvSpPr>
          <p:cNvPr id="2" name="Title 1"/>
          <p:cNvSpPr>
            <a:spLocks noGrp="1"/>
          </p:cNvSpPr>
          <p:nvPr>
            <p:ph type="title"/>
          </p:nvPr>
        </p:nvSpPr>
        <p:spPr bwMode="gray">
          <a:xfrm>
            <a:off x="264319" y="2463743"/>
            <a:ext cx="5860256" cy="2300138"/>
          </a:xfrm>
        </p:spPr>
        <p:txBody>
          <a:bodyPr anchor="b"/>
          <a:lstStyle>
            <a:lvl1pPr>
              <a:lnSpc>
                <a:spcPct val="95000"/>
              </a:lnSpc>
              <a:defRPr sz="5561"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GB" noProof="0"/>
          </a:p>
        </p:txBody>
      </p:sp>
      <p:sp>
        <p:nvSpPr>
          <p:cNvPr id="3" name="Text Placeholder 2"/>
          <p:cNvSpPr>
            <a:spLocks noGrp="1"/>
          </p:cNvSpPr>
          <p:nvPr>
            <p:ph type="body" idx="1"/>
          </p:nvPr>
        </p:nvSpPr>
        <p:spPr bwMode="gray">
          <a:xfrm>
            <a:off x="264319" y="4953000"/>
            <a:ext cx="5860256" cy="2262768"/>
          </a:xfrm>
        </p:spPr>
        <p:txBody>
          <a:bodyPr lIns="0" tIns="0" rIns="0" bIns="0">
            <a:noAutofit/>
          </a:bodyPr>
          <a:lstStyle>
            <a:lvl1pPr marL="0" indent="0">
              <a:lnSpc>
                <a:spcPct val="95000"/>
              </a:lnSpc>
              <a:spcAft>
                <a:spcPts val="0"/>
              </a:spcAft>
              <a:buNone/>
              <a:defRPr sz="5561">
                <a:solidFill>
                  <a:schemeClr val="tx1"/>
                </a:solidFill>
              </a:defRPr>
            </a:lvl1pPr>
            <a:lvl2pPr marL="880485" indent="0">
              <a:buNone/>
              <a:defRPr sz="3852">
                <a:solidFill>
                  <a:schemeClr val="tx1">
                    <a:tint val="75000"/>
                  </a:schemeClr>
                </a:solidFill>
              </a:defRPr>
            </a:lvl2pPr>
            <a:lvl3pPr marL="1760969" indent="0">
              <a:buNone/>
              <a:defRPr sz="3467">
                <a:solidFill>
                  <a:schemeClr val="tx1">
                    <a:tint val="75000"/>
                  </a:schemeClr>
                </a:solidFill>
              </a:defRPr>
            </a:lvl3pPr>
            <a:lvl4pPr marL="2641452" indent="0">
              <a:buNone/>
              <a:defRPr sz="3081">
                <a:solidFill>
                  <a:schemeClr val="tx1">
                    <a:tint val="75000"/>
                  </a:schemeClr>
                </a:solidFill>
              </a:defRPr>
            </a:lvl4pPr>
            <a:lvl5pPr marL="3521937" indent="0">
              <a:buNone/>
              <a:defRPr sz="3081">
                <a:solidFill>
                  <a:schemeClr val="tx1">
                    <a:tint val="75000"/>
                  </a:schemeClr>
                </a:solidFill>
              </a:defRPr>
            </a:lvl5pPr>
            <a:lvl6pPr marL="4402421" indent="0">
              <a:buNone/>
              <a:defRPr sz="3081">
                <a:solidFill>
                  <a:schemeClr val="tx1">
                    <a:tint val="75000"/>
                  </a:schemeClr>
                </a:solidFill>
              </a:defRPr>
            </a:lvl6pPr>
            <a:lvl7pPr marL="5282906" indent="0">
              <a:buNone/>
              <a:defRPr sz="3081">
                <a:solidFill>
                  <a:schemeClr val="tx1">
                    <a:tint val="75000"/>
                  </a:schemeClr>
                </a:solidFill>
              </a:defRPr>
            </a:lvl7pPr>
            <a:lvl8pPr marL="6163389" indent="0">
              <a:buNone/>
              <a:defRPr sz="3081">
                <a:solidFill>
                  <a:schemeClr val="tx1">
                    <a:tint val="75000"/>
                  </a:schemeClr>
                </a:solidFill>
              </a:defRPr>
            </a:lvl8pPr>
            <a:lvl9pPr marL="7043874" indent="0">
              <a:buNone/>
              <a:defRPr sz="3081">
                <a:solidFill>
                  <a:schemeClr val="tx1">
                    <a:tint val="75000"/>
                  </a:schemeClr>
                </a:solidFill>
              </a:defRPr>
            </a:lvl9pPr>
          </a:lstStyle>
          <a:p>
            <a:pPr lvl="0"/>
            <a:r>
              <a:rPr lang="en-US" noProof="0"/>
              <a:t>Edit Master text styles</a:t>
            </a:r>
          </a:p>
        </p:txBody>
      </p:sp>
      <p:sp>
        <p:nvSpPr>
          <p:cNvPr id="9" name="TextBox 8"/>
          <p:cNvSpPr txBox="1"/>
          <p:nvPr/>
        </p:nvSpPr>
        <p:spPr>
          <a:xfrm>
            <a:off x="6420446" y="9355668"/>
            <a:ext cx="173236" cy="144527"/>
          </a:xfrm>
          <a:prstGeom prst="rect">
            <a:avLst/>
          </a:prstGeom>
          <a:noFill/>
        </p:spPr>
        <p:txBody>
          <a:bodyPr wrap="square" lIns="0" tIns="0" rIns="0" bIns="0" rtlCol="0">
            <a:spAutoFit/>
          </a:bodyPr>
          <a:lstStyle/>
          <a:p>
            <a:pPr marL="0" indent="0" algn="r">
              <a:spcBef>
                <a:spcPts val="1156"/>
              </a:spcBef>
              <a:buSzPct val="100000"/>
              <a:buFont typeface="Arial"/>
              <a:buNone/>
            </a:pPr>
            <a:fld id="{C58DF478-B544-4ED8-9ED4-6A2648E2D233}" type="slidenum">
              <a:rPr lang="en-GB" sz="939" noProof="0" smtClean="0">
                <a:solidFill>
                  <a:schemeClr val="tx1"/>
                </a:solidFill>
              </a:rPr>
              <a:pPr marL="0" indent="0" algn="r">
                <a:spcBef>
                  <a:spcPts val="1156"/>
                </a:spcBef>
                <a:buSzPct val="100000"/>
                <a:buFont typeface="Arial"/>
                <a:buNone/>
              </a:pPr>
              <a:t>‹#›</a:t>
            </a:fld>
            <a:endParaRPr lang="en-GB" sz="939" noProof="0">
              <a:solidFill>
                <a:schemeClr val="tx1"/>
              </a:solidFill>
            </a:endParaRPr>
          </a:p>
        </p:txBody>
      </p:sp>
      <p:sp>
        <p:nvSpPr>
          <p:cNvPr id="4" name="Footer Placeholder 3" hidden="1"/>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4077531775"/>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bg bwMode="gray">
      <p:bgPr>
        <a:solidFill>
          <a:schemeClr val="tx1"/>
        </a:solidFill>
        <a:effectLst/>
      </p:bgPr>
    </p:bg>
    <p:spTree>
      <p:nvGrpSpPr>
        <p:cNvPr id="1" name=""/>
        <p:cNvGrpSpPr/>
        <p:nvPr/>
      </p:nvGrpSpPr>
      <p:grpSpPr>
        <a:xfrm>
          <a:off x="0" y="0"/>
          <a:ext cx="0" cy="0"/>
          <a:chOff x="0" y="0"/>
          <a:chExt cx="0" cy="0"/>
        </a:xfrm>
      </p:grpSpPr>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2022"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52" name="Picture Placeholder 8">
            <a:extLst>
              <a:ext uri="{FF2B5EF4-FFF2-40B4-BE49-F238E27FC236}">
                <a16:creationId xmlns:a16="http://schemas.microsoft.com/office/drawing/2014/main" id="{27C09EB3-4C86-4B88-B9B3-4061BBB643D5}"/>
              </a:ext>
            </a:extLst>
          </p:cNvPr>
          <p:cNvSpPr>
            <a:spLocks noGrp="1"/>
          </p:cNvSpPr>
          <p:nvPr>
            <p:ph type="pic" sz="quarter" idx="11"/>
          </p:nvPr>
        </p:nvSpPr>
        <p:spPr>
          <a:xfrm>
            <a:off x="1412624" y="1162304"/>
            <a:ext cx="4053078" cy="7805928"/>
          </a:xfrm>
          <a:prstGeom prst="rect">
            <a:avLst/>
          </a:prstGeom>
        </p:spPr>
        <p:txBody>
          <a:bodyPr/>
          <a:lstStyle/>
          <a:p>
            <a:r>
              <a:rPr lang="en-GB" noProof="0"/>
              <a:t>Click icon to add picture</a:t>
            </a:r>
          </a:p>
        </p:txBody>
      </p:sp>
      <p:sp>
        <p:nvSpPr>
          <p:cNvPr id="53" name="Title 1">
            <a:extLst>
              <a:ext uri="{FF2B5EF4-FFF2-40B4-BE49-F238E27FC236}">
                <a16:creationId xmlns:a16="http://schemas.microsoft.com/office/drawing/2014/main" id="{647FBB06-57A1-478F-8BCE-57D05265516A}"/>
              </a:ext>
            </a:extLst>
          </p:cNvPr>
          <p:cNvSpPr>
            <a:spLocks noGrp="1"/>
          </p:cNvSpPr>
          <p:nvPr>
            <p:ph type="ctrTitle"/>
          </p:nvPr>
        </p:nvSpPr>
        <p:spPr bwMode="gray">
          <a:xfrm>
            <a:off x="282180" y="7491191"/>
            <a:ext cx="2501026" cy="1294198"/>
          </a:xfrm>
          <a:prstGeom prst="rect">
            <a:avLst/>
          </a:prstGeom>
        </p:spPr>
        <p:txBody>
          <a:bodyPr anchor="b" anchorCtr="0">
            <a:noAutofit/>
          </a:bodyPr>
          <a:lstStyle>
            <a:lvl1pPr algn="l">
              <a:lnSpc>
                <a:spcPts val="4622"/>
              </a:lnSpc>
              <a:defRPr sz="4622"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Master title style</a:t>
            </a:r>
            <a:endParaRPr lang="en-GB"/>
          </a:p>
        </p:txBody>
      </p:sp>
      <p:pic>
        <p:nvPicPr>
          <p:cNvPr id="1296199374" name="image" descr="{&quot;templafy&quot;:{&quot;id&quot;:&quot;ab22513a-c5b8-46a7-b947-544d2c597d1f&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1628915465"/>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Title Slide - Black Page Image">
    <p:bg bwMode="gray">
      <p:bgPr>
        <a:solidFill>
          <a:schemeClr val="tx1"/>
        </a:solidFill>
        <a:effectLst/>
      </p:bgPr>
    </p:bg>
    <p:spTree>
      <p:nvGrpSpPr>
        <p:cNvPr id="1" name=""/>
        <p:cNvGrpSpPr/>
        <p:nvPr/>
      </p:nvGrpSpPr>
      <p:grpSpPr>
        <a:xfrm>
          <a:off x="0" y="0"/>
          <a:ext cx="0" cy="0"/>
          <a:chOff x="0" y="0"/>
          <a:chExt cx="0" cy="0"/>
        </a:xfrm>
      </p:grpSpPr>
      <p:sp>
        <p:nvSpPr>
          <p:cNvPr id="28" name="Text Placeholder 4">
            <a:extLst>
              <a:ext uri="{FF2B5EF4-FFF2-40B4-BE49-F238E27FC236}">
                <a16:creationId xmlns:a16="http://schemas.microsoft.com/office/drawing/2014/main" id="{7843742C-26CB-411F-8564-50309241988E}"/>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2022"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29" name="Title 1">
            <a:extLst>
              <a:ext uri="{FF2B5EF4-FFF2-40B4-BE49-F238E27FC236}">
                <a16:creationId xmlns:a16="http://schemas.microsoft.com/office/drawing/2014/main" id="{A7C729B7-24CD-4887-BCB2-9B9E69736AAE}"/>
              </a:ext>
            </a:extLst>
          </p:cNvPr>
          <p:cNvSpPr>
            <a:spLocks noGrp="1"/>
          </p:cNvSpPr>
          <p:nvPr>
            <p:ph type="ctrTitle"/>
          </p:nvPr>
        </p:nvSpPr>
        <p:spPr bwMode="gray">
          <a:xfrm>
            <a:off x="282180" y="7491191"/>
            <a:ext cx="2501026" cy="1294198"/>
          </a:xfrm>
          <a:prstGeom prst="rect">
            <a:avLst/>
          </a:prstGeom>
        </p:spPr>
        <p:txBody>
          <a:bodyPr anchor="b" anchorCtr="0">
            <a:noAutofit/>
          </a:bodyPr>
          <a:lstStyle>
            <a:lvl1pPr algn="l">
              <a:lnSpc>
                <a:spcPts val="4622"/>
              </a:lnSpc>
              <a:defRPr sz="4622" b="0">
                <a:solidFill>
                  <a:schemeClr val="accent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Master title style</a:t>
            </a:r>
            <a:endParaRPr lang="en-GB"/>
          </a:p>
        </p:txBody>
      </p:sp>
      <p:pic>
        <p:nvPicPr>
          <p:cNvPr id="2023212704" name="image" descr="{&quot;templafy&quot;:{&quot;id&quot;:&quot;20ad6f54-4d7e-4dc0-8816-35b33cb25bde&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2127203166"/>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lide - Circle with text">
    <p:bg bwMode="gray">
      <p:bgPr>
        <a:solidFill>
          <a:schemeClr val="bg1"/>
        </a:solidFill>
        <a:effectLst/>
      </p:bgPr>
    </p:bg>
    <p:spTree>
      <p:nvGrpSpPr>
        <p:cNvPr id="1" name=""/>
        <p:cNvGrpSpPr/>
        <p:nvPr/>
      </p:nvGrpSpPr>
      <p:grpSpPr>
        <a:xfrm>
          <a:off x="0" y="0"/>
          <a:ext cx="0" cy="0"/>
          <a:chOff x="0" y="0"/>
          <a:chExt cx="0" cy="0"/>
        </a:xfrm>
      </p:grpSpPr>
      <p:sp>
        <p:nvSpPr>
          <p:cNvPr id="42" name="Title 1">
            <a:extLst>
              <a:ext uri="{FF2B5EF4-FFF2-40B4-BE49-F238E27FC236}">
                <a16:creationId xmlns:a16="http://schemas.microsoft.com/office/drawing/2014/main" id="{B345DB50-CB94-4421-9E14-33DABF973475}"/>
              </a:ext>
            </a:extLst>
          </p:cNvPr>
          <p:cNvSpPr>
            <a:spLocks noGrp="1"/>
          </p:cNvSpPr>
          <p:nvPr>
            <p:ph type="ctrTitle" hasCustomPrompt="1"/>
          </p:nvPr>
        </p:nvSpPr>
        <p:spPr bwMode="gray">
          <a:xfrm>
            <a:off x="282180" y="7491191"/>
            <a:ext cx="2501026" cy="1294198"/>
          </a:xfrm>
          <a:prstGeom prst="rect">
            <a:avLst/>
          </a:prstGeom>
        </p:spPr>
        <p:txBody>
          <a:bodyPr anchor="b" anchorCtr="0">
            <a:noAutofit/>
          </a:bodyPr>
          <a:lstStyle>
            <a:lvl1pPr algn="l">
              <a:lnSpc>
                <a:spcPts val="3467"/>
              </a:lnSpc>
              <a:defRPr sz="3467" b="0">
                <a:solidFill>
                  <a:schemeClr val="tx1"/>
                </a:solidFill>
                <a:latin typeface="Calibri Light" panose="020F0302020204030204" pitchFamily="34" charset="0"/>
                <a:ea typeface="Open Sans" panose="020B0606030504020204" pitchFamily="34" charset="0"/>
                <a:cs typeface="Calibri Light" panose="020F0302020204030204" pitchFamily="34" charset="0"/>
              </a:defRPr>
            </a:lvl1pPr>
          </a:lstStyle>
          <a:p>
            <a:r>
              <a:rPr lang="en-GB" noProof="0"/>
              <a:t>Click to edit </a:t>
            </a:r>
            <a:br>
              <a:rPr lang="en-US" noProof="0"/>
            </a:br>
            <a:r>
              <a:rPr lang="en-GB" noProof="0"/>
              <a:t>Master title style</a:t>
            </a:r>
            <a:endParaRPr lang="en-GB"/>
          </a:p>
        </p:txBody>
      </p:sp>
      <p:sp>
        <p:nvSpPr>
          <p:cNvPr id="43" name="Text Placeholder 4">
            <a:extLst>
              <a:ext uri="{FF2B5EF4-FFF2-40B4-BE49-F238E27FC236}">
                <a16:creationId xmlns:a16="http://schemas.microsoft.com/office/drawing/2014/main" id="{470C5F18-5824-4737-AA04-AA61C1FBBF1A}"/>
              </a:ext>
            </a:extLst>
          </p:cNvPr>
          <p:cNvSpPr>
            <a:spLocks noGrp="1"/>
          </p:cNvSpPr>
          <p:nvPr>
            <p:ph type="body" sz="quarter" idx="10"/>
          </p:nvPr>
        </p:nvSpPr>
        <p:spPr>
          <a:xfrm>
            <a:off x="282180" y="9218083"/>
            <a:ext cx="2501026" cy="394406"/>
          </a:xfrm>
          <a:prstGeom prst="rect">
            <a:avLst/>
          </a:prstGeom>
        </p:spPr>
        <p:txBody>
          <a:bodyPr anchor="b">
            <a:noAutofit/>
          </a:bodyPr>
          <a:lstStyle>
            <a:lvl1pPr>
              <a:spcAft>
                <a:spcPts val="0"/>
              </a:spcAft>
              <a:defRPr sz="1517" b="1">
                <a:solidFill>
                  <a:schemeClr val="tx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noProof="0"/>
              <a:t>Click to edit Master text styles</a:t>
            </a:r>
            <a:endParaRPr lang="en-GB"/>
          </a:p>
        </p:txBody>
      </p:sp>
      <p:sp>
        <p:nvSpPr>
          <p:cNvPr id="28" name="Title 1">
            <a:extLst>
              <a:ext uri="{FF2B5EF4-FFF2-40B4-BE49-F238E27FC236}">
                <a16:creationId xmlns:a16="http://schemas.microsoft.com/office/drawing/2014/main" id="{BF939DF8-C67D-4ED5-9DBC-98F2B43BDAEA}"/>
              </a:ext>
            </a:extLst>
          </p:cNvPr>
          <p:cNvSpPr txBox="1">
            <a:spLocks/>
          </p:cNvSpPr>
          <p:nvPr userDrawn="1"/>
        </p:nvSpPr>
        <p:spPr bwMode="gray">
          <a:xfrm>
            <a:off x="1696274" y="1305985"/>
            <a:ext cx="3465452" cy="6674204"/>
          </a:xfrm>
          <a:prstGeom prst="ellipse">
            <a:avLst/>
          </a:prstGeom>
          <a:ln w="25400">
            <a:solidFill>
              <a:schemeClr val="accent1"/>
            </a:solidFill>
          </a:ln>
        </p:spPr>
        <p:txBody>
          <a:bodyPr vert="horz" lIns="117000" tIns="117000" rIns="117000" bIns="117000" rtlCol="0" anchor="ctr" anchorCtr="0">
            <a:normAutofit/>
          </a:bodyPr>
          <a:lstStyle>
            <a:lvl1pPr algn="ctr" defTabSz="914400" rtl="0" eaLnBrk="1" latinLnBrk="0" hangingPunct="1">
              <a:lnSpc>
                <a:spcPts val="4200"/>
              </a:lnSpc>
              <a:spcBef>
                <a:spcPct val="0"/>
              </a:spcBef>
              <a:buNone/>
              <a:defRPr sz="3600" b="0" kern="1200">
                <a:solidFill>
                  <a:schemeClr val="tx1"/>
                </a:solidFill>
                <a:latin typeface="+mj-lt"/>
                <a:ea typeface="Open Sans" panose="020B0606030504020204" pitchFamily="34" charset="0"/>
                <a:cs typeface="Open Sans" panose="020B0606030504020204" pitchFamily="34" charset="0"/>
              </a:defRPr>
            </a:lvl1pPr>
          </a:lstStyle>
          <a:p>
            <a:r>
              <a:rPr lang="en-GB" sz="3900"/>
              <a:t>Click to edit Master title style</a:t>
            </a:r>
            <a:endParaRPr lang="en-GB" sz="5200"/>
          </a:p>
        </p:txBody>
      </p:sp>
      <p:pic>
        <p:nvPicPr>
          <p:cNvPr id="463171035" name="image" descr="{&quot;templafy&quot;:{&quot;id&quot;:&quot;c60bd024-73f5-4501-9e51-9f8ade39b57b&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2180" y="550586"/>
            <a:ext cx="1392115" cy="1175200"/>
          </a:xfrm>
          <a:prstGeom prst="rect">
            <a:avLst/>
          </a:prstGeom>
        </p:spPr>
      </p:pic>
    </p:spTree>
    <p:extLst>
      <p:ext uri="{BB962C8B-B14F-4D97-AF65-F5344CB8AC3E}">
        <p14:creationId xmlns:p14="http://schemas.microsoft.com/office/powerpoint/2010/main" val="936728014"/>
      </p:ext>
    </p:extLst>
  </p:cSld>
  <p:clrMapOvr>
    <a:masterClrMapping/>
  </p:clrMapOvr>
  <p:transition>
    <p:fade/>
  </p:transition>
  <p:hf hdr="0" dt="0"/>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282178" y="2413430"/>
            <a:ext cx="5929313" cy="2300138"/>
          </a:xfrm>
          <a:prstGeom prst="rect">
            <a:avLst/>
          </a:prstGeom>
        </p:spPr>
        <p:txBody>
          <a:bodyPr anchor="b"/>
          <a:lstStyle>
            <a:lvl1pPr>
              <a:lnSpc>
                <a:spcPct val="95000"/>
              </a:lnSpc>
              <a:defRPr sz="5200" b="1">
                <a:solidFill>
                  <a:schemeClr val="tx1"/>
                </a:solidFill>
                <a:latin typeface="+mj-lt"/>
                <a:ea typeface="Open Sans" panose="020B0606030504020204" pitchFamily="34" charset="0"/>
                <a:cs typeface="Calibri" panose="020F0502020204030204" pitchFamily="34" charset="0"/>
              </a:defRPr>
            </a:lvl1pPr>
          </a:lstStyle>
          <a:p>
            <a:r>
              <a:rPr lang="en-GB" noProof="0"/>
              <a:t>Click to edit Master title style</a:t>
            </a:r>
            <a:endParaRPr lang="en-GB"/>
          </a:p>
        </p:txBody>
      </p:sp>
      <p:sp>
        <p:nvSpPr>
          <p:cNvPr id="3" name="Text Placeholder 2"/>
          <p:cNvSpPr>
            <a:spLocks noGrp="1"/>
          </p:cNvSpPr>
          <p:nvPr>
            <p:ph type="body" idx="1"/>
          </p:nvPr>
        </p:nvSpPr>
        <p:spPr bwMode="gray">
          <a:xfrm>
            <a:off x="282178" y="4953000"/>
            <a:ext cx="5929313" cy="2262768"/>
          </a:xfrm>
        </p:spPr>
        <p:txBody>
          <a:bodyPr lIns="0" tIns="0" rIns="0" bIns="0">
            <a:noAutofit/>
          </a:bodyPr>
          <a:lstStyle>
            <a:lvl1pPr marL="0" indent="0">
              <a:lnSpc>
                <a:spcPct val="95000"/>
              </a:lnSpc>
              <a:spcAft>
                <a:spcPts val="0"/>
              </a:spcAft>
              <a:buNone/>
              <a:defRPr sz="5200">
                <a:solidFill>
                  <a:schemeClr val="tx1"/>
                </a:solidFill>
                <a:latin typeface="+mn-lt"/>
                <a:cs typeface="Calibri" panose="020F0502020204030204" pitchFamily="34" charset="0"/>
              </a:defRPr>
            </a:lvl1pPr>
            <a:lvl2pPr marL="495285" indent="0">
              <a:buNone/>
              <a:defRPr sz="2167">
                <a:solidFill>
                  <a:schemeClr val="tx1">
                    <a:tint val="75000"/>
                  </a:schemeClr>
                </a:solidFill>
              </a:defRPr>
            </a:lvl2pPr>
            <a:lvl3pPr marL="990570" indent="0">
              <a:buNone/>
              <a:defRPr sz="1950">
                <a:solidFill>
                  <a:schemeClr val="tx1">
                    <a:tint val="75000"/>
                  </a:schemeClr>
                </a:solidFill>
              </a:defRPr>
            </a:lvl3pPr>
            <a:lvl4pPr marL="1485854" indent="0">
              <a:buNone/>
              <a:defRPr sz="1733">
                <a:solidFill>
                  <a:schemeClr val="tx1">
                    <a:tint val="75000"/>
                  </a:schemeClr>
                </a:solidFill>
              </a:defRPr>
            </a:lvl4pPr>
            <a:lvl5pPr marL="1981139" indent="0">
              <a:buNone/>
              <a:defRPr sz="1733">
                <a:solidFill>
                  <a:schemeClr val="tx1">
                    <a:tint val="75000"/>
                  </a:schemeClr>
                </a:solidFill>
              </a:defRPr>
            </a:lvl5pPr>
            <a:lvl6pPr marL="2476424" indent="0">
              <a:buNone/>
              <a:defRPr sz="1733">
                <a:solidFill>
                  <a:schemeClr val="tx1">
                    <a:tint val="75000"/>
                  </a:schemeClr>
                </a:solidFill>
              </a:defRPr>
            </a:lvl6pPr>
            <a:lvl7pPr marL="2971709" indent="0">
              <a:buNone/>
              <a:defRPr sz="1733">
                <a:solidFill>
                  <a:schemeClr val="tx1">
                    <a:tint val="75000"/>
                  </a:schemeClr>
                </a:solidFill>
              </a:defRPr>
            </a:lvl7pPr>
            <a:lvl8pPr marL="3466993" indent="0">
              <a:buNone/>
              <a:defRPr sz="1733">
                <a:solidFill>
                  <a:schemeClr val="tx1">
                    <a:tint val="75000"/>
                  </a:schemeClr>
                </a:solidFill>
              </a:defRPr>
            </a:lvl8pPr>
            <a:lvl9pPr marL="3962278" indent="0">
              <a:buNone/>
              <a:defRPr sz="1733">
                <a:solidFill>
                  <a:schemeClr val="tx1">
                    <a:tint val="75000"/>
                  </a:schemeClr>
                </a:solidFill>
              </a:defRPr>
            </a:lvl9pPr>
          </a:lstStyle>
          <a:p>
            <a:pPr lvl="0"/>
            <a:r>
              <a:rPr lang="en-GB" noProof="0"/>
              <a:t>Click to edit Master text styles</a:t>
            </a:r>
            <a:endParaRPr lang="en-GB"/>
          </a:p>
        </p:txBody>
      </p:sp>
    </p:spTree>
    <p:extLst>
      <p:ext uri="{BB962C8B-B14F-4D97-AF65-F5344CB8AC3E}">
        <p14:creationId xmlns:p14="http://schemas.microsoft.com/office/powerpoint/2010/main" val="889011027"/>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Divider - Deloitte green accent 4">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264320" y="2463746"/>
            <a:ext cx="5860256" cy="2300138"/>
          </a:xfrm>
          <a:prstGeom prst="rect">
            <a:avLst/>
          </a:prstGeom>
        </p:spPr>
        <p:txBody>
          <a:bodyPr anchor="b"/>
          <a:lstStyle>
            <a:lvl1pPr>
              <a:lnSpc>
                <a:spcPct val="95000"/>
              </a:lnSpc>
              <a:defRPr sz="5200" b="1">
                <a:solidFill>
                  <a:schemeClr val="bg1"/>
                </a:solidFill>
                <a:latin typeface="+mj-lt"/>
                <a:ea typeface="Open Sans" panose="020B0606030504020204" pitchFamily="34" charset="0"/>
                <a:cs typeface="Open Sans" panose="020B0606030504020204" pitchFamily="34" charset="0"/>
              </a:defRPr>
            </a:lvl1pPr>
          </a:lstStyle>
          <a:p>
            <a:r>
              <a:rPr lang="en-GB" noProof="0"/>
              <a:t>Click to edit Master title style</a:t>
            </a:r>
            <a:endParaRPr lang="en-GB"/>
          </a:p>
        </p:txBody>
      </p:sp>
      <p:sp>
        <p:nvSpPr>
          <p:cNvPr id="19" name="Text Placeholder 2"/>
          <p:cNvSpPr>
            <a:spLocks noGrp="1"/>
          </p:cNvSpPr>
          <p:nvPr>
            <p:ph type="body" idx="1"/>
          </p:nvPr>
        </p:nvSpPr>
        <p:spPr bwMode="gray">
          <a:xfrm>
            <a:off x="264320" y="4953000"/>
            <a:ext cx="5860256" cy="2262768"/>
          </a:xfrm>
        </p:spPr>
        <p:txBody>
          <a:bodyPr lIns="0" tIns="0" rIns="0" bIns="0">
            <a:noAutofit/>
          </a:bodyPr>
          <a:lstStyle>
            <a:lvl1pPr marL="0" indent="0">
              <a:lnSpc>
                <a:spcPct val="95000"/>
              </a:lnSpc>
              <a:spcAft>
                <a:spcPts val="0"/>
              </a:spcAft>
              <a:buNone/>
              <a:defRPr sz="5200">
                <a:solidFill>
                  <a:schemeClr val="bg1"/>
                </a:solidFill>
              </a:defRPr>
            </a:lvl1pPr>
            <a:lvl2pPr marL="660364" indent="0">
              <a:buNone/>
              <a:defRPr sz="2889">
                <a:solidFill>
                  <a:schemeClr val="tx1">
                    <a:tint val="75000"/>
                  </a:schemeClr>
                </a:solidFill>
              </a:defRPr>
            </a:lvl2pPr>
            <a:lvl3pPr marL="1320728" indent="0">
              <a:buNone/>
              <a:defRPr sz="2600">
                <a:solidFill>
                  <a:schemeClr val="tx1">
                    <a:tint val="75000"/>
                  </a:schemeClr>
                </a:solidFill>
              </a:defRPr>
            </a:lvl3pPr>
            <a:lvl4pPr marL="1981090" indent="0">
              <a:buNone/>
              <a:defRPr sz="2311">
                <a:solidFill>
                  <a:schemeClr val="tx1">
                    <a:tint val="75000"/>
                  </a:schemeClr>
                </a:solidFill>
              </a:defRPr>
            </a:lvl4pPr>
            <a:lvl5pPr marL="2641452" indent="0">
              <a:buNone/>
              <a:defRPr sz="2311">
                <a:solidFill>
                  <a:schemeClr val="tx1">
                    <a:tint val="75000"/>
                  </a:schemeClr>
                </a:solidFill>
              </a:defRPr>
            </a:lvl5pPr>
            <a:lvl6pPr marL="3301816" indent="0">
              <a:buNone/>
              <a:defRPr sz="2311">
                <a:solidFill>
                  <a:schemeClr val="tx1">
                    <a:tint val="75000"/>
                  </a:schemeClr>
                </a:solidFill>
              </a:defRPr>
            </a:lvl6pPr>
            <a:lvl7pPr marL="3962180" indent="0">
              <a:buNone/>
              <a:defRPr sz="2311">
                <a:solidFill>
                  <a:schemeClr val="tx1">
                    <a:tint val="75000"/>
                  </a:schemeClr>
                </a:solidFill>
              </a:defRPr>
            </a:lvl7pPr>
            <a:lvl8pPr marL="4622542" indent="0">
              <a:buNone/>
              <a:defRPr sz="2311">
                <a:solidFill>
                  <a:schemeClr val="tx1">
                    <a:tint val="75000"/>
                  </a:schemeClr>
                </a:solidFill>
              </a:defRPr>
            </a:lvl8pPr>
            <a:lvl9pPr marL="5282906" indent="0">
              <a:buNone/>
              <a:defRPr sz="2311">
                <a:solidFill>
                  <a:schemeClr val="tx1">
                    <a:tint val="75000"/>
                  </a:schemeClr>
                </a:solidFill>
              </a:defRPr>
            </a:lvl9pPr>
          </a:lstStyle>
          <a:p>
            <a:pPr lvl="0"/>
            <a:r>
              <a:rPr lang="en-GB" noProof="0"/>
              <a:t>Click to edit Master text styles</a:t>
            </a:r>
            <a:endParaRPr lang="en-GB"/>
          </a:p>
        </p:txBody>
      </p:sp>
      <p:sp>
        <p:nvSpPr>
          <p:cNvPr id="9" name="TextBox 8">
            <a:extLst>
              <a:ext uri="{FF2B5EF4-FFF2-40B4-BE49-F238E27FC236}">
                <a16:creationId xmlns:a16="http://schemas.microsoft.com/office/drawing/2014/main" id="{6C32543E-E807-47A4-A234-D5C7012187B4}"/>
              </a:ext>
            </a:extLst>
          </p:cNvPr>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57177CAE-3870-4388-B6C4-13BE4C8F8C4C}"/>
              </a:ext>
            </a:extLst>
          </p:cNvPr>
          <p:cNvSpPr txBox="1"/>
          <p:nvPr userDrawn="1"/>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02179803"/>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264320" y="2463746"/>
            <a:ext cx="5860256" cy="2300138"/>
          </a:xfrm>
          <a:prstGeom prst="rect">
            <a:avLst/>
          </a:prstGeom>
        </p:spPr>
        <p:txBody>
          <a:bodyPr anchor="b"/>
          <a:lstStyle>
            <a:lvl1pPr>
              <a:lnSpc>
                <a:spcPct val="95000"/>
              </a:lnSpc>
              <a:defRPr sz="5200" b="1">
                <a:solidFill>
                  <a:schemeClr val="bg1"/>
                </a:solidFill>
                <a:latin typeface="+mj-lt"/>
                <a:ea typeface="Open Sans" panose="020B0606030504020204" pitchFamily="34" charset="0"/>
                <a:cs typeface="Open Sans" panose="020B0606030504020204" pitchFamily="34" charset="0"/>
              </a:defRPr>
            </a:lvl1pPr>
          </a:lstStyle>
          <a:p>
            <a:r>
              <a:rPr lang="en-GB" noProof="0"/>
              <a:t>Click to edit Master title style</a:t>
            </a:r>
            <a:endParaRPr lang="en-GB"/>
          </a:p>
        </p:txBody>
      </p:sp>
      <p:sp>
        <p:nvSpPr>
          <p:cNvPr id="19" name="Text Placeholder 2"/>
          <p:cNvSpPr>
            <a:spLocks noGrp="1"/>
          </p:cNvSpPr>
          <p:nvPr>
            <p:ph type="body" idx="1"/>
          </p:nvPr>
        </p:nvSpPr>
        <p:spPr bwMode="gray">
          <a:xfrm>
            <a:off x="264320" y="4953000"/>
            <a:ext cx="5860256" cy="2262768"/>
          </a:xfrm>
        </p:spPr>
        <p:txBody>
          <a:bodyPr lIns="0" tIns="0" rIns="0" bIns="0">
            <a:noAutofit/>
          </a:bodyPr>
          <a:lstStyle>
            <a:lvl1pPr marL="0" indent="0">
              <a:lnSpc>
                <a:spcPct val="95000"/>
              </a:lnSpc>
              <a:spcAft>
                <a:spcPts val="0"/>
              </a:spcAft>
              <a:buNone/>
              <a:defRPr sz="5200">
                <a:solidFill>
                  <a:schemeClr val="bg1"/>
                </a:solidFill>
              </a:defRPr>
            </a:lvl1pPr>
            <a:lvl2pPr marL="660364" indent="0">
              <a:buNone/>
              <a:defRPr sz="2889">
                <a:solidFill>
                  <a:schemeClr val="tx1">
                    <a:tint val="75000"/>
                  </a:schemeClr>
                </a:solidFill>
              </a:defRPr>
            </a:lvl2pPr>
            <a:lvl3pPr marL="1320728" indent="0">
              <a:buNone/>
              <a:defRPr sz="2600">
                <a:solidFill>
                  <a:schemeClr val="tx1">
                    <a:tint val="75000"/>
                  </a:schemeClr>
                </a:solidFill>
              </a:defRPr>
            </a:lvl3pPr>
            <a:lvl4pPr marL="1981090" indent="0">
              <a:buNone/>
              <a:defRPr sz="2311">
                <a:solidFill>
                  <a:schemeClr val="tx1">
                    <a:tint val="75000"/>
                  </a:schemeClr>
                </a:solidFill>
              </a:defRPr>
            </a:lvl4pPr>
            <a:lvl5pPr marL="2641452" indent="0">
              <a:buNone/>
              <a:defRPr sz="2311">
                <a:solidFill>
                  <a:schemeClr val="tx1">
                    <a:tint val="75000"/>
                  </a:schemeClr>
                </a:solidFill>
              </a:defRPr>
            </a:lvl5pPr>
            <a:lvl6pPr marL="3301816" indent="0">
              <a:buNone/>
              <a:defRPr sz="2311">
                <a:solidFill>
                  <a:schemeClr val="tx1">
                    <a:tint val="75000"/>
                  </a:schemeClr>
                </a:solidFill>
              </a:defRPr>
            </a:lvl6pPr>
            <a:lvl7pPr marL="3962180" indent="0">
              <a:buNone/>
              <a:defRPr sz="2311">
                <a:solidFill>
                  <a:schemeClr val="tx1">
                    <a:tint val="75000"/>
                  </a:schemeClr>
                </a:solidFill>
              </a:defRPr>
            </a:lvl7pPr>
            <a:lvl8pPr marL="4622542" indent="0">
              <a:buNone/>
              <a:defRPr sz="2311">
                <a:solidFill>
                  <a:schemeClr val="tx1">
                    <a:tint val="75000"/>
                  </a:schemeClr>
                </a:solidFill>
              </a:defRPr>
            </a:lvl8pPr>
            <a:lvl9pPr marL="5282906" indent="0">
              <a:buNone/>
              <a:defRPr sz="2311">
                <a:solidFill>
                  <a:schemeClr val="tx1">
                    <a:tint val="75000"/>
                  </a:schemeClr>
                </a:solidFill>
              </a:defRPr>
            </a:lvl9pPr>
          </a:lstStyle>
          <a:p>
            <a:pPr lvl="0"/>
            <a:r>
              <a:rPr lang="en-GB" noProof="0"/>
              <a:t>Click to edit Master text styles</a:t>
            </a:r>
            <a:endParaRPr lang="en-GB"/>
          </a:p>
        </p:txBody>
      </p:sp>
      <p:sp>
        <p:nvSpPr>
          <p:cNvPr id="9" name="TextBox 8">
            <a:extLst>
              <a:ext uri="{FF2B5EF4-FFF2-40B4-BE49-F238E27FC236}">
                <a16:creationId xmlns:a16="http://schemas.microsoft.com/office/drawing/2014/main" id="{8194F347-CBED-4284-9EC5-49E7D0DE163A}"/>
              </a:ext>
            </a:extLst>
          </p:cNvPr>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85E3ECB1-EF66-4F3D-8FE8-B1678D59E86B}"/>
              </a:ext>
            </a:extLst>
          </p:cNvPr>
          <p:cNvSpPr txBox="1"/>
          <p:nvPr userDrawn="1"/>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4428576"/>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82179" y="2405416"/>
            <a:ext cx="5218509" cy="6812667"/>
          </a:xfrm>
          <a:prstGeom prst="rect">
            <a:avLst/>
          </a:prstGeom>
        </p:spPr>
        <p:txBody>
          <a:bodyPr>
            <a:noAutofit/>
          </a:bodyPr>
          <a:lstStyle>
            <a:lvl1pPr marL="0" indent="0" algn="l">
              <a:spcBef>
                <a:spcPts val="3900"/>
              </a:spcBef>
              <a:buFontTx/>
              <a:buNone/>
              <a:defRPr sz="5200">
                <a:solidFill>
                  <a:schemeClr val="tx1"/>
                </a:solidFill>
              </a:defRPr>
            </a:lvl1pPr>
            <a:lvl2pPr marL="495285" indent="-495285">
              <a:defRPr sz="3250">
                <a:solidFill>
                  <a:schemeClr val="bg2"/>
                </a:solidFill>
              </a:defRPr>
            </a:lvl2pPr>
            <a:lvl3pPr>
              <a:defRPr sz="3250">
                <a:solidFill>
                  <a:schemeClr val="bg2"/>
                </a:solidFill>
              </a:defRPr>
            </a:lvl3pPr>
            <a:lvl4pPr>
              <a:defRPr sz="3250">
                <a:solidFill>
                  <a:schemeClr val="bg2"/>
                </a:solidFill>
              </a:defRPr>
            </a:lvl4pPr>
            <a:lvl5pPr>
              <a:defRPr sz="3250">
                <a:solidFill>
                  <a:schemeClr val="bg2"/>
                </a:solidFill>
              </a:defRPr>
            </a:lvl5pPr>
          </a:lstStyle>
          <a:p>
            <a:pPr lvl="0"/>
            <a:r>
              <a:rPr lang="en-GB" noProof="0"/>
              <a:t>Click to edit Master text styles</a:t>
            </a:r>
            <a:endParaRPr lang="en-GB"/>
          </a:p>
        </p:txBody>
      </p:sp>
    </p:spTree>
    <p:extLst>
      <p:ext uri="{BB962C8B-B14F-4D97-AF65-F5344CB8AC3E}">
        <p14:creationId xmlns:p14="http://schemas.microsoft.com/office/powerpoint/2010/main" val="2310155588"/>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7" name="Chart Placeholder 3"/>
          <p:cNvSpPr>
            <a:spLocks noGrp="1"/>
          </p:cNvSpPr>
          <p:nvPr>
            <p:ph type="chart" sz="quarter" idx="15"/>
          </p:nvPr>
        </p:nvSpPr>
        <p:spPr>
          <a:xfrm>
            <a:off x="282180" y="2964004"/>
            <a:ext cx="6293643" cy="5877463"/>
          </a:xfrm>
          <a:prstGeom prst="rect">
            <a:avLst/>
          </a:prstGeom>
        </p:spPr>
        <p:txBody>
          <a:bodyPr>
            <a:noAutofit/>
          </a:bodyPr>
          <a:lstStyle>
            <a:lvl1pPr>
              <a:defRPr sz="1878"/>
            </a:lvl1pPr>
          </a:lstStyle>
          <a:p>
            <a:r>
              <a:rPr lang="en-GB"/>
              <a:t>Click icon to add chart</a:t>
            </a:r>
          </a:p>
        </p:txBody>
      </p:sp>
      <p:sp>
        <p:nvSpPr>
          <p:cNvPr id="18" name="Text Placeholder 8"/>
          <p:cNvSpPr>
            <a:spLocks noGrp="1"/>
          </p:cNvSpPr>
          <p:nvPr>
            <p:ph type="body" sz="quarter" idx="18"/>
          </p:nvPr>
        </p:nvSpPr>
        <p:spPr>
          <a:xfrm>
            <a:off x="282180" y="2418128"/>
            <a:ext cx="6293643" cy="515937"/>
          </a:xfrm>
        </p:spPr>
        <p:txBody>
          <a:bodyPr>
            <a:noAutofit/>
          </a:bodyPr>
          <a:lstStyle>
            <a:lvl1pPr>
              <a:defRPr sz="1878"/>
            </a:lvl1pPr>
          </a:lstStyle>
          <a:p>
            <a:pPr lvl="0"/>
            <a:r>
              <a:rPr lang="en-GB" noProof="0"/>
              <a:t>Click to edit Master text styles</a:t>
            </a:r>
            <a:endParaRPr lang="en-GB"/>
          </a:p>
        </p:txBody>
      </p:sp>
      <p:sp>
        <p:nvSpPr>
          <p:cNvPr id="19" name="Text Placeholder 7"/>
          <p:cNvSpPr>
            <a:spLocks noGrp="1"/>
          </p:cNvSpPr>
          <p:nvPr>
            <p:ph type="body" sz="quarter" idx="23"/>
          </p:nvPr>
        </p:nvSpPr>
        <p:spPr>
          <a:xfrm>
            <a:off x="282179" y="8841467"/>
            <a:ext cx="6293644" cy="376620"/>
          </a:xfrm>
        </p:spPr>
        <p:txBody>
          <a:bodyPr>
            <a:noAutofit/>
          </a:bodyPr>
          <a:lstStyle>
            <a:lvl1pPr>
              <a:spcAft>
                <a:spcPts val="0"/>
              </a:spcAft>
              <a:defRPr sz="1300"/>
            </a:lvl1pPr>
          </a:lstStyle>
          <a:p>
            <a:pPr lvl="0"/>
            <a:r>
              <a:rPr lang="en-GB"/>
              <a:t>Click to edit Master text styles</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cxnSp>
        <p:nvCxnSpPr>
          <p:cNvPr id="4" name="Straight Connector 3">
            <a:extLst>
              <a:ext uri="{FF2B5EF4-FFF2-40B4-BE49-F238E27FC236}">
                <a16:creationId xmlns:a16="http://schemas.microsoft.com/office/drawing/2014/main" id="{F0183B06-23C0-40A8-AC35-A0F038D70C5A}"/>
              </a:ext>
            </a:extLst>
          </p:cNvPr>
          <p:cNvCxnSpPr/>
          <p:nvPr userDrawn="1"/>
        </p:nvCxnSpPr>
        <p:spPr>
          <a:xfrm>
            <a:off x="156411" y="9516979"/>
            <a:ext cx="3874168" cy="0"/>
          </a:xfrm>
          <a:prstGeom prst="line">
            <a:avLst/>
          </a:prstGeom>
          <a:ln w="28575">
            <a:solidFill>
              <a:srgbClr val="0097A9"/>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A323BE3-940C-465B-B9BE-B2367DAC0611}"/>
              </a:ext>
            </a:extLst>
          </p:cNvPr>
          <p:cNvSpPr/>
          <p:nvPr userDrawn="1"/>
        </p:nvSpPr>
        <p:spPr>
          <a:xfrm>
            <a:off x="4030579" y="9396832"/>
            <a:ext cx="2446421" cy="220573"/>
          </a:xfrm>
          <a:prstGeom prst="rect">
            <a:avLst/>
          </a:prstGeom>
        </p:spPr>
        <p:txBody>
          <a:bodyPr wrap="square">
            <a:spAutoFit/>
          </a:bodyPr>
          <a:lstStyle/>
          <a:p>
            <a:pPr marL="0" algn="l">
              <a:lnSpc>
                <a:spcPts val="1011"/>
              </a:lnSpc>
              <a:spcAft>
                <a:spcPts val="0"/>
              </a:spcAft>
            </a:pPr>
            <a:r>
              <a:rPr lang="en-GB" sz="900" b="1" i="0" kern="1200" dirty="0">
                <a:solidFill>
                  <a:srgbClr val="007680"/>
                </a:solidFill>
                <a:effectLst/>
                <a:latin typeface="Segoe UI" panose="020B0502040204020203" pitchFamily="34" charset="0"/>
                <a:ea typeface="+mn-ea"/>
                <a:cs typeface="Segoe UI" panose="020B0502040204020203" pitchFamily="34" charset="0"/>
              </a:rPr>
              <a:t>Digital Strategy for Northern Ireland</a:t>
            </a:r>
            <a:endParaRPr lang="en-US" sz="900" b="1" dirty="0">
              <a:solidFill>
                <a:srgbClr val="007680"/>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934790264"/>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282178" y="2405418"/>
            <a:ext cx="6280547" cy="6812669"/>
          </a:xfrm>
          <a:prstGeom prst="rect">
            <a:avLst/>
          </a:prstGeom>
        </p:spPr>
        <p:txBody>
          <a:bodyPr vert="horz" lIns="0" tIns="0" rIns="0" bIns="0" rtlCol="0">
            <a:noAutofit/>
          </a:bodyPr>
          <a:lstStyle>
            <a:lvl1pPr marL="0" indent="0" algn="l">
              <a:buFontTx/>
              <a:buNone/>
              <a:defRPr sz="1878">
                <a:latin typeface="+mn-lt"/>
              </a:defRPr>
            </a:lvl1pPr>
            <a:lvl2pPr marL="151337" indent="-151337" algn="l">
              <a:buClrTx/>
              <a:buSzPct val="100000"/>
              <a:buFont typeface="Arial" panose="020B0604020202020204" pitchFamily="34" charset="0"/>
              <a:buChar char="•"/>
              <a:defRPr sz="1878">
                <a:latin typeface="+mj-lt"/>
              </a:defRPr>
            </a:lvl2pPr>
            <a:lvl3pPr marL="330190" indent="-151337" algn="l">
              <a:buClrTx/>
              <a:buSzPct val="100000"/>
              <a:buFont typeface="Arial" panose="020B0604020202020204" pitchFamily="34" charset="0"/>
              <a:buChar char="−"/>
              <a:defRPr sz="1878">
                <a:latin typeface="+mn-lt"/>
              </a:defRPr>
            </a:lvl3pPr>
            <a:lvl4pPr marL="509043" indent="-151337" algn="l">
              <a:buClrTx/>
              <a:buSzPct val="100000"/>
              <a:buFont typeface="Arial" panose="020B0604020202020204" pitchFamily="34" charset="0"/>
              <a:buChar char="◦"/>
              <a:defRPr sz="1878">
                <a:latin typeface="+mn-lt"/>
              </a:defRPr>
            </a:lvl4pPr>
            <a:lvl5pPr marL="687896" indent="-151337" algn="l">
              <a:buClrTx/>
              <a:buSzPct val="100000"/>
              <a:buFont typeface="Arial" panose="020B0604020202020204" pitchFamily="34" charset="0"/>
              <a:buChar char="−"/>
              <a:defRPr sz="1878">
                <a:latin typeface="+mn-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noProof="0"/>
          </a:p>
        </p:txBody>
      </p:sp>
      <p:sp>
        <p:nvSpPr>
          <p:cNvPr id="4" name="Title Placeholder 1">
            <a:extLst>
              <a:ext uri="{FF2B5EF4-FFF2-40B4-BE49-F238E27FC236}">
                <a16:creationId xmlns:a16="http://schemas.microsoft.com/office/drawing/2014/main" id="{A1AF4B88-9BDB-4994-AE11-3A74CC55FE51}"/>
              </a:ext>
            </a:extLst>
          </p:cNvPr>
          <p:cNvSpPr>
            <a:spLocks noGrp="1"/>
          </p:cNvSpPr>
          <p:nvPr>
            <p:ph type="title" hasCustomPrompt="1"/>
          </p:nvPr>
        </p:nvSpPr>
        <p:spPr>
          <a:xfrm>
            <a:off x="282179" y="458615"/>
            <a:ext cx="6288881" cy="1008946"/>
          </a:xfrm>
          <a:prstGeom prst="rect">
            <a:avLst/>
          </a:prstGeom>
        </p:spPr>
        <p:txBody>
          <a:bodyPr vert="horz" lIns="0" tIns="0" rIns="0" bIns="0" rtlCol="0" anchor="t" anchorCtr="0">
            <a:noAutofit/>
          </a:bodyPr>
          <a:lstStyle>
            <a:lvl1pPr>
              <a:defRPr sz="3033"/>
            </a:lvl1pPr>
          </a:lstStyle>
          <a:p>
            <a:r>
              <a:rPr lang="en-GB"/>
              <a:t>Click to add title</a:t>
            </a:r>
          </a:p>
        </p:txBody>
      </p:sp>
    </p:spTree>
    <p:extLst>
      <p:ext uri="{BB962C8B-B14F-4D97-AF65-F5344CB8AC3E}">
        <p14:creationId xmlns:p14="http://schemas.microsoft.com/office/powerpoint/2010/main" val="371827643"/>
      </p:ext>
    </p:extLst>
  </p:cSld>
  <p:clrMapOvr>
    <a:masterClrMapping/>
  </p:clrMapOvr>
  <p:transition>
    <p:fade/>
  </p:transition>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282178" y="2413430"/>
            <a:ext cx="5929313" cy="2300138"/>
          </a:xfrm>
          <a:prstGeom prst="rect">
            <a:avLst/>
          </a:prstGeom>
        </p:spPr>
        <p:txBody>
          <a:bodyPr anchor="b"/>
          <a:lstStyle>
            <a:lvl1pPr>
              <a:lnSpc>
                <a:spcPct val="95000"/>
              </a:lnSpc>
              <a:defRPr sz="5200" b="1">
                <a:solidFill>
                  <a:schemeClr val="tx1"/>
                </a:solidFill>
                <a:latin typeface="+mj-lt"/>
                <a:ea typeface="Open Sans" panose="020B0606030504020204" pitchFamily="34" charset="0"/>
                <a:cs typeface="Calibri" panose="020F0502020204030204" pitchFamily="34" charset="0"/>
              </a:defRPr>
            </a:lvl1pPr>
          </a:lstStyle>
          <a:p>
            <a:r>
              <a:rPr lang="en-GB" noProof="0"/>
              <a:t>Click to edit Master title style</a:t>
            </a:r>
            <a:endParaRPr lang="en-GB"/>
          </a:p>
        </p:txBody>
      </p:sp>
      <p:sp>
        <p:nvSpPr>
          <p:cNvPr id="3" name="Text Placeholder 2"/>
          <p:cNvSpPr>
            <a:spLocks noGrp="1"/>
          </p:cNvSpPr>
          <p:nvPr>
            <p:ph type="body" idx="1"/>
          </p:nvPr>
        </p:nvSpPr>
        <p:spPr bwMode="gray">
          <a:xfrm>
            <a:off x="282178" y="4953000"/>
            <a:ext cx="5929313" cy="2262768"/>
          </a:xfrm>
        </p:spPr>
        <p:txBody>
          <a:bodyPr lIns="0" tIns="0" rIns="0" bIns="0">
            <a:noAutofit/>
          </a:bodyPr>
          <a:lstStyle>
            <a:lvl1pPr marL="0" indent="0">
              <a:lnSpc>
                <a:spcPct val="95000"/>
              </a:lnSpc>
              <a:spcAft>
                <a:spcPts val="0"/>
              </a:spcAft>
              <a:buNone/>
              <a:defRPr sz="5200">
                <a:solidFill>
                  <a:schemeClr val="tx1"/>
                </a:solidFill>
                <a:latin typeface="+mn-lt"/>
                <a:cs typeface="Calibri" panose="020F0502020204030204" pitchFamily="34" charset="0"/>
              </a:defRPr>
            </a:lvl1pPr>
            <a:lvl2pPr marL="495285" indent="0">
              <a:buNone/>
              <a:defRPr sz="2167">
                <a:solidFill>
                  <a:schemeClr val="tx1">
                    <a:tint val="75000"/>
                  </a:schemeClr>
                </a:solidFill>
              </a:defRPr>
            </a:lvl2pPr>
            <a:lvl3pPr marL="990570" indent="0">
              <a:buNone/>
              <a:defRPr sz="1950">
                <a:solidFill>
                  <a:schemeClr val="tx1">
                    <a:tint val="75000"/>
                  </a:schemeClr>
                </a:solidFill>
              </a:defRPr>
            </a:lvl3pPr>
            <a:lvl4pPr marL="1485854" indent="0">
              <a:buNone/>
              <a:defRPr sz="1733">
                <a:solidFill>
                  <a:schemeClr val="tx1">
                    <a:tint val="75000"/>
                  </a:schemeClr>
                </a:solidFill>
              </a:defRPr>
            </a:lvl4pPr>
            <a:lvl5pPr marL="1981139" indent="0">
              <a:buNone/>
              <a:defRPr sz="1733">
                <a:solidFill>
                  <a:schemeClr val="tx1">
                    <a:tint val="75000"/>
                  </a:schemeClr>
                </a:solidFill>
              </a:defRPr>
            </a:lvl5pPr>
            <a:lvl6pPr marL="2476424" indent="0">
              <a:buNone/>
              <a:defRPr sz="1733">
                <a:solidFill>
                  <a:schemeClr val="tx1">
                    <a:tint val="75000"/>
                  </a:schemeClr>
                </a:solidFill>
              </a:defRPr>
            </a:lvl6pPr>
            <a:lvl7pPr marL="2971709" indent="0">
              <a:buNone/>
              <a:defRPr sz="1733">
                <a:solidFill>
                  <a:schemeClr val="tx1">
                    <a:tint val="75000"/>
                  </a:schemeClr>
                </a:solidFill>
              </a:defRPr>
            </a:lvl7pPr>
            <a:lvl8pPr marL="3466993" indent="0">
              <a:buNone/>
              <a:defRPr sz="1733">
                <a:solidFill>
                  <a:schemeClr val="tx1">
                    <a:tint val="75000"/>
                  </a:schemeClr>
                </a:solidFill>
              </a:defRPr>
            </a:lvl8pPr>
            <a:lvl9pPr marL="3962278" indent="0">
              <a:buNone/>
              <a:defRPr sz="1733">
                <a:solidFill>
                  <a:schemeClr val="tx1">
                    <a:tint val="75000"/>
                  </a:schemeClr>
                </a:solidFill>
              </a:defRPr>
            </a:lvl9pPr>
          </a:lstStyle>
          <a:p>
            <a:pPr lvl="0"/>
            <a:r>
              <a:rPr lang="en-GB" noProof="0"/>
              <a:t>Click to edit Master text styles</a:t>
            </a:r>
            <a:endParaRPr lang="en-GB"/>
          </a:p>
        </p:txBody>
      </p:sp>
    </p:spTree>
    <p:extLst>
      <p:ext uri="{BB962C8B-B14F-4D97-AF65-F5344CB8AC3E}">
        <p14:creationId xmlns:p14="http://schemas.microsoft.com/office/powerpoint/2010/main" val="1775317260"/>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ontents">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282179" y="2405418"/>
            <a:ext cx="5218509" cy="6812669"/>
          </a:xfrm>
          <a:prstGeom prst="rect">
            <a:avLst/>
          </a:prstGeom>
        </p:spPr>
        <p:txBody>
          <a:bodyPr>
            <a:noAutofit/>
          </a:bodyPr>
          <a:lstStyle>
            <a:lvl1pPr marL="0" indent="0" algn="l">
              <a:buFontTx/>
              <a:buNone/>
              <a:tabLst>
                <a:tab pos="7289973" algn="r"/>
              </a:tabLst>
              <a:defRPr sz="1878">
                <a:latin typeface="+mn-lt"/>
              </a:defRPr>
            </a:lvl1pPr>
            <a:lvl2pPr marL="151337" indent="-151337" algn="l">
              <a:buClrTx/>
              <a:buSzPct val="100000"/>
              <a:buFont typeface="Arial" panose="020B0604020202020204" pitchFamily="34" charset="0"/>
              <a:buChar char="•"/>
              <a:tabLst>
                <a:tab pos="7289973" algn="r"/>
              </a:tabLst>
              <a:defRPr sz="1878">
                <a:latin typeface="+mj-lt"/>
              </a:defRPr>
            </a:lvl2pPr>
            <a:lvl3pPr marL="330190" indent="-151337" algn="l">
              <a:buClrTx/>
              <a:buSzPct val="100000"/>
              <a:buFont typeface="Arial" panose="020B0604020202020204" pitchFamily="34" charset="0"/>
              <a:buChar char="−"/>
              <a:tabLst>
                <a:tab pos="7289973" algn="r"/>
              </a:tabLst>
              <a:defRPr sz="1878">
                <a:latin typeface="+mn-lt"/>
              </a:defRPr>
            </a:lvl3pPr>
            <a:lvl4pPr marL="509043" indent="-151337" algn="l">
              <a:buClrTx/>
              <a:buSzPct val="100000"/>
              <a:buFont typeface="Arial" panose="020B0604020202020204" pitchFamily="34" charset="0"/>
              <a:buChar char="◦"/>
              <a:tabLst>
                <a:tab pos="7289973" algn="r"/>
              </a:tabLst>
              <a:defRPr sz="1878">
                <a:latin typeface="+mn-lt"/>
              </a:defRPr>
            </a:lvl4pPr>
            <a:lvl5pPr marL="687896" indent="-151337" algn="l">
              <a:buClrTx/>
              <a:buSzPct val="100000"/>
              <a:buFont typeface="Arial" panose="020B0604020202020204" pitchFamily="34" charset="0"/>
              <a:buChar char="−"/>
              <a:tabLst>
                <a:tab pos="5448132" algn="r"/>
              </a:tabLst>
              <a:defRPr sz="1878" baseline="0">
                <a:latin typeface="+mn-lt"/>
              </a:defRPr>
            </a:lvl5pPr>
            <a:lvl6pPr>
              <a:tabLst>
                <a:tab pos="7289973" algn="r"/>
              </a:tabLst>
              <a:defRPr/>
            </a:lvl6pPr>
            <a:lvl7pPr>
              <a:tabLst>
                <a:tab pos="7289973" algn="r"/>
              </a:tabLst>
              <a:defRPr/>
            </a:lvl7pPr>
            <a:lvl8pPr>
              <a:tabLst>
                <a:tab pos="7289973" algn="r"/>
              </a:tabLst>
              <a:defRPr/>
            </a:lvl8pPr>
            <a:lvl9pPr>
              <a:tabLst>
                <a:tab pos="7289973" algn="r"/>
              </a:tabLst>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Title Placeholder 1"/>
          <p:cNvSpPr>
            <a:spLocks noGrp="1"/>
          </p:cNvSpPr>
          <p:nvPr>
            <p:ph type="title" hasCustomPrompt="1"/>
          </p:nvPr>
        </p:nvSpPr>
        <p:spPr>
          <a:xfrm>
            <a:off x="282179" y="458615"/>
            <a:ext cx="6288881" cy="1008946"/>
          </a:xfrm>
          <a:prstGeom prst="rect">
            <a:avLst/>
          </a:prstGeom>
        </p:spPr>
        <p:txBody>
          <a:bodyPr vert="horz" lIns="0" tIns="0" rIns="0" bIns="0" rtlCol="0" anchor="t" anchorCtr="0">
            <a:noAutofit/>
          </a:bodyPr>
          <a:lstStyle>
            <a:lvl1pPr>
              <a:defRPr sz="3033"/>
            </a:lvl1pPr>
          </a:lstStyle>
          <a:p>
            <a:r>
              <a:rPr lang="en-GB"/>
              <a:t>Click to add title</a:t>
            </a:r>
          </a:p>
        </p:txBody>
      </p:sp>
    </p:spTree>
    <p:extLst>
      <p:ext uri="{BB962C8B-B14F-4D97-AF65-F5344CB8AC3E}">
        <p14:creationId xmlns:p14="http://schemas.microsoft.com/office/powerpoint/2010/main" val="1656215567"/>
      </p:ext>
    </p:extLst>
  </p:cSld>
  <p:clrMapOvr>
    <a:masterClrMapping/>
  </p:clrMapOvr>
  <p:transition>
    <p:fade/>
  </p:transition>
  <p:hf hdr="0" dt="0"/>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p:cSld name="Letter Layout">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4985019" y="586342"/>
            <a:ext cx="1577340" cy="1484542"/>
          </a:xfrm>
        </p:spPr>
        <p:txBody>
          <a:bodyPr>
            <a:noAutofit/>
          </a:bodyPr>
          <a:lstStyle>
            <a:lvl1pPr>
              <a:spcBef>
                <a:spcPts val="201"/>
              </a:spcBef>
              <a:defRPr sz="1300">
                <a:solidFill>
                  <a:schemeClr val="tx1"/>
                </a:solidFill>
              </a:defRPr>
            </a:lvl1pPr>
            <a:lvl2pPr>
              <a:defRPr sz="1050">
                <a:solidFill>
                  <a:schemeClr val="tx2"/>
                </a:solidFill>
              </a:defRPr>
            </a:lvl2pPr>
            <a:lvl3pPr>
              <a:defRPr sz="1050">
                <a:solidFill>
                  <a:schemeClr val="tx2"/>
                </a:solidFill>
              </a:defRPr>
            </a:lvl3pPr>
            <a:lvl4pPr>
              <a:defRPr sz="1000">
                <a:solidFill>
                  <a:schemeClr val="tx2"/>
                </a:solidFill>
              </a:defRPr>
            </a:lvl4pPr>
            <a:lvl5pPr>
              <a:defRPr sz="1000">
                <a:solidFill>
                  <a:schemeClr val="tx2"/>
                </a:solidFill>
              </a:defRPr>
            </a:lvl5pPr>
          </a:lstStyle>
          <a:p>
            <a:pPr lvl="0"/>
            <a:r>
              <a:rPr lang="en-GB"/>
              <a:t>Click to edit Master text styles</a:t>
            </a:r>
          </a:p>
        </p:txBody>
      </p:sp>
      <p:sp>
        <p:nvSpPr>
          <p:cNvPr id="7" name="Text Placeholder 6"/>
          <p:cNvSpPr>
            <a:spLocks noGrp="1"/>
          </p:cNvSpPr>
          <p:nvPr>
            <p:ph type="body" sz="quarter" idx="11"/>
          </p:nvPr>
        </p:nvSpPr>
        <p:spPr>
          <a:xfrm>
            <a:off x="278607" y="2405416"/>
            <a:ext cx="1573054" cy="6812667"/>
          </a:xfrm>
        </p:spPr>
        <p:txBody>
          <a:bodyPr>
            <a:noAutofit/>
          </a:bodyPr>
          <a:lstStyle>
            <a:lvl1pPr>
              <a:spcBef>
                <a:spcPts val="0"/>
              </a:spcBef>
              <a:spcAft>
                <a:spcPts val="601"/>
              </a:spcAft>
              <a:defRPr sz="1878"/>
            </a:lvl1pPr>
            <a:lvl2pPr>
              <a:spcBef>
                <a:spcPts val="300"/>
              </a:spcBef>
              <a:defRPr/>
            </a:lvl2pPr>
            <a:lvl3pPr>
              <a:spcBef>
                <a:spcPts val="300"/>
              </a:spcBef>
              <a:defRPr/>
            </a:lvl3pPr>
            <a:lvl4pPr>
              <a:spcBef>
                <a:spcPts val="300"/>
              </a:spcBef>
              <a:defRPr/>
            </a:lvl4pPr>
            <a:lvl5pPr>
              <a:spcBef>
                <a:spcPts val="300"/>
              </a:spcBef>
              <a:defRPr/>
            </a:lvl5pPr>
          </a:lstStyle>
          <a:p>
            <a:pPr lvl="0"/>
            <a:r>
              <a:rPr lang="en-GB"/>
              <a:t>Click to edit Master text styles</a:t>
            </a:r>
          </a:p>
        </p:txBody>
      </p:sp>
      <p:sp>
        <p:nvSpPr>
          <p:cNvPr id="9" name="Text Placeholder 8"/>
          <p:cNvSpPr>
            <a:spLocks noGrp="1"/>
          </p:cNvSpPr>
          <p:nvPr>
            <p:ph type="body" sz="quarter" idx="12"/>
          </p:nvPr>
        </p:nvSpPr>
        <p:spPr>
          <a:xfrm>
            <a:off x="2126458" y="2405418"/>
            <a:ext cx="4452936" cy="6812666"/>
          </a:xfrm>
        </p:spPr>
        <p:txBody>
          <a:bodyPr>
            <a:noAutofit/>
          </a:bodyPr>
          <a:lstStyle>
            <a:lvl1pPr marL="0" indent="0" algn="l">
              <a:spcBef>
                <a:spcPts val="1801"/>
              </a:spcBef>
              <a:buFontTx/>
              <a:buNone/>
              <a:defRPr sz="1878"/>
            </a:lvl1pPr>
            <a:lvl2pPr marL="151337" indent="-151337" algn="l">
              <a:buClrTx/>
              <a:buSzPct val="100000"/>
              <a:buFont typeface="Arial" panose="020B0604020202020204" pitchFamily="34" charset="0"/>
              <a:buChar char="•"/>
              <a:defRPr sz="1878"/>
            </a:lvl2pPr>
            <a:lvl3pPr marL="330190" indent="-151337" algn="l">
              <a:buClrTx/>
              <a:buSzPct val="100000"/>
              <a:buFont typeface="Arial" panose="020B0604020202020204" pitchFamily="34" charset="0"/>
              <a:buChar char="−"/>
              <a:defRPr sz="1878"/>
            </a:lvl3pPr>
            <a:lvl4pPr marL="509043" indent="-151337" algn="l">
              <a:buClrTx/>
              <a:buSzPct val="100000"/>
              <a:buFont typeface="Arial" panose="020B0604020202020204" pitchFamily="34" charset="0"/>
              <a:buChar char="◦"/>
              <a:defRPr sz="1878"/>
            </a:lvl4pPr>
            <a:lvl5pPr marL="687896" indent="-151337" algn="l">
              <a:buClrTx/>
              <a:buSzPct val="100000"/>
              <a:buFont typeface="Arial" panose="020B0604020202020204" pitchFamily="34" charset="0"/>
              <a:buChar char="−"/>
              <a:defRPr sz="1878"/>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noProof="0"/>
          </a:p>
        </p:txBody>
      </p:sp>
      <p:grpSp>
        <p:nvGrpSpPr>
          <p:cNvPr id="38" name="Group 37">
            <a:extLst>
              <a:ext uri="{FF2B5EF4-FFF2-40B4-BE49-F238E27FC236}">
                <a16:creationId xmlns:a16="http://schemas.microsoft.com/office/drawing/2014/main" id="{794F93FF-D72E-4A1E-AE6C-F214EFD64277}"/>
              </a:ext>
            </a:extLst>
          </p:cNvPr>
          <p:cNvGrpSpPr/>
          <p:nvPr userDrawn="1"/>
        </p:nvGrpSpPr>
        <p:grpSpPr>
          <a:xfrm>
            <a:off x="283493" y="546000"/>
            <a:ext cx="1215000" cy="444854"/>
            <a:chOff x="398463" y="404813"/>
            <a:chExt cx="1627187" cy="307976"/>
          </a:xfrm>
          <a:solidFill>
            <a:schemeClr val="tx1"/>
          </a:solidFill>
        </p:grpSpPr>
        <p:sp>
          <p:nvSpPr>
            <p:cNvPr id="39" name="Oval 5">
              <a:extLst>
                <a:ext uri="{FF2B5EF4-FFF2-40B4-BE49-F238E27FC236}">
                  <a16:creationId xmlns:a16="http://schemas.microsoft.com/office/drawing/2014/main" id="{D9B2422A-C0EE-467F-8A9F-97C5BDCE6973}"/>
                </a:ext>
              </a:extLst>
            </p:cNvPr>
            <p:cNvSpPr>
              <a:spLocks noChangeArrowheads="1"/>
            </p:cNvSpPr>
            <p:nvPr userDrawn="1"/>
          </p:nvSpPr>
          <p:spPr bwMode="auto">
            <a:xfrm>
              <a:off x="1938338" y="625476"/>
              <a:ext cx="87312" cy="873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0" name="Freeform 6">
              <a:extLst>
                <a:ext uri="{FF2B5EF4-FFF2-40B4-BE49-F238E27FC236}">
                  <a16:creationId xmlns:a16="http://schemas.microsoft.com/office/drawing/2014/main" id="{5AD38284-EA6E-446F-88AC-0E143CEF6EBA}"/>
                </a:ext>
              </a:extLst>
            </p:cNvPr>
            <p:cNvSpPr>
              <a:spLocks noEditPoints="1"/>
            </p:cNvSpPr>
            <p:nvPr userDrawn="1"/>
          </p:nvSpPr>
          <p:spPr bwMode="auto">
            <a:xfrm>
              <a:off x="398463" y="406401"/>
              <a:ext cx="247650" cy="301625"/>
            </a:xfrm>
            <a:custGeom>
              <a:avLst/>
              <a:gdLst>
                <a:gd name="T0" fmla="*/ 287 w 287"/>
                <a:gd name="T1" fmla="*/ 166 h 347"/>
                <a:gd name="T2" fmla="*/ 240 w 287"/>
                <a:gd name="T3" fmla="*/ 300 h 347"/>
                <a:gd name="T4" fmla="*/ 109 w 287"/>
                <a:gd name="T5" fmla="*/ 347 h 347"/>
                <a:gd name="T6" fmla="*/ 0 w 287"/>
                <a:gd name="T7" fmla="*/ 347 h 347"/>
                <a:gd name="T8" fmla="*/ 0 w 287"/>
                <a:gd name="T9" fmla="*/ 0 h 347"/>
                <a:gd name="T10" fmla="*/ 117 w 287"/>
                <a:gd name="T11" fmla="*/ 0 h 347"/>
                <a:gd name="T12" fmla="*/ 243 w 287"/>
                <a:gd name="T13" fmla="*/ 43 h 347"/>
                <a:gd name="T14" fmla="*/ 287 w 287"/>
                <a:gd name="T15" fmla="*/ 166 h 347"/>
                <a:gd name="T16" fmla="*/ 192 w 287"/>
                <a:gd name="T17" fmla="*/ 170 h 347"/>
                <a:gd name="T18" fmla="*/ 174 w 287"/>
                <a:gd name="T19" fmla="*/ 99 h 347"/>
                <a:gd name="T20" fmla="*/ 118 w 287"/>
                <a:gd name="T21" fmla="*/ 76 h 347"/>
                <a:gd name="T22" fmla="*/ 91 w 287"/>
                <a:gd name="T23" fmla="*/ 76 h 347"/>
                <a:gd name="T24" fmla="*/ 91 w 287"/>
                <a:gd name="T25" fmla="*/ 270 h 347"/>
                <a:gd name="T26" fmla="*/ 111 w 287"/>
                <a:gd name="T27" fmla="*/ 270 h 347"/>
                <a:gd name="T28" fmla="*/ 173 w 287"/>
                <a:gd name="T29" fmla="*/ 245 h 347"/>
                <a:gd name="T30" fmla="*/ 192 w 287"/>
                <a:gd name="T31" fmla="*/ 170 h 3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87" h="347">
                  <a:moveTo>
                    <a:pt x="287" y="166"/>
                  </a:moveTo>
                  <a:cubicBezTo>
                    <a:pt x="287" y="224"/>
                    <a:pt x="271" y="269"/>
                    <a:pt x="240" y="300"/>
                  </a:cubicBezTo>
                  <a:cubicBezTo>
                    <a:pt x="209" y="331"/>
                    <a:pt x="165" y="347"/>
                    <a:pt x="109" y="347"/>
                  </a:cubicBezTo>
                  <a:cubicBezTo>
                    <a:pt x="0" y="347"/>
                    <a:pt x="0" y="347"/>
                    <a:pt x="0" y="347"/>
                  </a:cubicBezTo>
                  <a:cubicBezTo>
                    <a:pt x="0" y="0"/>
                    <a:pt x="0" y="0"/>
                    <a:pt x="0" y="0"/>
                  </a:cubicBezTo>
                  <a:cubicBezTo>
                    <a:pt x="117" y="0"/>
                    <a:pt x="117" y="0"/>
                    <a:pt x="117" y="0"/>
                  </a:cubicBezTo>
                  <a:cubicBezTo>
                    <a:pt x="171" y="0"/>
                    <a:pt x="213" y="15"/>
                    <a:pt x="243" y="43"/>
                  </a:cubicBezTo>
                  <a:cubicBezTo>
                    <a:pt x="272" y="72"/>
                    <a:pt x="287" y="113"/>
                    <a:pt x="287" y="166"/>
                  </a:cubicBezTo>
                  <a:moveTo>
                    <a:pt x="192" y="170"/>
                  </a:moveTo>
                  <a:cubicBezTo>
                    <a:pt x="192" y="138"/>
                    <a:pt x="186" y="114"/>
                    <a:pt x="174" y="99"/>
                  </a:cubicBezTo>
                  <a:cubicBezTo>
                    <a:pt x="161" y="84"/>
                    <a:pt x="143" y="76"/>
                    <a:pt x="118" y="76"/>
                  </a:cubicBezTo>
                  <a:cubicBezTo>
                    <a:pt x="91" y="76"/>
                    <a:pt x="91" y="76"/>
                    <a:pt x="91" y="76"/>
                  </a:cubicBezTo>
                  <a:cubicBezTo>
                    <a:pt x="91" y="270"/>
                    <a:pt x="91" y="270"/>
                    <a:pt x="91" y="270"/>
                  </a:cubicBezTo>
                  <a:cubicBezTo>
                    <a:pt x="111" y="270"/>
                    <a:pt x="111" y="270"/>
                    <a:pt x="111" y="270"/>
                  </a:cubicBezTo>
                  <a:cubicBezTo>
                    <a:pt x="139" y="270"/>
                    <a:pt x="160" y="262"/>
                    <a:pt x="173" y="245"/>
                  </a:cubicBezTo>
                  <a:cubicBezTo>
                    <a:pt x="186" y="229"/>
                    <a:pt x="192" y="204"/>
                    <a:pt x="192" y="1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1" name="Rectangle 7">
              <a:extLst>
                <a:ext uri="{FF2B5EF4-FFF2-40B4-BE49-F238E27FC236}">
                  <a16:creationId xmlns:a16="http://schemas.microsoft.com/office/drawing/2014/main" id="{97B859E8-976C-471C-A2EE-64CF26DF91C3}"/>
                </a:ext>
              </a:extLst>
            </p:cNvPr>
            <p:cNvSpPr>
              <a:spLocks noChangeArrowheads="1"/>
            </p:cNvSpPr>
            <p:nvPr userDrawn="1"/>
          </p:nvSpPr>
          <p:spPr bwMode="auto">
            <a:xfrm>
              <a:off x="906463" y="404813"/>
              <a:ext cx="74612" cy="303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2" name="Freeform 8">
              <a:extLst>
                <a:ext uri="{FF2B5EF4-FFF2-40B4-BE49-F238E27FC236}">
                  <a16:creationId xmlns:a16="http://schemas.microsoft.com/office/drawing/2014/main" id="{C1BC1724-4AC5-47D7-8B5C-5FBD4F14E359}"/>
                </a:ext>
              </a:extLst>
            </p:cNvPr>
            <p:cNvSpPr>
              <a:spLocks noEditPoints="1"/>
            </p:cNvSpPr>
            <p:nvPr userDrawn="1"/>
          </p:nvSpPr>
          <p:spPr bwMode="auto">
            <a:xfrm>
              <a:off x="1011238" y="479426"/>
              <a:ext cx="215900" cy="231775"/>
            </a:xfrm>
            <a:custGeom>
              <a:avLst/>
              <a:gdLst>
                <a:gd name="T0" fmla="*/ 252 w 252"/>
                <a:gd name="T1" fmla="*/ 133 h 267"/>
                <a:gd name="T2" fmla="*/ 218 w 252"/>
                <a:gd name="T3" fmla="*/ 232 h 267"/>
                <a:gd name="T4" fmla="*/ 125 w 252"/>
                <a:gd name="T5" fmla="*/ 267 h 267"/>
                <a:gd name="T6" fmla="*/ 34 w 252"/>
                <a:gd name="T7" fmla="*/ 231 h 267"/>
                <a:gd name="T8" fmla="*/ 0 w 252"/>
                <a:gd name="T9" fmla="*/ 133 h 267"/>
                <a:gd name="T10" fmla="*/ 33 w 252"/>
                <a:gd name="T11" fmla="*/ 35 h 267"/>
                <a:gd name="T12" fmla="*/ 127 w 252"/>
                <a:gd name="T13" fmla="*/ 0 h 267"/>
                <a:gd name="T14" fmla="*/ 192 w 252"/>
                <a:gd name="T15" fmla="*/ 16 h 267"/>
                <a:gd name="T16" fmla="*/ 236 w 252"/>
                <a:gd name="T17" fmla="*/ 63 h 267"/>
                <a:gd name="T18" fmla="*/ 252 w 252"/>
                <a:gd name="T19" fmla="*/ 133 h 267"/>
                <a:gd name="T20" fmla="*/ 88 w 252"/>
                <a:gd name="T21" fmla="*/ 133 h 267"/>
                <a:gd name="T22" fmla="*/ 97 w 252"/>
                <a:gd name="T23" fmla="*/ 184 h 267"/>
                <a:gd name="T24" fmla="*/ 126 w 252"/>
                <a:gd name="T25" fmla="*/ 201 h 267"/>
                <a:gd name="T26" fmla="*/ 155 w 252"/>
                <a:gd name="T27" fmla="*/ 184 h 267"/>
                <a:gd name="T28" fmla="*/ 163 w 252"/>
                <a:gd name="T29" fmla="*/ 133 h 267"/>
                <a:gd name="T30" fmla="*/ 155 w 252"/>
                <a:gd name="T31" fmla="*/ 83 h 267"/>
                <a:gd name="T32" fmla="*/ 126 w 252"/>
                <a:gd name="T33" fmla="*/ 66 h 267"/>
                <a:gd name="T34" fmla="*/ 97 w 252"/>
                <a:gd name="T35" fmla="*/ 83 h 267"/>
                <a:gd name="T36" fmla="*/ 88 w 252"/>
                <a:gd name="T37" fmla="*/ 133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52" h="267">
                  <a:moveTo>
                    <a:pt x="252" y="133"/>
                  </a:moveTo>
                  <a:cubicBezTo>
                    <a:pt x="252" y="175"/>
                    <a:pt x="241" y="208"/>
                    <a:pt x="218" y="232"/>
                  </a:cubicBezTo>
                  <a:cubicBezTo>
                    <a:pt x="196" y="256"/>
                    <a:pt x="165" y="267"/>
                    <a:pt x="125" y="267"/>
                  </a:cubicBezTo>
                  <a:cubicBezTo>
                    <a:pt x="87" y="267"/>
                    <a:pt x="56" y="255"/>
                    <a:pt x="34" y="231"/>
                  </a:cubicBezTo>
                  <a:cubicBezTo>
                    <a:pt x="11" y="207"/>
                    <a:pt x="0" y="174"/>
                    <a:pt x="0" y="133"/>
                  </a:cubicBezTo>
                  <a:cubicBezTo>
                    <a:pt x="0" y="91"/>
                    <a:pt x="11" y="58"/>
                    <a:pt x="33" y="35"/>
                  </a:cubicBezTo>
                  <a:cubicBezTo>
                    <a:pt x="55" y="12"/>
                    <a:pt x="86" y="0"/>
                    <a:pt x="127" y="0"/>
                  </a:cubicBezTo>
                  <a:cubicBezTo>
                    <a:pt x="151" y="0"/>
                    <a:pt x="173" y="5"/>
                    <a:pt x="192" y="16"/>
                  </a:cubicBezTo>
                  <a:cubicBezTo>
                    <a:pt x="211" y="27"/>
                    <a:pt x="226" y="42"/>
                    <a:pt x="236" y="63"/>
                  </a:cubicBezTo>
                  <a:cubicBezTo>
                    <a:pt x="247" y="83"/>
                    <a:pt x="252" y="106"/>
                    <a:pt x="252" y="133"/>
                  </a:cubicBezTo>
                  <a:moveTo>
                    <a:pt x="88" y="133"/>
                  </a:moveTo>
                  <a:cubicBezTo>
                    <a:pt x="88" y="155"/>
                    <a:pt x="91" y="172"/>
                    <a:pt x="97" y="184"/>
                  </a:cubicBezTo>
                  <a:cubicBezTo>
                    <a:pt x="103" y="195"/>
                    <a:pt x="112" y="201"/>
                    <a:pt x="126" y="201"/>
                  </a:cubicBezTo>
                  <a:cubicBezTo>
                    <a:pt x="140" y="201"/>
                    <a:pt x="149" y="195"/>
                    <a:pt x="155" y="184"/>
                  </a:cubicBezTo>
                  <a:cubicBezTo>
                    <a:pt x="160" y="172"/>
                    <a:pt x="163" y="155"/>
                    <a:pt x="163" y="133"/>
                  </a:cubicBezTo>
                  <a:cubicBezTo>
                    <a:pt x="163" y="111"/>
                    <a:pt x="160" y="94"/>
                    <a:pt x="155" y="83"/>
                  </a:cubicBezTo>
                  <a:cubicBezTo>
                    <a:pt x="149" y="72"/>
                    <a:pt x="139" y="66"/>
                    <a:pt x="126" y="66"/>
                  </a:cubicBezTo>
                  <a:cubicBezTo>
                    <a:pt x="112" y="66"/>
                    <a:pt x="103" y="72"/>
                    <a:pt x="97" y="83"/>
                  </a:cubicBezTo>
                  <a:cubicBezTo>
                    <a:pt x="91" y="94"/>
                    <a:pt x="88" y="111"/>
                    <a:pt x="88" y="13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3" name="Rectangle 9">
              <a:extLst>
                <a:ext uri="{FF2B5EF4-FFF2-40B4-BE49-F238E27FC236}">
                  <a16:creationId xmlns:a16="http://schemas.microsoft.com/office/drawing/2014/main" id="{065728FE-3550-4B53-A249-A8C73A04E56E}"/>
                </a:ext>
              </a:extLst>
            </p:cNvPr>
            <p:cNvSpPr>
              <a:spLocks noChangeArrowheads="1"/>
            </p:cNvSpPr>
            <p:nvPr userDrawn="1"/>
          </p:nvSpPr>
          <p:spPr bwMode="auto">
            <a:xfrm>
              <a:off x="1257300" y="482601"/>
              <a:ext cx="74612" cy="2254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4" name="Rectangle 10">
              <a:extLst>
                <a:ext uri="{FF2B5EF4-FFF2-40B4-BE49-F238E27FC236}">
                  <a16:creationId xmlns:a16="http://schemas.microsoft.com/office/drawing/2014/main" id="{4F3F57AC-DEF4-4572-9A7F-399DEBAE5FD7}"/>
                </a:ext>
              </a:extLst>
            </p:cNvPr>
            <p:cNvSpPr>
              <a:spLocks noChangeArrowheads="1"/>
            </p:cNvSpPr>
            <p:nvPr userDrawn="1"/>
          </p:nvSpPr>
          <p:spPr bwMode="auto">
            <a:xfrm>
              <a:off x="1257300" y="404813"/>
              <a:ext cx="74612" cy="508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5" name="Freeform 11">
              <a:extLst>
                <a:ext uri="{FF2B5EF4-FFF2-40B4-BE49-F238E27FC236}">
                  <a16:creationId xmlns:a16="http://schemas.microsoft.com/office/drawing/2014/main" id="{0AF07B33-CFE9-49B6-90BE-C12149C78E87}"/>
                </a:ext>
              </a:extLst>
            </p:cNvPr>
            <p:cNvSpPr>
              <a:spLocks/>
            </p:cNvSpPr>
            <p:nvPr userDrawn="1"/>
          </p:nvSpPr>
          <p:spPr bwMode="auto">
            <a:xfrm>
              <a:off x="1362075" y="411163"/>
              <a:ext cx="158750" cy="300038"/>
            </a:xfrm>
            <a:custGeom>
              <a:avLst/>
              <a:gdLst>
                <a:gd name="T0" fmla="*/ 142 w 184"/>
                <a:gd name="T1" fmla="*/ 274 h 344"/>
                <a:gd name="T2" fmla="*/ 184 w 184"/>
                <a:gd name="T3" fmla="*/ 265 h 344"/>
                <a:gd name="T4" fmla="*/ 184 w 184"/>
                <a:gd name="T5" fmla="*/ 330 h 344"/>
                <a:gd name="T6" fmla="*/ 150 w 184"/>
                <a:gd name="T7" fmla="*/ 341 h 344"/>
                <a:gd name="T8" fmla="*/ 113 w 184"/>
                <a:gd name="T9" fmla="*/ 344 h 344"/>
                <a:gd name="T10" fmla="*/ 50 w 184"/>
                <a:gd name="T11" fmla="*/ 322 h 344"/>
                <a:gd name="T12" fmla="*/ 30 w 184"/>
                <a:gd name="T13" fmla="*/ 255 h 344"/>
                <a:gd name="T14" fmla="*/ 30 w 184"/>
                <a:gd name="T15" fmla="*/ 148 h 344"/>
                <a:gd name="T16" fmla="*/ 0 w 184"/>
                <a:gd name="T17" fmla="*/ 148 h 344"/>
                <a:gd name="T18" fmla="*/ 0 w 184"/>
                <a:gd name="T19" fmla="*/ 81 h 344"/>
                <a:gd name="T20" fmla="*/ 30 w 184"/>
                <a:gd name="T21" fmla="*/ 81 h 344"/>
                <a:gd name="T22" fmla="*/ 30 w 184"/>
                <a:gd name="T23" fmla="*/ 16 h 344"/>
                <a:gd name="T24" fmla="*/ 118 w 184"/>
                <a:gd name="T25" fmla="*/ 0 h 344"/>
                <a:gd name="T26" fmla="*/ 118 w 184"/>
                <a:gd name="T27" fmla="*/ 81 h 344"/>
                <a:gd name="T28" fmla="*/ 174 w 184"/>
                <a:gd name="T29" fmla="*/ 81 h 344"/>
                <a:gd name="T30" fmla="*/ 174 w 184"/>
                <a:gd name="T31" fmla="*/ 148 h 344"/>
                <a:gd name="T32" fmla="*/ 118 w 184"/>
                <a:gd name="T33" fmla="*/ 148 h 344"/>
                <a:gd name="T34" fmla="*/ 118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3" y="274"/>
                    <a:pt x="167" y="271"/>
                    <a:pt x="184" y="265"/>
                  </a:cubicBezTo>
                  <a:cubicBezTo>
                    <a:pt x="184" y="330"/>
                    <a:pt x="184" y="330"/>
                    <a:pt x="184" y="330"/>
                  </a:cubicBezTo>
                  <a:cubicBezTo>
                    <a:pt x="172" y="335"/>
                    <a:pt x="161" y="339"/>
                    <a:pt x="150" y="341"/>
                  </a:cubicBezTo>
                  <a:cubicBezTo>
                    <a:pt x="140" y="343"/>
                    <a:pt x="127" y="344"/>
                    <a:pt x="113" y="344"/>
                  </a:cubicBezTo>
                  <a:cubicBezTo>
                    <a:pt x="84" y="344"/>
                    <a:pt x="63" y="337"/>
                    <a:pt x="50" y="322"/>
                  </a:cubicBezTo>
                  <a:cubicBezTo>
                    <a:pt x="37" y="308"/>
                    <a:pt x="30" y="285"/>
                    <a:pt x="30" y="255"/>
                  </a:cubicBezTo>
                  <a:cubicBezTo>
                    <a:pt x="30" y="148"/>
                    <a:pt x="30" y="148"/>
                    <a:pt x="30" y="148"/>
                  </a:cubicBezTo>
                  <a:cubicBezTo>
                    <a:pt x="0" y="148"/>
                    <a:pt x="0" y="148"/>
                    <a:pt x="0" y="148"/>
                  </a:cubicBezTo>
                  <a:cubicBezTo>
                    <a:pt x="0" y="81"/>
                    <a:pt x="0" y="81"/>
                    <a:pt x="0" y="81"/>
                  </a:cubicBezTo>
                  <a:cubicBezTo>
                    <a:pt x="30" y="81"/>
                    <a:pt x="30" y="81"/>
                    <a:pt x="30" y="81"/>
                  </a:cubicBezTo>
                  <a:cubicBezTo>
                    <a:pt x="30" y="16"/>
                    <a:pt x="30" y="16"/>
                    <a:pt x="30" y="16"/>
                  </a:cubicBezTo>
                  <a:cubicBezTo>
                    <a:pt x="118" y="0"/>
                    <a:pt x="118" y="0"/>
                    <a:pt x="118" y="0"/>
                  </a:cubicBezTo>
                  <a:cubicBezTo>
                    <a:pt x="118" y="81"/>
                    <a:pt x="118" y="81"/>
                    <a:pt x="118" y="81"/>
                  </a:cubicBezTo>
                  <a:cubicBezTo>
                    <a:pt x="174" y="81"/>
                    <a:pt x="174" y="81"/>
                    <a:pt x="174" y="81"/>
                  </a:cubicBezTo>
                  <a:cubicBezTo>
                    <a:pt x="174" y="148"/>
                    <a:pt x="174" y="148"/>
                    <a:pt x="174" y="148"/>
                  </a:cubicBezTo>
                  <a:cubicBezTo>
                    <a:pt x="118" y="148"/>
                    <a:pt x="118" y="148"/>
                    <a:pt x="118" y="148"/>
                  </a:cubicBezTo>
                  <a:cubicBezTo>
                    <a:pt x="118" y="249"/>
                    <a:pt x="118" y="249"/>
                    <a:pt x="118" y="249"/>
                  </a:cubicBezTo>
                  <a:cubicBezTo>
                    <a:pt x="118" y="266"/>
                    <a:pt x="126"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6" name="Freeform 12">
              <a:extLst>
                <a:ext uri="{FF2B5EF4-FFF2-40B4-BE49-F238E27FC236}">
                  <a16:creationId xmlns:a16="http://schemas.microsoft.com/office/drawing/2014/main" id="{DC15CE79-A2D3-4BF7-9E4F-177F90589F25}"/>
                </a:ext>
              </a:extLst>
            </p:cNvPr>
            <p:cNvSpPr>
              <a:spLocks/>
            </p:cNvSpPr>
            <p:nvPr userDrawn="1"/>
          </p:nvSpPr>
          <p:spPr bwMode="auto">
            <a:xfrm>
              <a:off x="1535113" y="411163"/>
              <a:ext cx="158750" cy="300038"/>
            </a:xfrm>
            <a:custGeom>
              <a:avLst/>
              <a:gdLst>
                <a:gd name="T0" fmla="*/ 142 w 184"/>
                <a:gd name="T1" fmla="*/ 274 h 344"/>
                <a:gd name="T2" fmla="*/ 184 w 184"/>
                <a:gd name="T3" fmla="*/ 265 h 344"/>
                <a:gd name="T4" fmla="*/ 184 w 184"/>
                <a:gd name="T5" fmla="*/ 330 h 344"/>
                <a:gd name="T6" fmla="*/ 151 w 184"/>
                <a:gd name="T7" fmla="*/ 341 h 344"/>
                <a:gd name="T8" fmla="*/ 114 w 184"/>
                <a:gd name="T9" fmla="*/ 344 h 344"/>
                <a:gd name="T10" fmla="*/ 50 w 184"/>
                <a:gd name="T11" fmla="*/ 322 h 344"/>
                <a:gd name="T12" fmla="*/ 31 w 184"/>
                <a:gd name="T13" fmla="*/ 255 h 344"/>
                <a:gd name="T14" fmla="*/ 31 w 184"/>
                <a:gd name="T15" fmla="*/ 148 h 344"/>
                <a:gd name="T16" fmla="*/ 0 w 184"/>
                <a:gd name="T17" fmla="*/ 148 h 344"/>
                <a:gd name="T18" fmla="*/ 0 w 184"/>
                <a:gd name="T19" fmla="*/ 81 h 344"/>
                <a:gd name="T20" fmla="*/ 31 w 184"/>
                <a:gd name="T21" fmla="*/ 81 h 344"/>
                <a:gd name="T22" fmla="*/ 31 w 184"/>
                <a:gd name="T23" fmla="*/ 15 h 344"/>
                <a:gd name="T24" fmla="*/ 119 w 184"/>
                <a:gd name="T25" fmla="*/ 0 h 344"/>
                <a:gd name="T26" fmla="*/ 119 w 184"/>
                <a:gd name="T27" fmla="*/ 81 h 344"/>
                <a:gd name="T28" fmla="*/ 174 w 184"/>
                <a:gd name="T29" fmla="*/ 81 h 344"/>
                <a:gd name="T30" fmla="*/ 174 w 184"/>
                <a:gd name="T31" fmla="*/ 148 h 344"/>
                <a:gd name="T32" fmla="*/ 119 w 184"/>
                <a:gd name="T33" fmla="*/ 148 h 344"/>
                <a:gd name="T34" fmla="*/ 119 w 184"/>
                <a:gd name="T35" fmla="*/ 249 h 344"/>
                <a:gd name="T36" fmla="*/ 142 w 184"/>
                <a:gd name="T37" fmla="*/ 27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84" h="344">
                  <a:moveTo>
                    <a:pt x="142" y="274"/>
                  </a:moveTo>
                  <a:cubicBezTo>
                    <a:pt x="154" y="274"/>
                    <a:pt x="168" y="271"/>
                    <a:pt x="184" y="265"/>
                  </a:cubicBezTo>
                  <a:cubicBezTo>
                    <a:pt x="184" y="330"/>
                    <a:pt x="184" y="330"/>
                    <a:pt x="184" y="330"/>
                  </a:cubicBezTo>
                  <a:cubicBezTo>
                    <a:pt x="173" y="335"/>
                    <a:pt x="161" y="339"/>
                    <a:pt x="151" y="341"/>
                  </a:cubicBezTo>
                  <a:cubicBezTo>
                    <a:pt x="140" y="343"/>
                    <a:pt x="128" y="344"/>
                    <a:pt x="114" y="344"/>
                  </a:cubicBezTo>
                  <a:cubicBezTo>
                    <a:pt x="84" y="344"/>
                    <a:pt x="63" y="337"/>
                    <a:pt x="50" y="322"/>
                  </a:cubicBezTo>
                  <a:cubicBezTo>
                    <a:pt x="37" y="308"/>
                    <a:pt x="31" y="285"/>
                    <a:pt x="31" y="255"/>
                  </a:cubicBezTo>
                  <a:cubicBezTo>
                    <a:pt x="31" y="148"/>
                    <a:pt x="31" y="148"/>
                    <a:pt x="31" y="148"/>
                  </a:cubicBezTo>
                  <a:cubicBezTo>
                    <a:pt x="0" y="148"/>
                    <a:pt x="0" y="148"/>
                    <a:pt x="0" y="148"/>
                  </a:cubicBezTo>
                  <a:cubicBezTo>
                    <a:pt x="0" y="81"/>
                    <a:pt x="0" y="81"/>
                    <a:pt x="0" y="81"/>
                  </a:cubicBezTo>
                  <a:cubicBezTo>
                    <a:pt x="31" y="81"/>
                    <a:pt x="31" y="81"/>
                    <a:pt x="31" y="81"/>
                  </a:cubicBezTo>
                  <a:cubicBezTo>
                    <a:pt x="31" y="15"/>
                    <a:pt x="31" y="15"/>
                    <a:pt x="31" y="15"/>
                  </a:cubicBezTo>
                  <a:cubicBezTo>
                    <a:pt x="119" y="0"/>
                    <a:pt x="119" y="0"/>
                    <a:pt x="119" y="0"/>
                  </a:cubicBezTo>
                  <a:cubicBezTo>
                    <a:pt x="119" y="81"/>
                    <a:pt x="119" y="81"/>
                    <a:pt x="119" y="81"/>
                  </a:cubicBezTo>
                  <a:cubicBezTo>
                    <a:pt x="174" y="81"/>
                    <a:pt x="174" y="81"/>
                    <a:pt x="174" y="81"/>
                  </a:cubicBezTo>
                  <a:cubicBezTo>
                    <a:pt x="174" y="148"/>
                    <a:pt x="174" y="148"/>
                    <a:pt x="174" y="148"/>
                  </a:cubicBezTo>
                  <a:cubicBezTo>
                    <a:pt x="119" y="148"/>
                    <a:pt x="119" y="148"/>
                    <a:pt x="119" y="148"/>
                  </a:cubicBezTo>
                  <a:cubicBezTo>
                    <a:pt x="119" y="249"/>
                    <a:pt x="119" y="249"/>
                    <a:pt x="119" y="249"/>
                  </a:cubicBezTo>
                  <a:cubicBezTo>
                    <a:pt x="119" y="266"/>
                    <a:pt x="127" y="274"/>
                    <a:pt x="142"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7" name="Freeform 13">
              <a:extLst>
                <a:ext uri="{FF2B5EF4-FFF2-40B4-BE49-F238E27FC236}">
                  <a16:creationId xmlns:a16="http://schemas.microsoft.com/office/drawing/2014/main" id="{24C97216-786A-4479-8D4A-D4963039C295}"/>
                </a:ext>
              </a:extLst>
            </p:cNvPr>
            <p:cNvSpPr>
              <a:spLocks noEditPoints="1"/>
            </p:cNvSpPr>
            <p:nvPr userDrawn="1"/>
          </p:nvSpPr>
          <p:spPr bwMode="auto">
            <a:xfrm>
              <a:off x="1709738" y="479426"/>
              <a:ext cx="211137" cy="231775"/>
            </a:xfrm>
            <a:custGeom>
              <a:avLst/>
              <a:gdLst>
                <a:gd name="T0" fmla="*/ 213 w 244"/>
                <a:gd name="T1" fmla="*/ 30 h 267"/>
                <a:gd name="T2" fmla="*/ 125 w 244"/>
                <a:gd name="T3" fmla="*/ 0 h 267"/>
                <a:gd name="T4" fmla="*/ 33 w 244"/>
                <a:gd name="T5" fmla="*/ 35 h 267"/>
                <a:gd name="T6" fmla="*/ 0 w 244"/>
                <a:gd name="T7" fmla="*/ 135 h 267"/>
                <a:gd name="T8" fmla="*/ 35 w 244"/>
                <a:gd name="T9" fmla="*/ 233 h 267"/>
                <a:gd name="T10" fmla="*/ 133 w 244"/>
                <a:gd name="T11" fmla="*/ 267 h 267"/>
                <a:gd name="T12" fmla="*/ 185 w 244"/>
                <a:gd name="T13" fmla="*/ 263 h 267"/>
                <a:gd name="T14" fmla="*/ 227 w 244"/>
                <a:gd name="T15" fmla="*/ 249 h 267"/>
                <a:gd name="T16" fmla="*/ 214 w 244"/>
                <a:gd name="T17" fmla="*/ 190 h 267"/>
                <a:gd name="T18" fmla="*/ 186 w 244"/>
                <a:gd name="T19" fmla="*/ 200 h 267"/>
                <a:gd name="T20" fmla="*/ 144 w 244"/>
                <a:gd name="T21" fmla="*/ 204 h 267"/>
                <a:gd name="T22" fmla="*/ 104 w 244"/>
                <a:gd name="T23" fmla="*/ 192 h 267"/>
                <a:gd name="T24" fmla="*/ 88 w 244"/>
                <a:gd name="T25" fmla="*/ 158 h 267"/>
                <a:gd name="T26" fmla="*/ 244 w 244"/>
                <a:gd name="T27" fmla="*/ 158 h 267"/>
                <a:gd name="T28" fmla="*/ 244 w 244"/>
                <a:gd name="T29" fmla="*/ 118 h 267"/>
                <a:gd name="T30" fmla="*/ 213 w 244"/>
                <a:gd name="T31" fmla="*/ 30 h 267"/>
                <a:gd name="T32" fmla="*/ 90 w 244"/>
                <a:gd name="T33" fmla="*/ 102 h 267"/>
                <a:gd name="T34" fmla="*/ 102 w 244"/>
                <a:gd name="T35" fmla="*/ 70 h 267"/>
                <a:gd name="T36" fmla="*/ 128 w 244"/>
                <a:gd name="T37" fmla="*/ 61 h 267"/>
                <a:gd name="T38" fmla="*/ 155 w 244"/>
                <a:gd name="T39" fmla="*/ 72 h 267"/>
                <a:gd name="T40" fmla="*/ 165 w 244"/>
                <a:gd name="T41" fmla="*/ 102 h 267"/>
                <a:gd name="T42" fmla="*/ 90 w 244"/>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4" h="267">
                  <a:moveTo>
                    <a:pt x="213" y="30"/>
                  </a:moveTo>
                  <a:cubicBezTo>
                    <a:pt x="192" y="10"/>
                    <a:pt x="163" y="0"/>
                    <a:pt x="125" y="0"/>
                  </a:cubicBezTo>
                  <a:cubicBezTo>
                    <a:pt x="85" y="0"/>
                    <a:pt x="54" y="12"/>
                    <a:pt x="33" y="35"/>
                  </a:cubicBezTo>
                  <a:cubicBezTo>
                    <a:pt x="11" y="58"/>
                    <a:pt x="0" y="92"/>
                    <a:pt x="0" y="135"/>
                  </a:cubicBezTo>
                  <a:cubicBezTo>
                    <a:pt x="0" y="178"/>
                    <a:pt x="12" y="210"/>
                    <a:pt x="35" y="233"/>
                  </a:cubicBezTo>
                  <a:cubicBezTo>
                    <a:pt x="59" y="256"/>
                    <a:pt x="91" y="267"/>
                    <a:pt x="133" y="267"/>
                  </a:cubicBezTo>
                  <a:cubicBezTo>
                    <a:pt x="153" y="267"/>
                    <a:pt x="171" y="266"/>
                    <a:pt x="185" y="263"/>
                  </a:cubicBezTo>
                  <a:cubicBezTo>
                    <a:pt x="200" y="261"/>
                    <a:pt x="214" y="256"/>
                    <a:pt x="227" y="249"/>
                  </a:cubicBezTo>
                  <a:cubicBezTo>
                    <a:pt x="214" y="190"/>
                    <a:pt x="214" y="190"/>
                    <a:pt x="214" y="190"/>
                  </a:cubicBezTo>
                  <a:cubicBezTo>
                    <a:pt x="204" y="194"/>
                    <a:pt x="195" y="197"/>
                    <a:pt x="186" y="200"/>
                  </a:cubicBezTo>
                  <a:cubicBezTo>
                    <a:pt x="173" y="202"/>
                    <a:pt x="159" y="204"/>
                    <a:pt x="144" y="204"/>
                  </a:cubicBezTo>
                  <a:cubicBezTo>
                    <a:pt x="127" y="204"/>
                    <a:pt x="114" y="200"/>
                    <a:pt x="104" y="192"/>
                  </a:cubicBezTo>
                  <a:cubicBezTo>
                    <a:pt x="94" y="183"/>
                    <a:pt x="89" y="172"/>
                    <a:pt x="88" y="158"/>
                  </a:cubicBezTo>
                  <a:cubicBezTo>
                    <a:pt x="244" y="158"/>
                    <a:pt x="244" y="158"/>
                    <a:pt x="244" y="158"/>
                  </a:cubicBezTo>
                  <a:cubicBezTo>
                    <a:pt x="244" y="118"/>
                    <a:pt x="244" y="118"/>
                    <a:pt x="244" y="118"/>
                  </a:cubicBezTo>
                  <a:cubicBezTo>
                    <a:pt x="244" y="80"/>
                    <a:pt x="234" y="51"/>
                    <a:pt x="213" y="30"/>
                  </a:cubicBezTo>
                  <a:moveTo>
                    <a:pt x="90" y="102"/>
                  </a:moveTo>
                  <a:cubicBezTo>
                    <a:pt x="91" y="87"/>
                    <a:pt x="95" y="77"/>
                    <a:pt x="102" y="70"/>
                  </a:cubicBezTo>
                  <a:cubicBezTo>
                    <a:pt x="109" y="64"/>
                    <a:pt x="118" y="61"/>
                    <a:pt x="128" y="61"/>
                  </a:cubicBezTo>
                  <a:cubicBezTo>
                    <a:pt x="139" y="61"/>
                    <a:pt x="148" y="64"/>
                    <a:pt x="155" y="72"/>
                  </a:cubicBezTo>
                  <a:cubicBezTo>
                    <a:pt x="161" y="79"/>
                    <a:pt x="165" y="89"/>
                    <a:pt x="165" y="102"/>
                  </a:cubicBezTo>
                  <a:lnTo>
                    <a:pt x="90"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sp>
          <p:nvSpPr>
            <p:cNvPr id="48" name="Freeform 14">
              <a:extLst>
                <a:ext uri="{FF2B5EF4-FFF2-40B4-BE49-F238E27FC236}">
                  <a16:creationId xmlns:a16="http://schemas.microsoft.com/office/drawing/2014/main" id="{142E86B3-0720-499C-ADA7-746D16ED741C}"/>
                </a:ext>
              </a:extLst>
            </p:cNvPr>
            <p:cNvSpPr>
              <a:spLocks noEditPoints="1"/>
            </p:cNvSpPr>
            <p:nvPr userDrawn="1"/>
          </p:nvSpPr>
          <p:spPr bwMode="auto">
            <a:xfrm>
              <a:off x="668338" y="479426"/>
              <a:ext cx="209550" cy="231775"/>
            </a:xfrm>
            <a:custGeom>
              <a:avLst/>
              <a:gdLst>
                <a:gd name="T0" fmla="*/ 212 w 243"/>
                <a:gd name="T1" fmla="*/ 30 h 267"/>
                <a:gd name="T2" fmla="*/ 124 w 243"/>
                <a:gd name="T3" fmla="*/ 0 h 267"/>
                <a:gd name="T4" fmla="*/ 32 w 243"/>
                <a:gd name="T5" fmla="*/ 35 h 267"/>
                <a:gd name="T6" fmla="*/ 0 w 243"/>
                <a:gd name="T7" fmla="*/ 135 h 267"/>
                <a:gd name="T8" fmla="*/ 35 w 243"/>
                <a:gd name="T9" fmla="*/ 233 h 267"/>
                <a:gd name="T10" fmla="*/ 132 w 243"/>
                <a:gd name="T11" fmla="*/ 267 h 267"/>
                <a:gd name="T12" fmla="*/ 184 w 243"/>
                <a:gd name="T13" fmla="*/ 263 h 267"/>
                <a:gd name="T14" fmla="*/ 227 w 243"/>
                <a:gd name="T15" fmla="*/ 249 h 267"/>
                <a:gd name="T16" fmla="*/ 213 w 243"/>
                <a:gd name="T17" fmla="*/ 190 h 267"/>
                <a:gd name="T18" fmla="*/ 185 w 243"/>
                <a:gd name="T19" fmla="*/ 200 h 267"/>
                <a:gd name="T20" fmla="*/ 143 w 243"/>
                <a:gd name="T21" fmla="*/ 204 h 267"/>
                <a:gd name="T22" fmla="*/ 103 w 243"/>
                <a:gd name="T23" fmla="*/ 192 h 267"/>
                <a:gd name="T24" fmla="*/ 88 w 243"/>
                <a:gd name="T25" fmla="*/ 158 h 267"/>
                <a:gd name="T26" fmla="*/ 243 w 243"/>
                <a:gd name="T27" fmla="*/ 158 h 267"/>
                <a:gd name="T28" fmla="*/ 243 w 243"/>
                <a:gd name="T29" fmla="*/ 118 h 267"/>
                <a:gd name="T30" fmla="*/ 212 w 243"/>
                <a:gd name="T31" fmla="*/ 30 h 267"/>
                <a:gd name="T32" fmla="*/ 89 w 243"/>
                <a:gd name="T33" fmla="*/ 102 h 267"/>
                <a:gd name="T34" fmla="*/ 102 w 243"/>
                <a:gd name="T35" fmla="*/ 70 h 267"/>
                <a:gd name="T36" fmla="*/ 127 w 243"/>
                <a:gd name="T37" fmla="*/ 61 h 267"/>
                <a:gd name="T38" fmla="*/ 154 w 243"/>
                <a:gd name="T39" fmla="*/ 72 h 267"/>
                <a:gd name="T40" fmla="*/ 164 w 243"/>
                <a:gd name="T41" fmla="*/ 102 h 267"/>
                <a:gd name="T42" fmla="*/ 89 w 243"/>
                <a:gd name="T43" fmla="*/ 102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43" h="267">
                  <a:moveTo>
                    <a:pt x="212" y="30"/>
                  </a:moveTo>
                  <a:cubicBezTo>
                    <a:pt x="191" y="10"/>
                    <a:pt x="162" y="0"/>
                    <a:pt x="124" y="0"/>
                  </a:cubicBezTo>
                  <a:cubicBezTo>
                    <a:pt x="84" y="0"/>
                    <a:pt x="53" y="12"/>
                    <a:pt x="32" y="35"/>
                  </a:cubicBezTo>
                  <a:cubicBezTo>
                    <a:pt x="10" y="58"/>
                    <a:pt x="0" y="92"/>
                    <a:pt x="0" y="135"/>
                  </a:cubicBezTo>
                  <a:cubicBezTo>
                    <a:pt x="0" y="178"/>
                    <a:pt x="11" y="210"/>
                    <a:pt x="35" y="233"/>
                  </a:cubicBezTo>
                  <a:cubicBezTo>
                    <a:pt x="58" y="256"/>
                    <a:pt x="90" y="267"/>
                    <a:pt x="132" y="267"/>
                  </a:cubicBezTo>
                  <a:cubicBezTo>
                    <a:pt x="153" y="267"/>
                    <a:pt x="170" y="266"/>
                    <a:pt x="184" y="263"/>
                  </a:cubicBezTo>
                  <a:cubicBezTo>
                    <a:pt x="199" y="261"/>
                    <a:pt x="213" y="256"/>
                    <a:pt x="227" y="249"/>
                  </a:cubicBezTo>
                  <a:cubicBezTo>
                    <a:pt x="213" y="190"/>
                    <a:pt x="213" y="190"/>
                    <a:pt x="213" y="190"/>
                  </a:cubicBezTo>
                  <a:cubicBezTo>
                    <a:pt x="203" y="194"/>
                    <a:pt x="194" y="197"/>
                    <a:pt x="185" y="200"/>
                  </a:cubicBezTo>
                  <a:cubicBezTo>
                    <a:pt x="172" y="202"/>
                    <a:pt x="158" y="204"/>
                    <a:pt x="143" y="204"/>
                  </a:cubicBezTo>
                  <a:cubicBezTo>
                    <a:pt x="126" y="204"/>
                    <a:pt x="113" y="200"/>
                    <a:pt x="103" y="192"/>
                  </a:cubicBezTo>
                  <a:cubicBezTo>
                    <a:pt x="93" y="183"/>
                    <a:pt x="88" y="172"/>
                    <a:pt x="88" y="158"/>
                  </a:cubicBezTo>
                  <a:cubicBezTo>
                    <a:pt x="243" y="158"/>
                    <a:pt x="243" y="158"/>
                    <a:pt x="243" y="158"/>
                  </a:cubicBezTo>
                  <a:cubicBezTo>
                    <a:pt x="243" y="118"/>
                    <a:pt x="243" y="118"/>
                    <a:pt x="243" y="118"/>
                  </a:cubicBezTo>
                  <a:cubicBezTo>
                    <a:pt x="243" y="80"/>
                    <a:pt x="233" y="51"/>
                    <a:pt x="212" y="30"/>
                  </a:cubicBezTo>
                  <a:moveTo>
                    <a:pt x="89" y="102"/>
                  </a:moveTo>
                  <a:cubicBezTo>
                    <a:pt x="91" y="87"/>
                    <a:pt x="95" y="77"/>
                    <a:pt x="102" y="70"/>
                  </a:cubicBezTo>
                  <a:cubicBezTo>
                    <a:pt x="108" y="64"/>
                    <a:pt x="117" y="61"/>
                    <a:pt x="127" y="61"/>
                  </a:cubicBezTo>
                  <a:cubicBezTo>
                    <a:pt x="138" y="61"/>
                    <a:pt x="147" y="64"/>
                    <a:pt x="154" y="72"/>
                  </a:cubicBezTo>
                  <a:cubicBezTo>
                    <a:pt x="160" y="79"/>
                    <a:pt x="164" y="89"/>
                    <a:pt x="164" y="102"/>
                  </a:cubicBezTo>
                  <a:lnTo>
                    <a:pt x="89" y="1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2600" noProof="0">
                <a:solidFill>
                  <a:schemeClr val="bg1"/>
                </a:solidFill>
              </a:endParaRPr>
            </a:p>
          </p:txBody>
        </p:sp>
      </p:grpSp>
    </p:spTree>
    <p:extLst>
      <p:ext uri="{BB962C8B-B14F-4D97-AF65-F5344CB8AC3E}">
        <p14:creationId xmlns:p14="http://schemas.microsoft.com/office/powerpoint/2010/main" val="3907446971"/>
      </p:ext>
    </p:extLst>
  </p:cSld>
  <p:clrMapOvr>
    <a:masterClrMapping/>
  </p:clrMapOvr>
  <p:transition>
    <p:fade/>
  </p:transition>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Contents with image">
    <p:spTree>
      <p:nvGrpSpPr>
        <p:cNvPr id="1" name=""/>
        <p:cNvGrpSpPr/>
        <p:nvPr/>
      </p:nvGrpSpPr>
      <p:grpSpPr>
        <a:xfrm>
          <a:off x="0" y="0"/>
          <a:ext cx="0" cy="0"/>
          <a:chOff x="0" y="0"/>
          <a:chExt cx="0" cy="0"/>
        </a:xfrm>
      </p:grpSpPr>
      <p:sp>
        <p:nvSpPr>
          <p:cNvPr id="7" name="Title Placeholder 1"/>
          <p:cNvSpPr>
            <a:spLocks noGrp="1"/>
          </p:cNvSpPr>
          <p:nvPr>
            <p:ph type="title" hasCustomPrompt="1"/>
          </p:nvPr>
        </p:nvSpPr>
        <p:spPr>
          <a:xfrm>
            <a:off x="282179" y="458613"/>
            <a:ext cx="6293644" cy="1008944"/>
          </a:xfrm>
          <a:prstGeom prst="rect">
            <a:avLst/>
          </a:prstGeom>
        </p:spPr>
        <p:txBody>
          <a:bodyPr vert="horz" lIns="0" tIns="0" rIns="0" bIns="0" rtlCol="0" anchor="t" anchorCtr="0">
            <a:noAutofit/>
          </a:bodyPr>
          <a:lstStyle>
            <a:lvl1pPr>
              <a:defRPr sz="3033"/>
            </a:lvl1pPr>
          </a:lstStyle>
          <a:p>
            <a:r>
              <a:rPr lang="en-GB" noProof="0"/>
              <a:t>Click to add title</a:t>
            </a:r>
            <a:endParaRPr lang="en-GB"/>
          </a:p>
        </p:txBody>
      </p:sp>
      <p:sp>
        <p:nvSpPr>
          <p:cNvPr id="5" name="Picture Placeholder 9"/>
          <p:cNvSpPr>
            <a:spLocks noGrp="1"/>
          </p:cNvSpPr>
          <p:nvPr>
            <p:ph type="pic" sz="quarter" idx="15"/>
          </p:nvPr>
        </p:nvSpPr>
        <p:spPr>
          <a:xfrm>
            <a:off x="3065822" y="2405418"/>
            <a:ext cx="3510000" cy="6812669"/>
          </a:xfrm>
        </p:spPr>
        <p:txBody>
          <a:bodyPr>
            <a:noAutofit/>
          </a:bodyPr>
          <a:lstStyle>
            <a:lvl1pPr>
              <a:defRPr sz="1878"/>
            </a:lvl1pPr>
          </a:lstStyle>
          <a:p>
            <a:r>
              <a:rPr lang="en-GB" noProof="0"/>
              <a:t>Click icon to add picture</a:t>
            </a:r>
          </a:p>
        </p:txBody>
      </p:sp>
      <p:sp>
        <p:nvSpPr>
          <p:cNvPr id="6" name="Content Placeholder 3"/>
          <p:cNvSpPr>
            <a:spLocks noGrp="1"/>
          </p:cNvSpPr>
          <p:nvPr>
            <p:ph sz="quarter" idx="10"/>
          </p:nvPr>
        </p:nvSpPr>
        <p:spPr>
          <a:xfrm>
            <a:off x="282180" y="2405418"/>
            <a:ext cx="2506741" cy="6812669"/>
          </a:xfrm>
          <a:prstGeom prst="rect">
            <a:avLst/>
          </a:prstGeom>
        </p:spPr>
        <p:txBody>
          <a:bodyPr>
            <a:noAutofit/>
          </a:bodyPr>
          <a:lstStyle>
            <a:lvl1pPr marL="0" indent="0" algn="l">
              <a:buFontTx/>
              <a:buNone/>
              <a:tabLst>
                <a:tab pos="5448132" algn="r"/>
              </a:tabLst>
              <a:defRPr sz="1878">
                <a:latin typeface="+mn-lt"/>
              </a:defRPr>
            </a:lvl1pPr>
            <a:lvl2pPr marL="151337" indent="-151337" algn="l">
              <a:buClrTx/>
              <a:buSzPct val="100000"/>
              <a:buFont typeface="Arial" panose="020B0604020202020204" pitchFamily="34" charset="0"/>
              <a:buChar char="•"/>
              <a:tabLst>
                <a:tab pos="5448132" algn="r"/>
              </a:tabLst>
              <a:defRPr sz="1878">
                <a:latin typeface="+mj-lt"/>
              </a:defRPr>
            </a:lvl2pPr>
            <a:lvl3pPr marL="330190" indent="-151337" algn="l">
              <a:buClrTx/>
              <a:buSzPct val="100000"/>
              <a:buFont typeface="Arial" panose="020B0604020202020204" pitchFamily="34" charset="0"/>
              <a:buChar char="−"/>
              <a:tabLst>
                <a:tab pos="5448132" algn="r"/>
              </a:tabLst>
              <a:defRPr sz="1878">
                <a:latin typeface="+mn-lt"/>
              </a:defRPr>
            </a:lvl3pPr>
            <a:lvl4pPr marL="509043" indent="-151337" algn="l">
              <a:buClrTx/>
              <a:buSzPct val="100000"/>
              <a:buFont typeface="Arial" panose="020B0604020202020204" pitchFamily="34" charset="0"/>
              <a:buChar char="◦"/>
              <a:tabLst>
                <a:tab pos="5448132" algn="r"/>
              </a:tabLst>
              <a:defRPr sz="1878">
                <a:latin typeface="+mn-lt"/>
              </a:defRPr>
            </a:lvl4pPr>
            <a:lvl5pPr marL="687896" indent="-151337" algn="l">
              <a:buClrTx/>
              <a:buSzPct val="100000"/>
              <a:buFont typeface="Arial" panose="020B0604020202020204" pitchFamily="34" charset="0"/>
              <a:buChar char="−"/>
              <a:tabLst>
                <a:tab pos="5448132" algn="r"/>
              </a:tabLst>
              <a:defRPr sz="1878" baseline="0">
                <a:latin typeface="+mn-lt"/>
              </a:defRPr>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Tree>
    <p:extLst>
      <p:ext uri="{BB962C8B-B14F-4D97-AF65-F5344CB8AC3E}">
        <p14:creationId xmlns:p14="http://schemas.microsoft.com/office/powerpoint/2010/main" val="2949534128"/>
      </p:ext>
    </p:extLst>
  </p:cSld>
  <p:clrMapOvr>
    <a:masterClrMapping/>
  </p:clrMapOvr>
  <p:transition>
    <p:fade/>
  </p:transition>
  <p:hf hd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2 columns of text">
    <p:spTree>
      <p:nvGrpSpPr>
        <p:cNvPr id="1" name=""/>
        <p:cNvGrpSpPr/>
        <p:nvPr/>
      </p:nvGrpSpPr>
      <p:grpSpPr>
        <a:xfrm>
          <a:off x="0" y="0"/>
          <a:ext cx="0" cy="0"/>
          <a:chOff x="0" y="0"/>
          <a:chExt cx="0" cy="0"/>
        </a:xfrm>
      </p:grpSpPr>
      <p:sp>
        <p:nvSpPr>
          <p:cNvPr id="13" name="Content Placeholder 3"/>
          <p:cNvSpPr>
            <a:spLocks noGrp="1"/>
          </p:cNvSpPr>
          <p:nvPr>
            <p:ph sz="quarter" idx="10"/>
          </p:nvPr>
        </p:nvSpPr>
        <p:spPr>
          <a:xfrm>
            <a:off x="282180" y="2405420"/>
            <a:ext cx="2984388" cy="6812666"/>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5" name="Content Placeholder 3"/>
          <p:cNvSpPr>
            <a:spLocks noGrp="1"/>
          </p:cNvSpPr>
          <p:nvPr>
            <p:ph sz="quarter" idx="20"/>
          </p:nvPr>
        </p:nvSpPr>
        <p:spPr>
          <a:xfrm>
            <a:off x="3589617" y="2405420"/>
            <a:ext cx="2994064" cy="6812666"/>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6" name="Text Placeholder 8">
            <a:extLst>
              <a:ext uri="{FF2B5EF4-FFF2-40B4-BE49-F238E27FC236}">
                <a16:creationId xmlns:a16="http://schemas.microsoft.com/office/drawing/2014/main" id="{8A9CD2DA-AA83-4DCB-8501-DE5878CC0B8A}"/>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7" name="Title Placeholder 1">
            <a:extLst>
              <a:ext uri="{FF2B5EF4-FFF2-40B4-BE49-F238E27FC236}">
                <a16:creationId xmlns:a16="http://schemas.microsoft.com/office/drawing/2014/main" id="{6559CC6F-6478-4902-A4D5-F8FB6538D28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34961655"/>
      </p:ext>
    </p:extLst>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2 columns - large">
    <p:spTree>
      <p:nvGrpSpPr>
        <p:cNvPr id="1" name=""/>
        <p:cNvGrpSpPr/>
        <p:nvPr/>
      </p:nvGrpSpPr>
      <p:grpSpPr>
        <a:xfrm>
          <a:off x="0" y="0"/>
          <a:ext cx="0" cy="0"/>
          <a:chOff x="0" y="0"/>
          <a:chExt cx="0" cy="0"/>
        </a:xfrm>
      </p:grpSpPr>
      <p:sp>
        <p:nvSpPr>
          <p:cNvPr id="11" name="Content Placeholder 3"/>
          <p:cNvSpPr>
            <a:spLocks noGrp="1"/>
          </p:cNvSpPr>
          <p:nvPr>
            <p:ph sz="quarter" idx="10"/>
          </p:nvPr>
        </p:nvSpPr>
        <p:spPr>
          <a:xfrm>
            <a:off x="282179" y="2405420"/>
            <a:ext cx="2984389"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13" name="Content Placeholder 3"/>
          <p:cNvSpPr>
            <a:spLocks noGrp="1"/>
          </p:cNvSpPr>
          <p:nvPr>
            <p:ph sz="quarter" idx="20"/>
          </p:nvPr>
        </p:nvSpPr>
        <p:spPr>
          <a:xfrm>
            <a:off x="3591001" y="2405420"/>
            <a:ext cx="2984822"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6" name="Text Placeholder 8">
            <a:extLst>
              <a:ext uri="{FF2B5EF4-FFF2-40B4-BE49-F238E27FC236}">
                <a16:creationId xmlns:a16="http://schemas.microsoft.com/office/drawing/2014/main" id="{E5225F53-1C15-499B-9179-65E3B2184C7C}"/>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9" name="Title Placeholder 1">
            <a:extLst>
              <a:ext uri="{FF2B5EF4-FFF2-40B4-BE49-F238E27FC236}">
                <a16:creationId xmlns:a16="http://schemas.microsoft.com/office/drawing/2014/main" id="{914EA394-D3CD-41FC-B7FF-082F08C15AA4}"/>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919544704"/>
      </p:ext>
    </p:extLst>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xt and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3566938" y="3069463"/>
            <a:ext cx="3008885" cy="5772000"/>
          </a:xfrm>
        </p:spPr>
        <p:txBody>
          <a:bodyPr>
            <a:noAutofit/>
          </a:bodyPr>
          <a:lstStyle>
            <a:lvl1pPr>
              <a:defRPr sz="1878"/>
            </a:lvl1pPr>
          </a:lstStyle>
          <a:p>
            <a:r>
              <a:rPr lang="en-GB" noProof="0"/>
              <a:t>Click icon to add chart</a:t>
            </a:r>
          </a:p>
        </p:txBody>
      </p:sp>
      <p:sp>
        <p:nvSpPr>
          <p:cNvPr id="6" name="Text Placeholder 5"/>
          <p:cNvSpPr>
            <a:spLocks noGrp="1"/>
          </p:cNvSpPr>
          <p:nvPr>
            <p:ph type="body" sz="quarter" idx="22"/>
          </p:nvPr>
        </p:nvSpPr>
        <p:spPr>
          <a:xfrm>
            <a:off x="3566938" y="2405417"/>
            <a:ext cx="3008885" cy="607659"/>
          </a:xfrm>
        </p:spPr>
        <p:txBody>
          <a:bodyPr>
            <a:noAutofit/>
          </a:bodyPr>
          <a:lstStyle>
            <a:lvl1pPr>
              <a:defRPr sz="1878"/>
            </a:lvl1pPr>
          </a:lstStyle>
          <a:p>
            <a:pPr lvl="0"/>
            <a:r>
              <a:rPr lang="en-GB" noProof="0"/>
              <a:t>Click to edit Master text styles</a:t>
            </a:r>
            <a:endParaRPr lang="en-GB"/>
          </a:p>
        </p:txBody>
      </p:sp>
      <p:sp>
        <p:nvSpPr>
          <p:cNvPr id="15" name="Text Placeholder 7"/>
          <p:cNvSpPr>
            <a:spLocks noGrp="1"/>
          </p:cNvSpPr>
          <p:nvPr>
            <p:ph type="body" sz="quarter" idx="23"/>
          </p:nvPr>
        </p:nvSpPr>
        <p:spPr>
          <a:xfrm>
            <a:off x="282179" y="8841468"/>
            <a:ext cx="6293644" cy="376620"/>
          </a:xfrm>
        </p:spPr>
        <p:txBody>
          <a:bodyPr>
            <a:noAutofit/>
          </a:bodyPr>
          <a:lstStyle>
            <a:lvl1pPr>
              <a:spcAft>
                <a:spcPts val="0"/>
              </a:spcAft>
              <a:defRPr sz="1300"/>
            </a:lvl1pPr>
          </a:lstStyle>
          <a:p>
            <a:pPr lvl="0"/>
            <a:r>
              <a:rPr lang="en-GB"/>
              <a:t>Click to edit Master text styles</a:t>
            </a:r>
          </a:p>
        </p:txBody>
      </p:sp>
      <p:sp>
        <p:nvSpPr>
          <p:cNvPr id="8" name="Text Placeholder 8">
            <a:extLst>
              <a:ext uri="{FF2B5EF4-FFF2-40B4-BE49-F238E27FC236}">
                <a16:creationId xmlns:a16="http://schemas.microsoft.com/office/drawing/2014/main" id="{E911C489-B226-49BC-B069-119CF8BC96EF}"/>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9" name="Title Placeholder 1">
            <a:extLst>
              <a:ext uri="{FF2B5EF4-FFF2-40B4-BE49-F238E27FC236}">
                <a16:creationId xmlns:a16="http://schemas.microsoft.com/office/drawing/2014/main" id="{F47218A4-44FE-4E96-A903-7AD44AF4E8DB}"/>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12" name="Content Placeholder 3">
            <a:extLst>
              <a:ext uri="{FF2B5EF4-FFF2-40B4-BE49-F238E27FC236}">
                <a16:creationId xmlns:a16="http://schemas.microsoft.com/office/drawing/2014/main" id="{2B09C439-6EAE-4988-B2EB-173546F60C3E}"/>
              </a:ext>
            </a:extLst>
          </p:cNvPr>
          <p:cNvSpPr>
            <a:spLocks noGrp="1"/>
          </p:cNvSpPr>
          <p:nvPr>
            <p:ph sz="quarter" idx="10"/>
          </p:nvPr>
        </p:nvSpPr>
        <p:spPr>
          <a:xfrm>
            <a:off x="282179" y="2405420"/>
            <a:ext cx="2984389" cy="6812666"/>
          </a:xfrm>
          <a:prstGeom prst="rect">
            <a:avLst/>
          </a:prstGeom>
        </p:spPr>
        <p:txBody>
          <a:bodyPr>
            <a:noAutofit/>
          </a:bodyPr>
          <a:lstStyle>
            <a:lvl1pPr marL="0" indent="0" algn="l">
              <a:buFontTx/>
              <a:buNone/>
              <a:tabLst>
                <a:tab pos="5448132" algn="r"/>
              </a:tabLst>
              <a:defRPr sz="1878"/>
            </a:lvl1pPr>
            <a:lvl2pPr marL="192611" indent="-192611" algn="l">
              <a:buClrTx/>
              <a:buSzPct val="100000"/>
              <a:buFont typeface="Arial" panose="020B0604020202020204" pitchFamily="34" charset="0"/>
              <a:buChar char="•"/>
              <a:tabLst>
                <a:tab pos="5448132" algn="r"/>
              </a:tabLst>
              <a:defRPr sz="1878"/>
            </a:lvl2pPr>
            <a:lvl3pPr marL="412737" indent="-192611" algn="l">
              <a:buClrTx/>
              <a:buSzPct val="100000"/>
              <a:buFont typeface="Arial" panose="020B0604020202020204" pitchFamily="34" charset="0"/>
              <a:buChar char="−"/>
              <a:tabLst>
                <a:tab pos="5448132" algn="r"/>
              </a:tabLst>
              <a:defRPr sz="1878"/>
            </a:lvl3pPr>
            <a:lvl4pPr marL="632864" indent="-192611" algn="l">
              <a:buClrTx/>
              <a:buSzPct val="100000"/>
              <a:buFont typeface="Arial" panose="020B0604020202020204" pitchFamily="34" charset="0"/>
              <a:buChar char="◦"/>
              <a:tabLst>
                <a:tab pos="5448132" algn="r"/>
              </a:tabLst>
              <a:defRPr sz="1878"/>
            </a:lvl4pPr>
            <a:lvl5pPr marL="852990" indent="-192611" algn="l">
              <a:buClrTx/>
              <a:buSzPct val="100000"/>
              <a:buFont typeface="Arial" panose="020B0604020202020204" pitchFamily="34" charset="0"/>
              <a:buChar char="−"/>
              <a:tabLst>
                <a:tab pos="5448132" algn="r"/>
              </a:tabLst>
              <a:defRPr sz="1878" baseline="0"/>
            </a:lvl5pPr>
            <a:lvl6pPr>
              <a:defRPr sz="1733"/>
            </a:lvl6pPr>
            <a:lvl7pPr>
              <a:defRPr sz="1733"/>
            </a:lvl7pPr>
            <a:lvl8pPr>
              <a:defRPr sz="1733"/>
            </a:lvl8pPr>
            <a:lvl9pPr>
              <a:defRPr sz="1733"/>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Tree>
    <p:extLst>
      <p:ext uri="{BB962C8B-B14F-4D97-AF65-F5344CB8AC3E}">
        <p14:creationId xmlns:p14="http://schemas.microsoft.com/office/powerpoint/2010/main" val="2445908615"/>
      </p:ext>
    </p:extLst>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2 chart">
    <p:spTree>
      <p:nvGrpSpPr>
        <p:cNvPr id="1" name=""/>
        <p:cNvGrpSpPr/>
        <p:nvPr/>
      </p:nvGrpSpPr>
      <p:grpSpPr>
        <a:xfrm>
          <a:off x="0" y="0"/>
          <a:ext cx="0" cy="0"/>
          <a:chOff x="0" y="0"/>
          <a:chExt cx="0" cy="0"/>
        </a:xfrm>
      </p:grpSpPr>
      <p:sp>
        <p:nvSpPr>
          <p:cNvPr id="3" name="Chart Placeholder 2"/>
          <p:cNvSpPr>
            <a:spLocks noGrp="1"/>
          </p:cNvSpPr>
          <p:nvPr>
            <p:ph type="chart" sz="quarter" idx="21"/>
          </p:nvPr>
        </p:nvSpPr>
        <p:spPr>
          <a:xfrm>
            <a:off x="3566938" y="3069463"/>
            <a:ext cx="3008885" cy="5772000"/>
          </a:xfrm>
        </p:spPr>
        <p:txBody>
          <a:bodyPr>
            <a:noAutofit/>
          </a:bodyPr>
          <a:lstStyle>
            <a:lvl1pPr>
              <a:defRPr sz="1878"/>
            </a:lvl1pPr>
          </a:lstStyle>
          <a:p>
            <a:r>
              <a:rPr lang="en-GB"/>
              <a:t>Click icon to add chart</a:t>
            </a:r>
          </a:p>
        </p:txBody>
      </p:sp>
      <p:sp>
        <p:nvSpPr>
          <p:cNvPr id="6" name="Text Placeholder 5"/>
          <p:cNvSpPr>
            <a:spLocks noGrp="1"/>
          </p:cNvSpPr>
          <p:nvPr>
            <p:ph type="body" sz="quarter" idx="22"/>
          </p:nvPr>
        </p:nvSpPr>
        <p:spPr>
          <a:xfrm>
            <a:off x="3566939" y="2405417"/>
            <a:ext cx="3008885" cy="607659"/>
          </a:xfrm>
        </p:spPr>
        <p:txBody>
          <a:bodyPr>
            <a:noAutofit/>
          </a:bodyPr>
          <a:lstStyle>
            <a:lvl1pPr>
              <a:defRPr sz="1878"/>
            </a:lvl1pPr>
          </a:lstStyle>
          <a:p>
            <a:pPr lvl="0"/>
            <a:r>
              <a:rPr lang="en-GB" noProof="0"/>
              <a:t>Click to edit Master text styles</a:t>
            </a:r>
            <a:endParaRPr lang="en-GB"/>
          </a:p>
        </p:txBody>
      </p:sp>
      <p:sp>
        <p:nvSpPr>
          <p:cNvPr id="15" name="Text Placeholder 7"/>
          <p:cNvSpPr>
            <a:spLocks noGrp="1"/>
          </p:cNvSpPr>
          <p:nvPr>
            <p:ph type="body" sz="quarter" idx="23"/>
          </p:nvPr>
        </p:nvSpPr>
        <p:spPr>
          <a:xfrm>
            <a:off x="282178" y="8841468"/>
            <a:ext cx="6280548" cy="376620"/>
          </a:xfrm>
        </p:spPr>
        <p:txBody>
          <a:bodyPr>
            <a:noAutofit/>
          </a:bodyPr>
          <a:lstStyle>
            <a:lvl1pPr>
              <a:spcAft>
                <a:spcPts val="0"/>
              </a:spcAft>
              <a:defRPr sz="1300"/>
            </a:lvl1pPr>
          </a:lstStyle>
          <a:p>
            <a:pPr lvl="0"/>
            <a:r>
              <a:rPr lang="en-GB"/>
              <a:t>Click to edit Master text styles</a:t>
            </a:r>
          </a:p>
        </p:txBody>
      </p:sp>
      <p:sp>
        <p:nvSpPr>
          <p:cNvPr id="9" name="Chart Placeholder 2"/>
          <p:cNvSpPr>
            <a:spLocks noGrp="1"/>
          </p:cNvSpPr>
          <p:nvPr>
            <p:ph type="chart" sz="quarter" idx="24"/>
          </p:nvPr>
        </p:nvSpPr>
        <p:spPr>
          <a:xfrm>
            <a:off x="282178" y="3069463"/>
            <a:ext cx="3008948" cy="5772000"/>
          </a:xfrm>
        </p:spPr>
        <p:txBody>
          <a:bodyPr>
            <a:noAutofit/>
          </a:bodyPr>
          <a:lstStyle>
            <a:lvl1pPr>
              <a:defRPr sz="1878"/>
            </a:lvl1pPr>
          </a:lstStyle>
          <a:p>
            <a:r>
              <a:rPr lang="en-GB"/>
              <a:t>Click icon to add chart</a:t>
            </a:r>
          </a:p>
        </p:txBody>
      </p:sp>
      <p:sp>
        <p:nvSpPr>
          <p:cNvPr id="12" name="Text Placeholder 5"/>
          <p:cNvSpPr>
            <a:spLocks noGrp="1"/>
          </p:cNvSpPr>
          <p:nvPr>
            <p:ph type="body" sz="quarter" idx="25"/>
          </p:nvPr>
        </p:nvSpPr>
        <p:spPr>
          <a:xfrm>
            <a:off x="282177" y="2405417"/>
            <a:ext cx="3008948" cy="607659"/>
          </a:xfrm>
        </p:spPr>
        <p:txBody>
          <a:bodyPr>
            <a:noAutofit/>
          </a:bodyPr>
          <a:lstStyle>
            <a:lvl1pPr>
              <a:defRPr sz="1878"/>
            </a:lvl1pPr>
          </a:lstStyle>
          <a:p>
            <a:pPr lvl="0"/>
            <a:r>
              <a:rPr lang="en-GB" noProof="0"/>
              <a:t>Click to edit Master text styles</a:t>
            </a:r>
            <a:endParaRPr lang="en-GB"/>
          </a:p>
        </p:txBody>
      </p:sp>
      <p:sp>
        <p:nvSpPr>
          <p:cNvPr id="10" name="Text Placeholder 8">
            <a:extLst>
              <a:ext uri="{FF2B5EF4-FFF2-40B4-BE49-F238E27FC236}">
                <a16:creationId xmlns:a16="http://schemas.microsoft.com/office/drawing/2014/main" id="{5D528E1B-5BDF-48B1-B9CD-A31A99631297}"/>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4" name="Title Placeholder 1">
            <a:extLst>
              <a:ext uri="{FF2B5EF4-FFF2-40B4-BE49-F238E27FC236}">
                <a16:creationId xmlns:a16="http://schemas.microsoft.com/office/drawing/2014/main" id="{56A696DA-71F5-44D5-B231-17F470D2F6A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3499066591"/>
      </p:ext>
    </p:extLst>
  </p:cSld>
  <p:clrMapOvr>
    <a:masterClrMapping/>
  </p:clrMapOvr>
  <p:transition>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2 column content">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282179" y="2405418"/>
            <a:ext cx="2492920" cy="6812669"/>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8" name="Content Placeholder 3"/>
          <p:cNvSpPr>
            <a:spLocks noGrp="1"/>
          </p:cNvSpPr>
          <p:nvPr>
            <p:ph sz="quarter" idx="16"/>
          </p:nvPr>
        </p:nvSpPr>
        <p:spPr>
          <a:xfrm>
            <a:off x="3065821" y="2405418"/>
            <a:ext cx="3510000" cy="6812669"/>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0" name="Text Placeholder 8">
            <a:extLst>
              <a:ext uri="{FF2B5EF4-FFF2-40B4-BE49-F238E27FC236}">
                <a16:creationId xmlns:a16="http://schemas.microsoft.com/office/drawing/2014/main" id="{5DCFBECF-F261-4066-B77C-A1FCF54AA07F}"/>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1" name="Title Placeholder 1">
            <a:extLst>
              <a:ext uri="{FF2B5EF4-FFF2-40B4-BE49-F238E27FC236}">
                <a16:creationId xmlns:a16="http://schemas.microsoft.com/office/drawing/2014/main" id="{6E9BEEDA-6F6F-4BD9-B1D8-9731D1B037A6}"/>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277097199"/>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2 content with quote ">
    <p:spTree>
      <p:nvGrpSpPr>
        <p:cNvPr id="1" name=""/>
        <p:cNvGrpSpPr/>
        <p:nvPr/>
      </p:nvGrpSpPr>
      <p:grpSpPr>
        <a:xfrm>
          <a:off x="0" y="0"/>
          <a:ext cx="0" cy="0"/>
          <a:chOff x="0" y="0"/>
          <a:chExt cx="0" cy="0"/>
        </a:xfrm>
      </p:grpSpPr>
      <p:sp>
        <p:nvSpPr>
          <p:cNvPr id="6" name="Content Placeholder 3"/>
          <p:cNvSpPr>
            <a:spLocks noGrp="1"/>
          </p:cNvSpPr>
          <p:nvPr>
            <p:ph sz="quarter" idx="10"/>
          </p:nvPr>
        </p:nvSpPr>
        <p:spPr>
          <a:xfrm>
            <a:off x="4262559" y="2395871"/>
            <a:ext cx="2313263" cy="6822215"/>
          </a:xfrm>
          <a:prstGeom prst="rect">
            <a:avLst/>
          </a:prstGeom>
        </p:spPr>
        <p:txBody>
          <a:bodyPr>
            <a:noAutofit/>
          </a:bodyPr>
          <a:lstStyle>
            <a:lvl1pPr>
              <a:tabLst>
                <a:tab pos="5448132" algn="r"/>
              </a:tabLst>
              <a:defRPr sz="2311">
                <a:solidFill>
                  <a:schemeClr val="accent3"/>
                </a:solidFill>
              </a:defRPr>
            </a:lvl1pPr>
            <a:lvl2pPr>
              <a:tabLst>
                <a:tab pos="5448132" algn="r"/>
              </a:tabLst>
              <a:defRPr/>
            </a:lvl2pPr>
            <a:lvl3pPr>
              <a:tabLst>
                <a:tab pos="5448132" algn="r"/>
              </a:tabLst>
              <a:defRPr/>
            </a:lvl3pPr>
            <a:lvl4pPr>
              <a:tabLst>
                <a:tab pos="5448132" algn="r"/>
              </a:tabLst>
              <a:defRPr/>
            </a:lvl4pPr>
            <a:lvl5pPr>
              <a:tabLst>
                <a:tab pos="5448132" algn="r"/>
              </a:tabLst>
              <a:defRPr baseline="0"/>
            </a:lvl5pPr>
          </a:lstStyle>
          <a:p>
            <a:pPr lvl="0"/>
            <a:r>
              <a:rPr lang="en-GB" noProof="0"/>
              <a:t>Click to edit Master text styles</a:t>
            </a:r>
            <a:endParaRPr lang="en-GB"/>
          </a:p>
        </p:txBody>
      </p:sp>
      <p:sp>
        <p:nvSpPr>
          <p:cNvPr id="8" name="Content Placeholder 3"/>
          <p:cNvSpPr>
            <a:spLocks noGrp="1"/>
          </p:cNvSpPr>
          <p:nvPr>
            <p:ph sz="quarter" idx="16"/>
          </p:nvPr>
        </p:nvSpPr>
        <p:spPr>
          <a:xfrm>
            <a:off x="282179" y="2405416"/>
            <a:ext cx="3659821" cy="6812667"/>
          </a:xfrm>
          <a:prstGeom prst="rect">
            <a:avLst/>
          </a:prstGeom>
        </p:spPr>
        <p:txBody>
          <a:bodyPr>
            <a:noAutofit/>
          </a:bodyPr>
          <a:lstStyle>
            <a:lvl1pPr marL="0" indent="0" algn="l">
              <a:buFontTx/>
              <a:buNone/>
              <a:tabLst>
                <a:tab pos="5448132" algn="r"/>
              </a:tabLst>
              <a:defRPr sz="1878"/>
            </a:lvl1pPr>
            <a:lvl2pPr marL="151337" indent="-151337" algn="l">
              <a:buClrTx/>
              <a:buSzPct val="100000"/>
              <a:buFont typeface="Arial" panose="020B0604020202020204" pitchFamily="34" charset="0"/>
              <a:buChar char="•"/>
              <a:tabLst>
                <a:tab pos="5448132" algn="r"/>
              </a:tabLst>
              <a:defRPr sz="1878"/>
            </a:lvl2pPr>
            <a:lvl3pPr marL="330190" indent="-151337" algn="l">
              <a:buClrTx/>
              <a:buSzPct val="100000"/>
              <a:buFont typeface="Arial" panose="020B0604020202020204" pitchFamily="34" charset="0"/>
              <a:buChar char="−"/>
              <a:tabLst>
                <a:tab pos="5448132" algn="r"/>
              </a:tabLst>
              <a:defRPr sz="1878"/>
            </a:lvl3pPr>
            <a:lvl4pPr marL="509043" indent="-151337" algn="l">
              <a:buClrTx/>
              <a:buSzPct val="100000"/>
              <a:buFont typeface="Arial" panose="020B0604020202020204" pitchFamily="34" charset="0"/>
              <a:buChar char="◦"/>
              <a:tabLst>
                <a:tab pos="5448132" algn="r"/>
              </a:tabLst>
              <a:defRPr sz="1878"/>
            </a:lvl4pPr>
            <a:lvl5pPr marL="687896" indent="-151337" algn="l">
              <a:buClrTx/>
              <a:buSzPct val="100000"/>
              <a:buFont typeface="Arial" panose="020B0604020202020204" pitchFamily="34" charset="0"/>
              <a:buChar char="−"/>
              <a:tabLst>
                <a:tab pos="5448132" algn="r"/>
              </a:tabLst>
              <a:defRPr sz="1878" baseline="0"/>
            </a:lvl5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0" name="Text Placeholder 8">
            <a:extLst>
              <a:ext uri="{FF2B5EF4-FFF2-40B4-BE49-F238E27FC236}">
                <a16:creationId xmlns:a16="http://schemas.microsoft.com/office/drawing/2014/main" id="{68009483-F3D1-4AD9-8031-CEB4620DB873}"/>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1" name="Title Placeholder 1">
            <a:extLst>
              <a:ext uri="{FF2B5EF4-FFF2-40B4-BE49-F238E27FC236}">
                <a16:creationId xmlns:a16="http://schemas.microsoft.com/office/drawing/2014/main" id="{51FE75E2-F986-4CD3-8A43-338DEE272CB9}"/>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286131995"/>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 chart">
    <p:spTree>
      <p:nvGrpSpPr>
        <p:cNvPr id="1" name=""/>
        <p:cNvGrpSpPr/>
        <p:nvPr/>
      </p:nvGrpSpPr>
      <p:grpSpPr>
        <a:xfrm>
          <a:off x="0" y="0"/>
          <a:ext cx="0" cy="0"/>
          <a:chOff x="0" y="0"/>
          <a:chExt cx="0" cy="0"/>
        </a:xfrm>
      </p:grpSpPr>
      <p:sp>
        <p:nvSpPr>
          <p:cNvPr id="17" name="Chart Placeholder 3"/>
          <p:cNvSpPr>
            <a:spLocks noGrp="1"/>
          </p:cNvSpPr>
          <p:nvPr>
            <p:ph type="chart" sz="quarter" idx="15"/>
          </p:nvPr>
        </p:nvSpPr>
        <p:spPr>
          <a:xfrm>
            <a:off x="283500" y="2963998"/>
            <a:ext cx="1996621" cy="5877465"/>
          </a:xfrm>
          <a:prstGeom prst="rect">
            <a:avLst/>
          </a:prstGeom>
        </p:spPr>
        <p:txBody>
          <a:bodyPr>
            <a:noAutofit/>
          </a:bodyPr>
          <a:lstStyle>
            <a:lvl1pPr>
              <a:defRPr sz="1878"/>
            </a:lvl1pPr>
          </a:lstStyle>
          <a:p>
            <a:r>
              <a:rPr lang="en-GB" noProof="0"/>
              <a:t>Click icon to add chart</a:t>
            </a:r>
          </a:p>
        </p:txBody>
      </p:sp>
      <p:sp>
        <p:nvSpPr>
          <p:cNvPr id="18" name="Text Placeholder 8"/>
          <p:cNvSpPr>
            <a:spLocks noGrp="1"/>
          </p:cNvSpPr>
          <p:nvPr>
            <p:ph type="body" sz="quarter" idx="18"/>
          </p:nvPr>
        </p:nvSpPr>
        <p:spPr>
          <a:xfrm>
            <a:off x="282179" y="2396543"/>
            <a:ext cx="1996621" cy="566384"/>
          </a:xfrm>
        </p:spPr>
        <p:txBody>
          <a:bodyPr>
            <a:noAutofit/>
          </a:bodyPr>
          <a:lstStyle>
            <a:lvl1pPr>
              <a:defRPr sz="1878"/>
            </a:lvl1pPr>
          </a:lstStyle>
          <a:p>
            <a:pPr lvl="0"/>
            <a:r>
              <a:rPr lang="en-GB" noProof="0"/>
              <a:t>Click to edit Master text styles</a:t>
            </a:r>
            <a:endParaRPr lang="en-GB"/>
          </a:p>
        </p:txBody>
      </p:sp>
      <p:sp>
        <p:nvSpPr>
          <p:cNvPr id="7" name="Chart Placeholder 3"/>
          <p:cNvSpPr>
            <a:spLocks noGrp="1"/>
          </p:cNvSpPr>
          <p:nvPr>
            <p:ph type="chart" sz="quarter" idx="19"/>
          </p:nvPr>
        </p:nvSpPr>
        <p:spPr>
          <a:xfrm>
            <a:off x="2431352" y="2963998"/>
            <a:ext cx="1996621" cy="5877465"/>
          </a:xfrm>
          <a:prstGeom prst="rect">
            <a:avLst/>
          </a:prstGeom>
        </p:spPr>
        <p:txBody>
          <a:bodyPr>
            <a:noAutofit/>
          </a:bodyPr>
          <a:lstStyle>
            <a:lvl1pPr>
              <a:defRPr sz="1878"/>
            </a:lvl1pPr>
          </a:lstStyle>
          <a:p>
            <a:r>
              <a:rPr lang="en-GB" noProof="0"/>
              <a:t>Click icon to add chart</a:t>
            </a:r>
          </a:p>
        </p:txBody>
      </p:sp>
      <p:sp>
        <p:nvSpPr>
          <p:cNvPr id="8" name="Text Placeholder 8"/>
          <p:cNvSpPr>
            <a:spLocks noGrp="1"/>
          </p:cNvSpPr>
          <p:nvPr>
            <p:ph type="body" sz="quarter" idx="20"/>
          </p:nvPr>
        </p:nvSpPr>
        <p:spPr>
          <a:xfrm>
            <a:off x="2430691" y="2396543"/>
            <a:ext cx="1996621" cy="566384"/>
          </a:xfrm>
        </p:spPr>
        <p:txBody>
          <a:bodyPr>
            <a:noAutofit/>
          </a:bodyPr>
          <a:lstStyle>
            <a:lvl1pPr>
              <a:defRPr sz="1878"/>
            </a:lvl1pPr>
          </a:lstStyle>
          <a:p>
            <a:pPr lvl="0"/>
            <a:r>
              <a:rPr lang="en-GB" noProof="0"/>
              <a:t>Click to edit Master text styles</a:t>
            </a:r>
            <a:endParaRPr lang="en-GB"/>
          </a:p>
        </p:txBody>
      </p:sp>
      <p:sp>
        <p:nvSpPr>
          <p:cNvPr id="9" name="Chart Placeholder 3"/>
          <p:cNvSpPr>
            <a:spLocks noGrp="1"/>
          </p:cNvSpPr>
          <p:nvPr>
            <p:ph type="chart" sz="quarter" idx="21"/>
          </p:nvPr>
        </p:nvSpPr>
        <p:spPr>
          <a:xfrm>
            <a:off x="4579202" y="2963998"/>
            <a:ext cx="1996621" cy="5877465"/>
          </a:xfrm>
          <a:prstGeom prst="rect">
            <a:avLst/>
          </a:prstGeom>
        </p:spPr>
        <p:txBody>
          <a:bodyPr>
            <a:noAutofit/>
          </a:bodyPr>
          <a:lstStyle>
            <a:lvl1pPr>
              <a:defRPr sz="1878"/>
            </a:lvl1pPr>
          </a:lstStyle>
          <a:p>
            <a:r>
              <a:rPr lang="en-GB" noProof="0"/>
              <a:t>Click icon to add chart</a:t>
            </a:r>
          </a:p>
        </p:txBody>
      </p:sp>
      <p:sp>
        <p:nvSpPr>
          <p:cNvPr id="10" name="Text Placeholder 8"/>
          <p:cNvSpPr>
            <a:spLocks noGrp="1"/>
          </p:cNvSpPr>
          <p:nvPr>
            <p:ph type="body" sz="quarter" idx="22"/>
          </p:nvPr>
        </p:nvSpPr>
        <p:spPr>
          <a:xfrm>
            <a:off x="4579202" y="2396543"/>
            <a:ext cx="1996621" cy="575259"/>
          </a:xfrm>
        </p:spPr>
        <p:txBody>
          <a:bodyPr>
            <a:noAutofit/>
          </a:bodyPr>
          <a:lstStyle>
            <a:lvl1pPr>
              <a:defRPr sz="1878"/>
            </a:lvl1pPr>
          </a:lstStyle>
          <a:p>
            <a:pPr lvl="0"/>
            <a:r>
              <a:rPr lang="en-GB" noProof="0"/>
              <a:t>Click to edit Master text styles</a:t>
            </a:r>
            <a:endParaRPr lang="en-GB"/>
          </a:p>
        </p:txBody>
      </p:sp>
      <p:sp>
        <p:nvSpPr>
          <p:cNvPr id="12" name="Text Placeholder 7"/>
          <p:cNvSpPr>
            <a:spLocks noGrp="1"/>
          </p:cNvSpPr>
          <p:nvPr>
            <p:ph type="body" sz="quarter" idx="23"/>
          </p:nvPr>
        </p:nvSpPr>
        <p:spPr>
          <a:xfrm>
            <a:off x="282178" y="8841468"/>
            <a:ext cx="6280548" cy="376620"/>
          </a:xfrm>
        </p:spPr>
        <p:txBody>
          <a:bodyPr>
            <a:noAutofit/>
          </a:bodyPr>
          <a:lstStyle>
            <a:lvl1pPr>
              <a:spcAft>
                <a:spcPts val="0"/>
              </a:spcAft>
              <a:defRPr sz="1300"/>
            </a:lvl1pPr>
          </a:lstStyle>
          <a:p>
            <a:pPr lvl="0"/>
            <a:r>
              <a:rPr lang="en-GB" noProof="0"/>
              <a:t>Click to edit Master text styles</a:t>
            </a:r>
            <a:endParaRPr lang="en-GB"/>
          </a:p>
        </p:txBody>
      </p:sp>
      <p:sp>
        <p:nvSpPr>
          <p:cNvPr id="11" name="Text Placeholder 8">
            <a:extLst>
              <a:ext uri="{FF2B5EF4-FFF2-40B4-BE49-F238E27FC236}">
                <a16:creationId xmlns:a16="http://schemas.microsoft.com/office/drawing/2014/main" id="{F3BAE7D4-2DCE-493F-8804-6735FFDC6D71}"/>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3" name="Title Placeholder 1">
            <a:extLst>
              <a:ext uri="{FF2B5EF4-FFF2-40B4-BE49-F238E27FC236}">
                <a16:creationId xmlns:a16="http://schemas.microsoft.com/office/drawing/2014/main" id="{0AA8666D-884E-4CE4-A16C-E06A6E0BAE3D}"/>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131248621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ivider - Deloitte green accent 4">
    <p:bg bwMode="gray">
      <p:bgPr>
        <a:solidFill>
          <a:schemeClr val="accent4"/>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264320" y="2463746"/>
            <a:ext cx="5860256" cy="2300138"/>
          </a:xfrm>
          <a:prstGeom prst="rect">
            <a:avLst/>
          </a:prstGeom>
        </p:spPr>
        <p:txBody>
          <a:bodyPr anchor="b"/>
          <a:lstStyle>
            <a:lvl1pPr>
              <a:lnSpc>
                <a:spcPct val="95000"/>
              </a:lnSpc>
              <a:defRPr sz="5200" b="1">
                <a:solidFill>
                  <a:schemeClr val="bg1"/>
                </a:solidFill>
                <a:latin typeface="+mj-lt"/>
                <a:ea typeface="Open Sans" panose="020B0606030504020204" pitchFamily="34" charset="0"/>
                <a:cs typeface="Open Sans" panose="020B0606030504020204" pitchFamily="34" charset="0"/>
              </a:defRPr>
            </a:lvl1pPr>
          </a:lstStyle>
          <a:p>
            <a:r>
              <a:rPr lang="en-GB" noProof="0"/>
              <a:t>Click to edit Master title style</a:t>
            </a:r>
            <a:endParaRPr lang="en-GB"/>
          </a:p>
        </p:txBody>
      </p:sp>
      <p:sp>
        <p:nvSpPr>
          <p:cNvPr id="19" name="Text Placeholder 2"/>
          <p:cNvSpPr>
            <a:spLocks noGrp="1"/>
          </p:cNvSpPr>
          <p:nvPr>
            <p:ph type="body" idx="1"/>
          </p:nvPr>
        </p:nvSpPr>
        <p:spPr bwMode="gray">
          <a:xfrm>
            <a:off x="264320" y="4953000"/>
            <a:ext cx="5860256" cy="2262768"/>
          </a:xfrm>
        </p:spPr>
        <p:txBody>
          <a:bodyPr lIns="0" tIns="0" rIns="0" bIns="0">
            <a:noAutofit/>
          </a:bodyPr>
          <a:lstStyle>
            <a:lvl1pPr marL="0" indent="0">
              <a:lnSpc>
                <a:spcPct val="95000"/>
              </a:lnSpc>
              <a:spcAft>
                <a:spcPts val="0"/>
              </a:spcAft>
              <a:buNone/>
              <a:defRPr sz="5200">
                <a:solidFill>
                  <a:schemeClr val="bg1"/>
                </a:solidFill>
              </a:defRPr>
            </a:lvl1pPr>
            <a:lvl2pPr marL="660364" indent="0">
              <a:buNone/>
              <a:defRPr sz="2889">
                <a:solidFill>
                  <a:schemeClr val="tx1">
                    <a:tint val="75000"/>
                  </a:schemeClr>
                </a:solidFill>
              </a:defRPr>
            </a:lvl2pPr>
            <a:lvl3pPr marL="1320728" indent="0">
              <a:buNone/>
              <a:defRPr sz="2600">
                <a:solidFill>
                  <a:schemeClr val="tx1">
                    <a:tint val="75000"/>
                  </a:schemeClr>
                </a:solidFill>
              </a:defRPr>
            </a:lvl3pPr>
            <a:lvl4pPr marL="1981090" indent="0">
              <a:buNone/>
              <a:defRPr sz="2311">
                <a:solidFill>
                  <a:schemeClr val="tx1">
                    <a:tint val="75000"/>
                  </a:schemeClr>
                </a:solidFill>
              </a:defRPr>
            </a:lvl4pPr>
            <a:lvl5pPr marL="2641452" indent="0">
              <a:buNone/>
              <a:defRPr sz="2311">
                <a:solidFill>
                  <a:schemeClr val="tx1">
                    <a:tint val="75000"/>
                  </a:schemeClr>
                </a:solidFill>
              </a:defRPr>
            </a:lvl5pPr>
            <a:lvl6pPr marL="3301816" indent="0">
              <a:buNone/>
              <a:defRPr sz="2311">
                <a:solidFill>
                  <a:schemeClr val="tx1">
                    <a:tint val="75000"/>
                  </a:schemeClr>
                </a:solidFill>
              </a:defRPr>
            </a:lvl6pPr>
            <a:lvl7pPr marL="3962180" indent="0">
              <a:buNone/>
              <a:defRPr sz="2311">
                <a:solidFill>
                  <a:schemeClr val="tx1">
                    <a:tint val="75000"/>
                  </a:schemeClr>
                </a:solidFill>
              </a:defRPr>
            </a:lvl7pPr>
            <a:lvl8pPr marL="4622542" indent="0">
              <a:buNone/>
              <a:defRPr sz="2311">
                <a:solidFill>
                  <a:schemeClr val="tx1">
                    <a:tint val="75000"/>
                  </a:schemeClr>
                </a:solidFill>
              </a:defRPr>
            </a:lvl8pPr>
            <a:lvl9pPr marL="5282906" indent="0">
              <a:buNone/>
              <a:defRPr sz="2311">
                <a:solidFill>
                  <a:schemeClr val="tx1">
                    <a:tint val="75000"/>
                  </a:schemeClr>
                </a:solidFill>
              </a:defRPr>
            </a:lvl9pPr>
          </a:lstStyle>
          <a:p>
            <a:pPr lvl="0"/>
            <a:r>
              <a:rPr lang="en-GB" noProof="0"/>
              <a:t>Click to edit Master text styles</a:t>
            </a:r>
            <a:endParaRPr lang="en-GB"/>
          </a:p>
        </p:txBody>
      </p:sp>
      <p:sp>
        <p:nvSpPr>
          <p:cNvPr id="9" name="TextBox 8">
            <a:extLst>
              <a:ext uri="{FF2B5EF4-FFF2-40B4-BE49-F238E27FC236}">
                <a16:creationId xmlns:a16="http://schemas.microsoft.com/office/drawing/2014/main" id="{6C32543E-E807-47A4-A234-D5C7012187B4}"/>
              </a:ext>
            </a:extLst>
          </p:cNvPr>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57177CAE-3870-4388-B6C4-13BE4C8F8C4C}"/>
              </a:ext>
            </a:extLst>
          </p:cNvPr>
          <p:cNvSpPr txBox="1"/>
          <p:nvPr userDrawn="1"/>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51590966"/>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eam profile">
    <p:spTree>
      <p:nvGrpSpPr>
        <p:cNvPr id="1" name=""/>
        <p:cNvGrpSpPr/>
        <p:nvPr/>
      </p:nvGrpSpPr>
      <p:grpSpPr>
        <a:xfrm>
          <a:off x="0" y="0"/>
          <a:ext cx="0" cy="0"/>
          <a:chOff x="0" y="0"/>
          <a:chExt cx="0" cy="0"/>
        </a:xfrm>
      </p:grpSpPr>
      <p:sp>
        <p:nvSpPr>
          <p:cNvPr id="4" name="Picture Placeholder 6"/>
          <p:cNvSpPr>
            <a:spLocks noGrp="1"/>
          </p:cNvSpPr>
          <p:nvPr>
            <p:ph type="pic" sz="quarter" idx="13"/>
          </p:nvPr>
        </p:nvSpPr>
        <p:spPr>
          <a:xfrm>
            <a:off x="282178" y="2418124"/>
            <a:ext cx="1525500" cy="1820000"/>
          </a:xfrm>
        </p:spPr>
        <p:txBody>
          <a:bodyPr lIns="0" tIns="0" rIns="0" bIns="0">
            <a:noAutofit/>
          </a:bodyPr>
          <a:lstStyle/>
          <a:p>
            <a:r>
              <a:rPr lang="en-GB" noProof="0"/>
              <a:t>Click icon to add picture</a:t>
            </a:r>
          </a:p>
        </p:txBody>
      </p:sp>
      <p:sp>
        <p:nvSpPr>
          <p:cNvPr id="5" name="Picture Placeholder 6"/>
          <p:cNvSpPr>
            <a:spLocks noGrp="1"/>
          </p:cNvSpPr>
          <p:nvPr>
            <p:ph type="pic" sz="quarter" idx="14"/>
          </p:nvPr>
        </p:nvSpPr>
        <p:spPr>
          <a:xfrm>
            <a:off x="1871559" y="2418124"/>
            <a:ext cx="1525500" cy="1820000"/>
          </a:xfrm>
        </p:spPr>
        <p:txBody>
          <a:bodyPr lIns="0" tIns="0" rIns="0" bIns="0">
            <a:noAutofit/>
          </a:bodyPr>
          <a:lstStyle/>
          <a:p>
            <a:r>
              <a:rPr lang="en-GB" noProof="0"/>
              <a:t>Click icon to add picture</a:t>
            </a:r>
          </a:p>
        </p:txBody>
      </p:sp>
      <p:sp>
        <p:nvSpPr>
          <p:cNvPr id="6" name="Picture Placeholder 6"/>
          <p:cNvSpPr>
            <a:spLocks noGrp="1"/>
          </p:cNvSpPr>
          <p:nvPr>
            <p:ph type="pic" sz="quarter" idx="15"/>
          </p:nvPr>
        </p:nvSpPr>
        <p:spPr>
          <a:xfrm>
            <a:off x="3460940" y="2418124"/>
            <a:ext cx="1525500" cy="1820000"/>
          </a:xfrm>
        </p:spPr>
        <p:txBody>
          <a:bodyPr lIns="0" tIns="0" rIns="0" bIns="0">
            <a:noAutofit/>
          </a:bodyPr>
          <a:lstStyle/>
          <a:p>
            <a:r>
              <a:rPr lang="en-GB" noProof="0"/>
              <a:t>Click icon to add picture</a:t>
            </a:r>
          </a:p>
        </p:txBody>
      </p:sp>
      <p:sp>
        <p:nvSpPr>
          <p:cNvPr id="7" name="Picture Placeholder 6"/>
          <p:cNvSpPr>
            <a:spLocks noGrp="1"/>
          </p:cNvSpPr>
          <p:nvPr>
            <p:ph type="pic" sz="quarter" idx="16"/>
          </p:nvPr>
        </p:nvSpPr>
        <p:spPr>
          <a:xfrm>
            <a:off x="5050322" y="2418124"/>
            <a:ext cx="1525500" cy="1820000"/>
          </a:xfrm>
        </p:spPr>
        <p:txBody>
          <a:bodyPr lIns="0" tIns="0" rIns="0" bIns="0">
            <a:noAutofit/>
          </a:bodyPr>
          <a:lstStyle/>
          <a:p>
            <a:r>
              <a:rPr lang="en-GB" noProof="0"/>
              <a:t>Click icon to add picture</a:t>
            </a:r>
          </a:p>
        </p:txBody>
      </p:sp>
      <p:sp>
        <p:nvSpPr>
          <p:cNvPr id="9" name="Text Placeholder 8"/>
          <p:cNvSpPr>
            <a:spLocks noGrp="1"/>
          </p:cNvSpPr>
          <p:nvPr>
            <p:ph type="body" sz="quarter" idx="17"/>
          </p:nvPr>
        </p:nvSpPr>
        <p:spPr>
          <a:xfrm>
            <a:off x="282179" y="4512733"/>
            <a:ext cx="1530263" cy="4705347"/>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endParaRPr lang="en-GB"/>
          </a:p>
        </p:txBody>
      </p:sp>
      <p:sp>
        <p:nvSpPr>
          <p:cNvPr id="10" name="Text Placeholder 8"/>
          <p:cNvSpPr>
            <a:spLocks noGrp="1"/>
          </p:cNvSpPr>
          <p:nvPr>
            <p:ph type="body" sz="quarter" idx="18"/>
          </p:nvPr>
        </p:nvSpPr>
        <p:spPr>
          <a:xfrm>
            <a:off x="3459354" y="4507466"/>
            <a:ext cx="1525500" cy="4710621"/>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1" name="Text Placeholder 8"/>
          <p:cNvSpPr>
            <a:spLocks noGrp="1"/>
          </p:cNvSpPr>
          <p:nvPr>
            <p:ph type="body" sz="quarter" idx="19"/>
          </p:nvPr>
        </p:nvSpPr>
        <p:spPr>
          <a:xfrm>
            <a:off x="1873148" y="4512737"/>
            <a:ext cx="1525500" cy="4705349"/>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2" name="Text Placeholder 8"/>
          <p:cNvSpPr>
            <a:spLocks noGrp="1"/>
          </p:cNvSpPr>
          <p:nvPr>
            <p:ph type="body" sz="quarter" idx="20"/>
          </p:nvPr>
        </p:nvSpPr>
        <p:spPr>
          <a:xfrm>
            <a:off x="5058659" y="4490067"/>
            <a:ext cx="1517165" cy="4728013"/>
          </a:xfrm>
        </p:spPr>
        <p:txBody>
          <a:bodyPr>
            <a:noAutofit/>
          </a:bodyPr>
          <a:lstStyle>
            <a:lvl1pPr marL="0" indent="0" algn="l">
              <a:buFontTx/>
              <a:buNone/>
              <a:defRPr sz="1878" b="1">
                <a:solidFill>
                  <a:schemeClr val="accent1"/>
                </a:solidFill>
              </a:defRPr>
            </a:lvl1pPr>
            <a:lvl2pPr marL="151337" indent="-151337" algn="l">
              <a:spcAft>
                <a:spcPts val="0"/>
              </a:spcAft>
              <a:buClrTx/>
              <a:buSzPct val="100000"/>
              <a:buFont typeface="Arial" panose="020B0604020202020204" pitchFamily="34" charset="0"/>
              <a:buChar char="•"/>
              <a:defRPr sz="1878"/>
            </a:lvl2pPr>
            <a:lvl3pPr marL="330190" indent="-151337" algn="l">
              <a:spcAft>
                <a:spcPts val="0"/>
              </a:spcAft>
              <a:buClrTx/>
              <a:buSzPct val="100000"/>
              <a:buFont typeface="Arial" panose="020B0604020202020204" pitchFamily="34" charset="0"/>
              <a:buChar char="−"/>
              <a:defRPr sz="1878"/>
            </a:lvl3pPr>
            <a:lvl4pPr marL="509043" indent="-151337" algn="l">
              <a:spcAft>
                <a:spcPts val="0"/>
              </a:spcAft>
              <a:buClrTx/>
              <a:buSzPct val="100000"/>
              <a:buFont typeface="Arial" panose="020B0604020202020204" pitchFamily="34" charset="0"/>
              <a:buChar char="◦"/>
              <a:defRPr sz="1878"/>
            </a:lvl4pPr>
            <a:lvl5pPr marL="687896" indent="-151337" algn="l">
              <a:spcAft>
                <a:spcPts val="0"/>
              </a:spcAft>
              <a:buClrTx/>
              <a:buSzPct val="100000"/>
              <a:buFont typeface="Arial" panose="020B0604020202020204" pitchFamily="34" charset="0"/>
              <a:buChar char="−"/>
              <a:defRPr sz="1878" baseline="0"/>
            </a:lvl5pPr>
            <a:lvl6pPr marL="386088" indent="-191094">
              <a:spcAft>
                <a:spcPts val="0"/>
              </a:spcAft>
              <a:buFont typeface="Verdana" panose="020B0604030504040204" pitchFamily="34" charset="0"/>
              <a:buChar char="−"/>
              <a:defRPr/>
            </a:lvl6pPr>
            <a:lvl7pPr marL="386088" indent="-191094">
              <a:spcAft>
                <a:spcPts val="0"/>
              </a:spcAft>
              <a:defRPr/>
            </a:lvl7pPr>
            <a:lvl8pPr marL="386088" indent="-191094">
              <a:spcAft>
                <a:spcPts val="0"/>
              </a:spcAft>
              <a:defRPr/>
            </a:lvl8pPr>
            <a:lvl9pPr marL="386088" indent="-191094">
              <a:spcAft>
                <a:spcPts val="0"/>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16" name="Text Placeholder 8">
            <a:extLst>
              <a:ext uri="{FF2B5EF4-FFF2-40B4-BE49-F238E27FC236}">
                <a16:creationId xmlns:a16="http://schemas.microsoft.com/office/drawing/2014/main" id="{CB36819A-C0CE-4CC8-96BE-D57C8135F44C}"/>
              </a:ext>
            </a:extLst>
          </p:cNvPr>
          <p:cNvSpPr>
            <a:spLocks noGrp="1"/>
          </p:cNvSpPr>
          <p:nvPr>
            <p:ph type="body" sz="quarter" idx="21"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7" name="Title Placeholder 1">
            <a:extLst>
              <a:ext uri="{FF2B5EF4-FFF2-40B4-BE49-F238E27FC236}">
                <a16:creationId xmlns:a16="http://schemas.microsoft.com/office/drawing/2014/main" id="{A14F8B0D-4D62-4988-B307-1BB6BBEEC11C}"/>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820180154"/>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Team profile 2">
    <p:spTree>
      <p:nvGrpSpPr>
        <p:cNvPr id="1" name=""/>
        <p:cNvGrpSpPr/>
        <p:nvPr/>
      </p:nvGrpSpPr>
      <p:grpSpPr>
        <a:xfrm>
          <a:off x="0" y="0"/>
          <a:ext cx="0" cy="0"/>
          <a:chOff x="0" y="0"/>
          <a:chExt cx="0" cy="0"/>
        </a:xfrm>
      </p:grpSpPr>
      <p:sp>
        <p:nvSpPr>
          <p:cNvPr id="4" name="Rectangle 3"/>
          <p:cNvSpPr/>
          <p:nvPr/>
        </p:nvSpPr>
        <p:spPr>
          <a:xfrm>
            <a:off x="283500" y="2415598"/>
            <a:ext cx="309150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5" name="Rectangle 4"/>
          <p:cNvSpPr/>
          <p:nvPr/>
        </p:nvSpPr>
        <p:spPr>
          <a:xfrm>
            <a:off x="3501048" y="2405545"/>
            <a:ext cx="3079725" cy="8805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6" name="Rectangle 5"/>
          <p:cNvSpPr/>
          <p:nvPr/>
        </p:nvSpPr>
        <p:spPr>
          <a:xfrm>
            <a:off x="283500" y="5871917"/>
            <a:ext cx="309150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7" name="Rectangle 6"/>
          <p:cNvSpPr/>
          <p:nvPr/>
        </p:nvSpPr>
        <p:spPr>
          <a:xfrm>
            <a:off x="3501048" y="5871917"/>
            <a:ext cx="3079725"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192">
              <a:solidFill>
                <a:schemeClr val="bg1"/>
              </a:solidFill>
            </a:endParaRPr>
          </a:p>
        </p:txBody>
      </p:sp>
      <p:sp>
        <p:nvSpPr>
          <p:cNvPr id="8" name="Picture Placeholder 11"/>
          <p:cNvSpPr>
            <a:spLocks noGrp="1"/>
          </p:cNvSpPr>
          <p:nvPr>
            <p:ph type="pic" sz="quarter" idx="25"/>
          </p:nvPr>
        </p:nvSpPr>
        <p:spPr>
          <a:xfrm>
            <a:off x="283500" y="2665545"/>
            <a:ext cx="1107000" cy="2132000"/>
          </a:xfrm>
        </p:spPr>
        <p:txBody>
          <a:bodyPr/>
          <a:lstStyle>
            <a:lvl1pPr algn="ctr">
              <a:defRPr/>
            </a:lvl1pPr>
          </a:lstStyle>
          <a:p>
            <a:r>
              <a:rPr lang="en-GB"/>
              <a:t>Click icon to add picture</a:t>
            </a:r>
          </a:p>
        </p:txBody>
      </p:sp>
      <p:sp>
        <p:nvSpPr>
          <p:cNvPr id="9" name="Picture Placeholder 11"/>
          <p:cNvSpPr>
            <a:spLocks noGrp="1"/>
          </p:cNvSpPr>
          <p:nvPr>
            <p:ph type="pic" sz="quarter" idx="27"/>
          </p:nvPr>
        </p:nvSpPr>
        <p:spPr>
          <a:xfrm>
            <a:off x="3501048" y="2665545"/>
            <a:ext cx="1107000" cy="2132000"/>
          </a:xfrm>
        </p:spPr>
        <p:txBody>
          <a:bodyPr/>
          <a:lstStyle>
            <a:lvl1pPr algn="ctr">
              <a:defRPr/>
            </a:lvl1pPr>
          </a:lstStyle>
          <a:p>
            <a:r>
              <a:rPr lang="en-GB"/>
              <a:t>Click icon to add picture</a:t>
            </a:r>
          </a:p>
        </p:txBody>
      </p:sp>
      <p:sp>
        <p:nvSpPr>
          <p:cNvPr id="10" name="Picture Placeholder 11"/>
          <p:cNvSpPr>
            <a:spLocks noGrp="1"/>
          </p:cNvSpPr>
          <p:nvPr>
            <p:ph type="pic" sz="quarter" idx="29"/>
          </p:nvPr>
        </p:nvSpPr>
        <p:spPr>
          <a:xfrm>
            <a:off x="283500" y="6147863"/>
            <a:ext cx="1107000" cy="2132000"/>
          </a:xfrm>
        </p:spPr>
        <p:txBody>
          <a:bodyPr/>
          <a:lstStyle>
            <a:lvl1pPr algn="ctr">
              <a:defRPr/>
            </a:lvl1pPr>
          </a:lstStyle>
          <a:p>
            <a:r>
              <a:rPr lang="en-GB"/>
              <a:t>Click icon to add picture</a:t>
            </a:r>
          </a:p>
        </p:txBody>
      </p:sp>
      <p:sp>
        <p:nvSpPr>
          <p:cNvPr id="11" name="Picture Placeholder 11"/>
          <p:cNvSpPr>
            <a:spLocks noGrp="1"/>
          </p:cNvSpPr>
          <p:nvPr>
            <p:ph type="pic" sz="quarter" idx="31"/>
          </p:nvPr>
        </p:nvSpPr>
        <p:spPr>
          <a:xfrm>
            <a:off x="3501048" y="6147863"/>
            <a:ext cx="1107000" cy="2132000"/>
          </a:xfrm>
        </p:spPr>
        <p:txBody>
          <a:bodyPr/>
          <a:lstStyle>
            <a:lvl1pPr algn="ctr">
              <a:defRPr/>
            </a:lvl1pPr>
          </a:lstStyle>
          <a:p>
            <a:r>
              <a:rPr lang="en-GB"/>
              <a:t>Click icon to add picture</a:t>
            </a:r>
          </a:p>
        </p:txBody>
      </p:sp>
      <p:sp>
        <p:nvSpPr>
          <p:cNvPr id="13" name="Text Placeholder 12"/>
          <p:cNvSpPr>
            <a:spLocks noGrp="1"/>
          </p:cNvSpPr>
          <p:nvPr>
            <p:ph type="body" sz="quarter" idx="32"/>
          </p:nvPr>
        </p:nvSpPr>
        <p:spPr>
          <a:xfrm>
            <a:off x="1509459" y="2665545"/>
            <a:ext cx="1849500"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4" name="Text Placeholder 12"/>
          <p:cNvSpPr>
            <a:spLocks noGrp="1"/>
          </p:cNvSpPr>
          <p:nvPr>
            <p:ph type="body" sz="quarter" idx="33"/>
          </p:nvPr>
        </p:nvSpPr>
        <p:spPr>
          <a:xfrm>
            <a:off x="4723065" y="2665545"/>
            <a:ext cx="1857708"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5" name="Text Placeholder 12"/>
          <p:cNvSpPr>
            <a:spLocks noGrp="1"/>
          </p:cNvSpPr>
          <p:nvPr>
            <p:ph type="body" sz="quarter" idx="34"/>
          </p:nvPr>
        </p:nvSpPr>
        <p:spPr>
          <a:xfrm>
            <a:off x="1509459" y="6147863"/>
            <a:ext cx="1849500"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6" name="Text Placeholder 12"/>
          <p:cNvSpPr>
            <a:spLocks noGrp="1"/>
          </p:cNvSpPr>
          <p:nvPr>
            <p:ph type="body" sz="quarter" idx="35"/>
          </p:nvPr>
        </p:nvSpPr>
        <p:spPr>
          <a:xfrm>
            <a:off x="4723065" y="6147863"/>
            <a:ext cx="1857708" cy="2808000"/>
          </a:xfrm>
        </p:spPr>
        <p:txBody>
          <a:bodyPr>
            <a:noAutofit/>
          </a:bodyPr>
          <a:lstStyle>
            <a:lvl1pPr marL="0" indent="0" algn="l">
              <a:spcAft>
                <a:spcPts val="0"/>
              </a:spcAft>
              <a:buFontTx/>
              <a:buNone/>
              <a:defRPr sz="1878" b="1"/>
            </a:lvl1pPr>
            <a:lvl2pPr marL="151337" indent="-151337" algn="l">
              <a:spcAft>
                <a:spcPts val="0"/>
              </a:spcAft>
              <a:buClrTx/>
              <a:buSzPct val="100000"/>
              <a:buFont typeface="Arial" panose="020B0604020202020204" pitchFamily="34" charset="0"/>
              <a:buChar char="•"/>
              <a:defRPr sz="1878" b="0"/>
            </a:lvl2pPr>
          </a:lstStyle>
          <a:p>
            <a:pPr lvl="0"/>
            <a:r>
              <a:rPr lang="en-GB"/>
              <a:t>Click to edit Master text styles</a:t>
            </a:r>
          </a:p>
          <a:p>
            <a:pPr lvl="1"/>
            <a:r>
              <a:rPr lang="en-GB"/>
              <a:t>Second level</a:t>
            </a:r>
          </a:p>
        </p:txBody>
      </p:sp>
      <p:sp>
        <p:nvSpPr>
          <p:cNvPr id="18" name="Rectangle 17">
            <a:extLst>
              <a:ext uri="{FF2B5EF4-FFF2-40B4-BE49-F238E27FC236}">
                <a16:creationId xmlns:a16="http://schemas.microsoft.com/office/drawing/2014/main" id="{12753468-486C-4E44-B97B-3442F4990D23}"/>
              </a:ext>
            </a:extLst>
          </p:cNvPr>
          <p:cNvSpPr/>
          <p:nvPr/>
        </p:nvSpPr>
        <p:spPr>
          <a:xfrm>
            <a:off x="268189"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19" name="Rectangle 18">
            <a:extLst>
              <a:ext uri="{FF2B5EF4-FFF2-40B4-BE49-F238E27FC236}">
                <a16:creationId xmlns:a16="http://schemas.microsoft.com/office/drawing/2014/main" id="{B44C2095-0900-4569-A109-645CF4777A8D}"/>
              </a:ext>
            </a:extLst>
          </p:cNvPr>
          <p:cNvSpPr/>
          <p:nvPr/>
        </p:nvSpPr>
        <p:spPr>
          <a:xfrm>
            <a:off x="3479006"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0" name="Rectangle 19">
            <a:extLst>
              <a:ext uri="{FF2B5EF4-FFF2-40B4-BE49-F238E27FC236}">
                <a16:creationId xmlns:a16="http://schemas.microsoft.com/office/drawing/2014/main" id="{448A3CDF-F5A1-44AC-9648-5A3D0461AB03}"/>
              </a:ext>
            </a:extLst>
          </p:cNvPr>
          <p:cNvSpPr/>
          <p:nvPr/>
        </p:nvSpPr>
        <p:spPr>
          <a:xfrm>
            <a:off x="264319"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1" name="Rectangle 20">
            <a:extLst>
              <a:ext uri="{FF2B5EF4-FFF2-40B4-BE49-F238E27FC236}">
                <a16:creationId xmlns:a16="http://schemas.microsoft.com/office/drawing/2014/main" id="{D8A9EEEA-4AE4-43FE-9262-BC961D83A4C2}"/>
              </a:ext>
            </a:extLst>
          </p:cNvPr>
          <p:cNvSpPr/>
          <p:nvPr/>
        </p:nvSpPr>
        <p:spPr>
          <a:xfrm>
            <a:off x="3479006"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2" name="Text Placeholder 8">
            <a:extLst>
              <a:ext uri="{FF2B5EF4-FFF2-40B4-BE49-F238E27FC236}">
                <a16:creationId xmlns:a16="http://schemas.microsoft.com/office/drawing/2014/main" id="{E14920E0-BAB9-44E6-A33A-5F4B6E751C0E}"/>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23" name="Title Placeholder 1">
            <a:extLst>
              <a:ext uri="{FF2B5EF4-FFF2-40B4-BE49-F238E27FC236}">
                <a16:creationId xmlns:a16="http://schemas.microsoft.com/office/drawing/2014/main" id="{B186F496-8F3D-4D1B-850D-31517B35E6F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24" name="Rectangle 23">
            <a:extLst>
              <a:ext uri="{FF2B5EF4-FFF2-40B4-BE49-F238E27FC236}">
                <a16:creationId xmlns:a16="http://schemas.microsoft.com/office/drawing/2014/main" id="{AA66B217-F1DA-4845-825E-8F764F4E1E92}"/>
              </a:ext>
            </a:extLst>
          </p:cNvPr>
          <p:cNvSpPr/>
          <p:nvPr userDrawn="1"/>
        </p:nvSpPr>
        <p:spPr>
          <a:xfrm>
            <a:off x="268189"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5" name="Rectangle 24">
            <a:extLst>
              <a:ext uri="{FF2B5EF4-FFF2-40B4-BE49-F238E27FC236}">
                <a16:creationId xmlns:a16="http://schemas.microsoft.com/office/drawing/2014/main" id="{4673D52A-15E3-4CD9-AD6E-C5308201CD2E}"/>
              </a:ext>
            </a:extLst>
          </p:cNvPr>
          <p:cNvSpPr/>
          <p:nvPr userDrawn="1"/>
        </p:nvSpPr>
        <p:spPr>
          <a:xfrm>
            <a:off x="3479006" y="24108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6" name="Rectangle 25">
            <a:extLst>
              <a:ext uri="{FF2B5EF4-FFF2-40B4-BE49-F238E27FC236}">
                <a16:creationId xmlns:a16="http://schemas.microsoft.com/office/drawing/2014/main" id="{4B690995-6771-4A0C-930B-24845D4A5D55}"/>
              </a:ext>
            </a:extLst>
          </p:cNvPr>
          <p:cNvSpPr/>
          <p:nvPr userDrawn="1"/>
        </p:nvSpPr>
        <p:spPr>
          <a:xfrm>
            <a:off x="264319"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
        <p:nvSpPr>
          <p:cNvPr id="27" name="Rectangle 26">
            <a:extLst>
              <a:ext uri="{FF2B5EF4-FFF2-40B4-BE49-F238E27FC236}">
                <a16:creationId xmlns:a16="http://schemas.microsoft.com/office/drawing/2014/main" id="{BE3638EB-9415-42DF-9612-97512DE4A917}"/>
              </a:ext>
            </a:extLst>
          </p:cNvPr>
          <p:cNvSpPr/>
          <p:nvPr userDrawn="1"/>
        </p:nvSpPr>
        <p:spPr>
          <a:xfrm>
            <a:off x="3479006" y="5871917"/>
            <a:ext cx="3114450" cy="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GB" sz="1589" noProof="0">
              <a:solidFill>
                <a:schemeClr val="bg1"/>
              </a:solidFill>
            </a:endParaRPr>
          </a:p>
        </p:txBody>
      </p:sp>
    </p:spTree>
    <p:extLst>
      <p:ext uri="{BB962C8B-B14F-4D97-AF65-F5344CB8AC3E}">
        <p14:creationId xmlns:p14="http://schemas.microsoft.com/office/powerpoint/2010/main" val="998344124"/>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Qualifications 2 x 1">
    <p:spTree>
      <p:nvGrpSpPr>
        <p:cNvPr id="1" name=""/>
        <p:cNvGrpSpPr/>
        <p:nvPr/>
      </p:nvGrpSpPr>
      <p:grpSpPr>
        <a:xfrm>
          <a:off x="0" y="0"/>
          <a:ext cx="0" cy="0"/>
          <a:chOff x="0" y="0"/>
          <a:chExt cx="0" cy="0"/>
        </a:xfrm>
      </p:grpSpPr>
      <p:sp>
        <p:nvSpPr>
          <p:cNvPr id="8" name="Text Placeholder 8"/>
          <p:cNvSpPr>
            <a:spLocks noGrp="1"/>
          </p:cNvSpPr>
          <p:nvPr>
            <p:ph type="body" sz="quarter" idx="17"/>
          </p:nvPr>
        </p:nvSpPr>
        <p:spPr>
          <a:xfrm>
            <a:off x="288492" y="2683622"/>
            <a:ext cx="3075089" cy="2448983"/>
          </a:xfrm>
        </p:spPr>
        <p:txBody>
          <a:bodyPr>
            <a:noAutofit/>
          </a:bodyPr>
          <a:lstStyle>
            <a:lvl1pPr marL="0" indent="0" algn="l">
              <a:spcAft>
                <a:spcPts val="1083"/>
              </a:spcAft>
              <a:buFontTx/>
              <a:buNone/>
              <a:defRPr sz="1878" b="1">
                <a:solidFill>
                  <a:schemeClr val="accent1"/>
                </a:solidFill>
              </a:defRPr>
            </a:lvl1pPr>
            <a:lvl2pPr marL="151337" indent="-151337" algn="l">
              <a:spcAft>
                <a:spcPts val="1083"/>
              </a:spcAft>
              <a:buClrTx/>
              <a:buSzPct val="100000"/>
              <a:buFont typeface="Arial" panose="020B0604020202020204" pitchFamily="34" charset="0"/>
              <a:buChar char="•"/>
              <a:defRPr sz="1878"/>
            </a:lvl2pPr>
            <a:lvl3pPr marL="330190" indent="-151337" algn="l">
              <a:spcAft>
                <a:spcPts val="1083"/>
              </a:spcAft>
              <a:buClrTx/>
              <a:buSzPct val="100000"/>
              <a:buFont typeface="Arial" panose="020B0604020202020204" pitchFamily="34" charset="0"/>
              <a:buChar char="−"/>
              <a:defRPr sz="1878"/>
            </a:lvl3pPr>
            <a:lvl4pPr marL="509043" indent="-151337" algn="l">
              <a:spcAft>
                <a:spcPts val="1083"/>
              </a:spcAft>
              <a:buClrTx/>
              <a:buSzPct val="100000"/>
              <a:buFont typeface="Arial" panose="020B0604020202020204" pitchFamily="34" charset="0"/>
              <a:buChar char="◦"/>
              <a:defRPr sz="1878"/>
            </a:lvl4pPr>
            <a:lvl5pPr marL="687896" indent="-151337" algn="l">
              <a:spcAft>
                <a:spcPts val="1083"/>
              </a:spcAft>
              <a:buClrTx/>
              <a:buSzPct val="100000"/>
              <a:buFont typeface="Arial" panose="020B0604020202020204" pitchFamily="34" charset="0"/>
              <a:buChar char="−"/>
              <a:defRPr sz="1878" baseline="0"/>
            </a:lvl5pPr>
            <a:lvl6pPr marL="386088" indent="-191094">
              <a:spcAft>
                <a:spcPts val="1083"/>
              </a:spcAft>
              <a:buFont typeface="Verdana" panose="020B0604030504040204" pitchFamily="34" charset="0"/>
              <a:buChar char="−"/>
              <a:defRPr/>
            </a:lvl6pPr>
            <a:lvl7pPr marL="386088" indent="-191094">
              <a:spcAft>
                <a:spcPts val="1083"/>
              </a:spcAft>
              <a:defRPr/>
            </a:lvl7pPr>
            <a:lvl8pPr marL="386088" indent="-191094">
              <a:spcAft>
                <a:spcPts val="1083"/>
              </a:spcAft>
              <a:defRPr/>
            </a:lvl8pPr>
            <a:lvl9pPr marL="386088" indent="-191094">
              <a:spcAft>
                <a:spcPts val="1083"/>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9" name="Text Placeholder 8"/>
          <p:cNvSpPr>
            <a:spLocks noGrp="1"/>
          </p:cNvSpPr>
          <p:nvPr>
            <p:ph type="body" sz="quarter" idx="21"/>
          </p:nvPr>
        </p:nvSpPr>
        <p:spPr>
          <a:xfrm>
            <a:off x="3513485" y="2683622"/>
            <a:ext cx="3062338" cy="2448983"/>
          </a:xfrm>
        </p:spPr>
        <p:txBody>
          <a:bodyPr>
            <a:noAutofit/>
          </a:bodyPr>
          <a:lstStyle>
            <a:lvl1pPr marL="0" indent="0" algn="l">
              <a:spcAft>
                <a:spcPts val="1083"/>
              </a:spcAft>
              <a:buFontTx/>
              <a:buNone/>
              <a:defRPr sz="1878" b="1">
                <a:solidFill>
                  <a:schemeClr val="accent1"/>
                </a:solidFill>
              </a:defRPr>
            </a:lvl1pPr>
            <a:lvl2pPr marL="151337" indent="-151337" algn="l">
              <a:spcAft>
                <a:spcPts val="1083"/>
              </a:spcAft>
              <a:buClrTx/>
              <a:buSzPct val="100000"/>
              <a:buFont typeface="Arial" panose="020B0604020202020204" pitchFamily="34" charset="0"/>
              <a:buChar char="•"/>
              <a:defRPr sz="1878"/>
            </a:lvl2pPr>
            <a:lvl3pPr marL="330190" indent="-151337" algn="l">
              <a:spcAft>
                <a:spcPts val="1083"/>
              </a:spcAft>
              <a:buClrTx/>
              <a:buSzPct val="100000"/>
              <a:buFont typeface="Arial" panose="020B0604020202020204" pitchFamily="34" charset="0"/>
              <a:buChar char="−"/>
              <a:defRPr sz="1878"/>
            </a:lvl3pPr>
            <a:lvl4pPr marL="509043" indent="-151337" algn="l">
              <a:spcAft>
                <a:spcPts val="1083"/>
              </a:spcAft>
              <a:buClrTx/>
              <a:buSzPct val="100000"/>
              <a:buFont typeface="Arial" panose="020B0604020202020204" pitchFamily="34" charset="0"/>
              <a:buChar char="◦"/>
              <a:defRPr sz="1878"/>
            </a:lvl4pPr>
            <a:lvl5pPr marL="687896" indent="-151337" algn="l">
              <a:spcAft>
                <a:spcPts val="1083"/>
              </a:spcAft>
              <a:buClrTx/>
              <a:buSzPct val="100000"/>
              <a:buFont typeface="Arial" panose="020B0604020202020204" pitchFamily="34" charset="0"/>
              <a:buChar char="−"/>
              <a:defRPr sz="1878" baseline="0"/>
            </a:lvl5pPr>
            <a:lvl6pPr marL="386088" indent="-191094">
              <a:spcAft>
                <a:spcPts val="1083"/>
              </a:spcAft>
              <a:buFont typeface="Verdana" panose="020B0604030504040204" pitchFamily="34" charset="0"/>
              <a:buChar char="−"/>
              <a:defRPr/>
            </a:lvl6pPr>
            <a:lvl7pPr marL="386088" indent="-191094">
              <a:spcAft>
                <a:spcPts val="1083"/>
              </a:spcAft>
              <a:defRPr/>
            </a:lvl7pPr>
            <a:lvl8pPr marL="386088" indent="-191094">
              <a:spcAft>
                <a:spcPts val="1083"/>
              </a:spcAft>
              <a:defRPr/>
            </a:lvl8pPr>
            <a:lvl9pPr marL="386088" indent="-191094">
              <a:spcAft>
                <a:spcPts val="1083"/>
              </a:spcAft>
              <a:defRPr/>
            </a:lvl9p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4" name="Rectangle 3"/>
          <p:cNvSpPr/>
          <p:nvPr/>
        </p:nvSpPr>
        <p:spPr>
          <a:xfrm>
            <a:off x="283500" y="2463324"/>
            <a:ext cx="3075089"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en-GB" sz="1192" noProof="0">
              <a:solidFill>
                <a:schemeClr val="bg1"/>
              </a:solidFill>
            </a:endParaRPr>
          </a:p>
        </p:txBody>
      </p:sp>
      <p:sp>
        <p:nvSpPr>
          <p:cNvPr id="5" name="Rectangle 4"/>
          <p:cNvSpPr/>
          <p:nvPr/>
        </p:nvSpPr>
        <p:spPr>
          <a:xfrm>
            <a:off x="3513486" y="2463324"/>
            <a:ext cx="3067288"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083"/>
              </a:spcAft>
            </a:pPr>
            <a:endParaRPr lang="en-GB" sz="1192" noProof="0">
              <a:solidFill>
                <a:schemeClr val="bg1"/>
              </a:solidFill>
            </a:endParaRPr>
          </a:p>
        </p:txBody>
      </p:sp>
      <p:sp>
        <p:nvSpPr>
          <p:cNvPr id="6" name="Picture Placeholder 29"/>
          <p:cNvSpPr>
            <a:spLocks noGrp="1"/>
          </p:cNvSpPr>
          <p:nvPr>
            <p:ph type="pic" sz="quarter" idx="19" hasCustomPrompt="1"/>
          </p:nvPr>
        </p:nvSpPr>
        <p:spPr>
          <a:xfrm>
            <a:off x="2682840" y="2683626"/>
            <a:ext cx="680741" cy="793397"/>
          </a:xfrm>
        </p:spPr>
        <p:txBody>
          <a:bodyPr/>
          <a:lstStyle>
            <a:lvl1pPr marL="0" marR="0" indent="0" algn="l" defTabSz="990570" rtl="0" eaLnBrk="1" fontAlgn="auto" latinLnBrk="0" hangingPunct="1">
              <a:lnSpc>
                <a:spcPct val="100000"/>
              </a:lnSpc>
              <a:spcBef>
                <a:spcPts val="0"/>
              </a:spcBef>
              <a:spcAft>
                <a:spcPts val="1083"/>
              </a:spcAft>
              <a:buClrTx/>
              <a:buSzTx/>
              <a:buFont typeface="Arial" panose="020B0604020202020204" pitchFamily="34" charset="0"/>
              <a:buNone/>
              <a:tabLst/>
              <a:defRPr sz="975"/>
            </a:lvl1pPr>
          </a:lstStyle>
          <a:p>
            <a:pPr>
              <a:spcBef>
                <a:spcPct val="0"/>
              </a:spcBef>
            </a:pPr>
            <a:r>
              <a:rPr lang="en-GB" sz="1300" noProof="0">
                <a:solidFill>
                  <a:schemeClr val="bg1"/>
                </a:solidFill>
              </a:rPr>
              <a:t>Co-brand</a:t>
            </a:r>
            <a:br>
              <a:rPr lang="en-US" sz="1300" noProof="0">
                <a:solidFill>
                  <a:schemeClr val="bg1"/>
                </a:solidFill>
              </a:rPr>
            </a:br>
            <a:r>
              <a:rPr lang="en-GB" sz="1300" noProof="0">
                <a:solidFill>
                  <a:schemeClr val="bg1"/>
                </a:solidFill>
              </a:rPr>
              <a:t>Logo</a:t>
            </a:r>
            <a:endParaRPr lang="en-GB"/>
          </a:p>
          <a:p>
            <a:endParaRPr lang="en-GB" noProof="0"/>
          </a:p>
        </p:txBody>
      </p:sp>
      <p:sp>
        <p:nvSpPr>
          <p:cNvPr id="7" name="Picture Placeholder 29"/>
          <p:cNvSpPr>
            <a:spLocks noGrp="1"/>
          </p:cNvSpPr>
          <p:nvPr>
            <p:ph type="pic" sz="quarter" idx="20" hasCustomPrompt="1"/>
          </p:nvPr>
        </p:nvSpPr>
        <p:spPr>
          <a:xfrm>
            <a:off x="5875983" y="2683626"/>
            <a:ext cx="699841" cy="793397"/>
          </a:xfrm>
        </p:spPr>
        <p:txBody>
          <a:bodyPr/>
          <a:lstStyle>
            <a:lvl1pPr marL="0" marR="0" indent="0" algn="l" defTabSz="990570" rtl="0" eaLnBrk="1" fontAlgn="auto" latinLnBrk="0" hangingPunct="1">
              <a:lnSpc>
                <a:spcPct val="100000"/>
              </a:lnSpc>
              <a:spcBef>
                <a:spcPts val="0"/>
              </a:spcBef>
              <a:spcAft>
                <a:spcPts val="1083"/>
              </a:spcAft>
              <a:buClrTx/>
              <a:buSzTx/>
              <a:buFont typeface="Arial" panose="020B0604020202020204" pitchFamily="34" charset="0"/>
              <a:buNone/>
              <a:tabLst/>
              <a:defRPr sz="975"/>
            </a:lvl1pPr>
          </a:lstStyle>
          <a:p>
            <a:pPr>
              <a:spcBef>
                <a:spcPct val="0"/>
              </a:spcBef>
            </a:pPr>
            <a:r>
              <a:rPr lang="en-GB" sz="1300" noProof="0">
                <a:solidFill>
                  <a:schemeClr val="bg1"/>
                </a:solidFill>
              </a:rPr>
              <a:t>Co-brand</a:t>
            </a:r>
            <a:br>
              <a:rPr lang="en-US" sz="1300" noProof="0">
                <a:solidFill>
                  <a:schemeClr val="bg1"/>
                </a:solidFill>
              </a:rPr>
            </a:br>
            <a:r>
              <a:rPr lang="en-GB" sz="1300" noProof="0">
                <a:solidFill>
                  <a:schemeClr val="bg1"/>
                </a:solidFill>
              </a:rPr>
              <a:t>Logo</a:t>
            </a:r>
            <a:endParaRPr lang="en-GB"/>
          </a:p>
          <a:p>
            <a:endParaRPr lang="en-GB" noProof="0"/>
          </a:p>
        </p:txBody>
      </p:sp>
      <p:sp>
        <p:nvSpPr>
          <p:cNvPr id="10" name="Rectangle 9">
            <a:extLst>
              <a:ext uri="{FF2B5EF4-FFF2-40B4-BE49-F238E27FC236}">
                <a16:creationId xmlns:a16="http://schemas.microsoft.com/office/drawing/2014/main" id="{283703CC-2625-4A3C-9057-35BB359C858C}"/>
              </a:ext>
            </a:extLst>
          </p:cNvPr>
          <p:cNvSpPr/>
          <p:nvPr/>
        </p:nvSpPr>
        <p:spPr>
          <a:xfrm>
            <a:off x="264318"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1" name="Rectangle 10">
            <a:extLst>
              <a:ext uri="{FF2B5EF4-FFF2-40B4-BE49-F238E27FC236}">
                <a16:creationId xmlns:a16="http://schemas.microsoft.com/office/drawing/2014/main" id="{6497003E-0D5A-4199-A9D0-BFB3CBF4A0D4}"/>
              </a:ext>
            </a:extLst>
          </p:cNvPr>
          <p:cNvSpPr/>
          <p:nvPr/>
        </p:nvSpPr>
        <p:spPr>
          <a:xfrm>
            <a:off x="3469385"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2" name="Text Placeholder 8">
            <a:extLst>
              <a:ext uri="{FF2B5EF4-FFF2-40B4-BE49-F238E27FC236}">
                <a16:creationId xmlns:a16="http://schemas.microsoft.com/office/drawing/2014/main" id="{4074C3BE-314B-470C-927B-DBC4A457D923}"/>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3" name="Title Placeholder 1">
            <a:extLst>
              <a:ext uri="{FF2B5EF4-FFF2-40B4-BE49-F238E27FC236}">
                <a16:creationId xmlns:a16="http://schemas.microsoft.com/office/drawing/2014/main" id="{E8EE9A28-CEAF-410C-B504-E930E2347F55}"/>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
        <p:nvSpPr>
          <p:cNvPr id="14" name="Rectangle 13">
            <a:extLst>
              <a:ext uri="{FF2B5EF4-FFF2-40B4-BE49-F238E27FC236}">
                <a16:creationId xmlns:a16="http://schemas.microsoft.com/office/drawing/2014/main" id="{4A544BD2-40D8-4E8A-8D4E-9B7EBD1366BB}"/>
              </a:ext>
            </a:extLst>
          </p:cNvPr>
          <p:cNvSpPr/>
          <p:nvPr userDrawn="1"/>
        </p:nvSpPr>
        <p:spPr>
          <a:xfrm>
            <a:off x="264318"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
        <p:nvSpPr>
          <p:cNvPr id="15" name="Rectangle 14">
            <a:extLst>
              <a:ext uri="{FF2B5EF4-FFF2-40B4-BE49-F238E27FC236}">
                <a16:creationId xmlns:a16="http://schemas.microsoft.com/office/drawing/2014/main" id="{01470F00-FF86-4319-94A0-34DBE28EC56A}"/>
              </a:ext>
            </a:extLst>
          </p:cNvPr>
          <p:cNvSpPr/>
          <p:nvPr userDrawn="1"/>
        </p:nvSpPr>
        <p:spPr>
          <a:xfrm>
            <a:off x="3469385" y="2463325"/>
            <a:ext cx="3118500" cy="766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spcAft>
                <a:spcPts val="1444"/>
              </a:spcAft>
            </a:pPr>
            <a:endParaRPr lang="en-GB" sz="1589" noProof="0">
              <a:solidFill>
                <a:schemeClr val="bg1"/>
              </a:solidFill>
            </a:endParaRPr>
          </a:p>
        </p:txBody>
      </p:sp>
    </p:spTree>
    <p:extLst>
      <p:ext uri="{BB962C8B-B14F-4D97-AF65-F5344CB8AC3E}">
        <p14:creationId xmlns:p14="http://schemas.microsoft.com/office/powerpoint/2010/main" val="1827248273"/>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itle &amp; subtitle">
    <p:spTree>
      <p:nvGrpSpPr>
        <p:cNvPr id="1" name=""/>
        <p:cNvGrpSpPr/>
        <p:nvPr/>
      </p:nvGrpSpPr>
      <p:grpSpPr>
        <a:xfrm>
          <a:off x="0" y="0"/>
          <a:ext cx="0" cy="0"/>
          <a:chOff x="0" y="0"/>
          <a:chExt cx="0" cy="0"/>
        </a:xfrm>
      </p:grpSpPr>
      <p:sp>
        <p:nvSpPr>
          <p:cNvPr id="4" name="Text Placeholder 8">
            <a:extLst>
              <a:ext uri="{FF2B5EF4-FFF2-40B4-BE49-F238E27FC236}">
                <a16:creationId xmlns:a16="http://schemas.microsoft.com/office/drawing/2014/main" id="{D1AFA9E9-5EB8-42BF-B15A-3D95DDA547A4}"/>
              </a:ext>
            </a:extLst>
          </p:cNvPr>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5" name="Title Placeholder 1">
            <a:extLst>
              <a:ext uri="{FF2B5EF4-FFF2-40B4-BE49-F238E27FC236}">
                <a16:creationId xmlns:a16="http://schemas.microsoft.com/office/drawing/2014/main" id="{C3F5B0ED-A4CB-4D19-B6B8-CA9E1139E70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678613487"/>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F79D3799-9A6C-45EE-B3ED-0F77AAB658E9}"/>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329952627"/>
      </p:ext>
    </p:extLst>
  </p:cSld>
  <p:clrMapOvr>
    <a:masterClrMapping/>
  </p:clrMapOvr>
  <p:transition>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9333403"/>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End slide Black">
    <p:bg>
      <p:bgPr>
        <a:solidFill>
          <a:schemeClr val="tx1"/>
        </a:solidFill>
        <a:effectLst/>
      </p:bgPr>
    </p:bg>
    <p:spTree>
      <p:nvGrpSpPr>
        <p:cNvPr id="1" name=""/>
        <p:cNvGrpSpPr/>
        <p:nvPr/>
      </p:nvGrpSpPr>
      <p:grpSpPr>
        <a:xfrm>
          <a:off x="0" y="0"/>
          <a:ext cx="0" cy="0"/>
          <a:chOff x="0" y="0"/>
          <a:chExt cx="0" cy="0"/>
        </a:xfrm>
      </p:grpSpPr>
      <p:sp>
        <p:nvSpPr>
          <p:cNvPr id="6" name="text" descr="{&quot;templafy&quot;:{&quot;id&quot;:&quot;97b81a53-f61c-425f-876a-952371b085f4&quot;}}" title="UserProfile.LegalEntity.{{Form.InternalExternal.PowerpointPrefix}}_{{DocumentLanguage}}"/>
          <p:cNvSpPr>
            <a:spLocks noGrp="1"/>
          </p:cNvSpPr>
          <p:nvPr>
            <p:ph type="body" sz="quarter" idx="13"/>
          </p:nvPr>
        </p:nvSpPr>
        <p:spPr>
          <a:xfrm>
            <a:off x="282179" y="6083935"/>
            <a:ext cx="4797527" cy="3134150"/>
          </a:xfrm>
        </p:spPr>
        <p:txBody>
          <a:bodyPr anchor="b" anchorCtr="0">
            <a:noAutofit/>
          </a:bodyPr>
          <a:lstStyle>
            <a:lvl1pPr>
              <a:lnSpc>
                <a:spcPct val="100000"/>
              </a:lnSpc>
              <a:spcAft>
                <a:spcPts val="650"/>
              </a:spcAft>
              <a:defRPr sz="1300">
                <a:solidFill>
                  <a:schemeClr val="bg1"/>
                </a:solidFill>
                <a:latin typeface="Calibri Light" panose="020F0302020204030204" pitchFamily="34" charset="0"/>
                <a:cs typeface="Calibri Light" panose="020F0302020204030204" pitchFamily="34" charset="0"/>
              </a:defRPr>
            </a:lvl1pPr>
          </a:lstStyle>
          <a:p>
            <a:pPr lvl="0"/>
            <a:r>
              <a:rPr lang="en-GB"/>
              <a:t>This is an internal document which provides confidential advice and guidance to partners and staff of Deloitte MCS Limited. It is not to be copied or made available to any other party.
© 2020 Deloitte MCS Limited. All rights reserved.</a:t>
            </a:r>
          </a:p>
        </p:txBody>
      </p:sp>
      <p:sp>
        <p:nvSpPr>
          <p:cNvPr id="3" name="Picture Placeholder 2"/>
          <p:cNvSpPr>
            <a:spLocks noGrp="1"/>
          </p:cNvSpPr>
          <p:nvPr>
            <p:ph type="pic" sz="quarter" idx="14" hasCustomPrompt="1"/>
          </p:nvPr>
        </p:nvSpPr>
        <p:spPr>
          <a:xfrm>
            <a:off x="5271103" y="6083935"/>
            <a:ext cx="1304720" cy="2492314"/>
          </a:xfrm>
        </p:spPr>
        <p:txBody>
          <a:bodyPr anchor="ctr" anchorCtr="0"/>
          <a:lstStyle>
            <a:lvl1pPr algn="ctr">
              <a:defRPr sz="975">
                <a:solidFill>
                  <a:schemeClr val="bg1"/>
                </a:solidFill>
              </a:defRPr>
            </a:lvl1pPr>
          </a:lstStyle>
          <a:p>
            <a:r>
              <a:rPr lang="en-GB" sz="975"/>
              <a:t>Insert sponsorship mark here</a:t>
            </a:r>
            <a:endParaRPr lang="en-GB"/>
          </a:p>
        </p:txBody>
      </p:sp>
      <p:sp>
        <p:nvSpPr>
          <p:cNvPr id="8" name="Text Placeholder 7"/>
          <p:cNvSpPr>
            <a:spLocks noGrp="1"/>
          </p:cNvSpPr>
          <p:nvPr>
            <p:ph type="body" sz="quarter" idx="15"/>
          </p:nvPr>
        </p:nvSpPr>
        <p:spPr>
          <a:xfrm>
            <a:off x="5271104" y="8692707"/>
            <a:ext cx="1304719" cy="525376"/>
          </a:xfrm>
        </p:spPr>
        <p:txBody>
          <a:bodyPr anchor="b" anchorCtr="0">
            <a:noAutofit/>
          </a:bodyPr>
          <a:lstStyle>
            <a:lvl1pPr>
              <a:lnSpc>
                <a:spcPct val="100000"/>
              </a:lnSpc>
              <a:defRPr sz="1300">
                <a:solidFill>
                  <a:schemeClr val="bg1"/>
                </a:solidFill>
              </a:defRPr>
            </a:lvl1pPr>
          </a:lstStyle>
          <a:p>
            <a:pPr lvl="0"/>
            <a:r>
              <a:rPr lang="en-GB"/>
              <a:t>Click to edit Master text styles</a:t>
            </a:r>
          </a:p>
        </p:txBody>
      </p:sp>
      <p:pic>
        <p:nvPicPr>
          <p:cNvPr id="799254631" name="image" descr="{&quot;templafy&quot;:{&quot;id&quot;:&quot;f4285783-805d-4b3a-be01-8f948369c429&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1078605091"/>
      </p:ext>
    </p:extLst>
  </p:cSld>
  <p:clrMapOvr>
    <a:masterClrMapping/>
  </p:clrMapOvr>
  <p:hf hdr="0" dt="0"/>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Copyright">
    <p:spTree>
      <p:nvGrpSpPr>
        <p:cNvPr id="1" name=""/>
        <p:cNvGrpSpPr/>
        <p:nvPr/>
      </p:nvGrpSpPr>
      <p:grpSpPr>
        <a:xfrm>
          <a:off x="0" y="0"/>
          <a:ext cx="0" cy="0"/>
          <a:chOff x="0" y="0"/>
          <a:chExt cx="0" cy="0"/>
        </a:xfrm>
      </p:grpSpPr>
      <p:sp>
        <p:nvSpPr>
          <p:cNvPr id="3" name="text" descr="{&quot;templafy&quot;:{&quot;id&quot;:&quot;ca731fa0-c655-4d8f-9c95-ba5795c17a61&quot;}}" title="UserProfile.LegalEntity.{{Form.InternalExternal.PowerpointPrefix}}_{{DocumentLanguage}}">
            <a:extLst>
              <a:ext uri="{FF2B5EF4-FFF2-40B4-BE49-F238E27FC236}">
                <a16:creationId xmlns:a16="http://schemas.microsoft.com/office/drawing/2014/main" id="{7FE1F645-A497-4FE6-8E5A-0456158C4C13}"/>
              </a:ext>
            </a:extLst>
          </p:cNvPr>
          <p:cNvSpPr txBox="1"/>
          <p:nvPr userDrawn="1"/>
        </p:nvSpPr>
        <p:spPr>
          <a:xfrm>
            <a:off x="267371" y="3639999"/>
            <a:ext cx="4288036" cy="5777200"/>
          </a:xfrm>
          <a:prstGeom prst="rect">
            <a:avLst/>
          </a:prstGeom>
          <a:noFill/>
        </p:spPr>
        <p:txBody>
          <a:bodyPr wrap="square" lIns="0" tIns="0" rIns="0" bIns="0" rtlCol="0" anchor="b" anchorCtr="0">
            <a:noAutofit/>
          </a:bodyPr>
          <a:lstStyle/>
          <a:p>
            <a:r>
              <a:rPr lang="en-GB" sz="1300" kern="1200">
                <a:solidFill>
                  <a:schemeClr val="tx1"/>
                </a:solidFill>
                <a:effectLst/>
                <a:latin typeface="Calibri Light" panose="020F0302020204030204" pitchFamily="34" charset="0"/>
                <a:ea typeface="+mn-ea"/>
                <a:cs typeface="Calibri Light" panose="020F0302020204030204" pitchFamily="34" charset="0"/>
              </a:rPr>
              <a:t>This is an internal document which provides confidential advice and guidance to partners and staff of Deloitte MCS Limited. It is not to be copied or made available to any other party.
© 2020 Deloitte MCS Limited. All rights reserved.</a:t>
            </a:r>
          </a:p>
        </p:txBody>
      </p:sp>
      <p:pic>
        <p:nvPicPr>
          <p:cNvPr id="1554967639" name="image" descr="{&quot;templafy&quot;:{&quot;id&quot;:&quot;da87d2aa-af37-4b19-8e19-e6b2ddfd4f1e&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2180" y="550586"/>
            <a:ext cx="1392115" cy="1175200"/>
          </a:xfrm>
          <a:prstGeom prst="rect">
            <a:avLst/>
          </a:prstGeom>
        </p:spPr>
      </p:pic>
    </p:spTree>
    <p:extLst>
      <p:ext uri="{BB962C8B-B14F-4D97-AF65-F5344CB8AC3E}">
        <p14:creationId xmlns:p14="http://schemas.microsoft.com/office/powerpoint/2010/main" val="1666914210"/>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1_Copyright">
    <p:bg>
      <p:bgPr>
        <a:solidFill>
          <a:schemeClr val="tx1"/>
        </a:solidFill>
        <a:effectLst/>
      </p:bgPr>
    </p:bg>
    <p:spTree>
      <p:nvGrpSpPr>
        <p:cNvPr id="1" name=""/>
        <p:cNvGrpSpPr/>
        <p:nvPr/>
      </p:nvGrpSpPr>
      <p:grpSpPr>
        <a:xfrm>
          <a:off x="0" y="0"/>
          <a:ext cx="0" cy="0"/>
          <a:chOff x="0" y="0"/>
          <a:chExt cx="0" cy="0"/>
        </a:xfrm>
      </p:grpSpPr>
      <p:sp>
        <p:nvSpPr>
          <p:cNvPr id="3" name="text" descr="{&quot;templafy&quot;:{&quot;id&quot;:&quot;e2cdf734-58da-43f4-ae30-117f841ae035&quot;}}" title="UserProfile.LegalEntity.{{Form.InternalExternal.PowerpointPrefix}}_{{DocumentLanguage}}">
            <a:extLst>
              <a:ext uri="{FF2B5EF4-FFF2-40B4-BE49-F238E27FC236}">
                <a16:creationId xmlns:a16="http://schemas.microsoft.com/office/drawing/2014/main" id="{7FE1F645-A497-4FE6-8E5A-0456158C4C13}"/>
              </a:ext>
            </a:extLst>
          </p:cNvPr>
          <p:cNvSpPr txBox="1"/>
          <p:nvPr userDrawn="1"/>
        </p:nvSpPr>
        <p:spPr>
          <a:xfrm>
            <a:off x="267371" y="3640002"/>
            <a:ext cx="4288036" cy="5779024"/>
          </a:xfrm>
          <a:prstGeom prst="rect">
            <a:avLst/>
          </a:prstGeom>
          <a:noFill/>
        </p:spPr>
        <p:txBody>
          <a:bodyPr wrap="square" lIns="0" tIns="0" rIns="0" bIns="0" rtlCol="0" anchor="b" anchorCtr="0">
            <a:noAutofit/>
          </a:bodyPr>
          <a:lstStyle/>
          <a:p>
            <a:pPr marL="0" marR="0" lvl="0" indent="0" algn="l" defTabSz="990570" rtl="0" eaLnBrk="1" fontAlgn="auto" latinLnBrk="0" hangingPunct="1">
              <a:lnSpc>
                <a:spcPct val="100000"/>
              </a:lnSpc>
              <a:spcBef>
                <a:spcPts val="0"/>
              </a:spcBef>
              <a:spcAft>
                <a:spcPts val="0"/>
              </a:spcAft>
              <a:buClrTx/>
              <a:buSzTx/>
              <a:buFontTx/>
              <a:buNone/>
              <a:tabLst/>
              <a:defRPr/>
            </a:pPr>
            <a:r>
              <a:rPr lang="en-GB" sz="1300" kern="1200">
                <a:solidFill>
                  <a:schemeClr val="bg1"/>
                </a:solidFill>
                <a:effectLst/>
                <a:latin typeface="Calibri Light" panose="020F0302020204030204" pitchFamily="34" charset="0"/>
                <a:ea typeface="+mn-ea"/>
                <a:cs typeface="Calibri Light" panose="020F0302020204030204" pitchFamily="34" charset="0"/>
              </a:rPr>
              <a:t>This is an internal document which provides confidential advice and guidance to partners and staff of Deloitte MCS Limited. It is not to be copied or made available to any other party.
© 2020 Deloitte MCS Limited. All rights reserved.</a:t>
            </a:r>
          </a:p>
        </p:txBody>
      </p:sp>
      <p:pic>
        <p:nvPicPr>
          <p:cNvPr id="1238258603" name="image" descr="{&quot;templafy&quot;:{&quot;id&quot;:&quot;c4d69e93-a133-458b-85d1-aac94f0df7f4&quot;}}"/>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83501" y="551200"/>
            <a:ext cx="1392115" cy="1175200"/>
          </a:xfrm>
          <a:prstGeom prst="rect">
            <a:avLst/>
          </a:prstGeom>
        </p:spPr>
      </p:pic>
    </p:spTree>
    <p:extLst>
      <p:ext uri="{BB962C8B-B14F-4D97-AF65-F5344CB8AC3E}">
        <p14:creationId xmlns:p14="http://schemas.microsoft.com/office/powerpoint/2010/main" val="3174439315"/>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userDrawn="1">
  <p:cSld name="Title Slide - Circle White">
    <p:bg bwMode="gray">
      <p:bgPr>
        <a:solidFill>
          <a:schemeClr val="bg1"/>
        </a:solidFill>
        <a:effectLst/>
      </p:bgPr>
    </p:bg>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userDrawn="1">
            <p:custDataLst>
              <p:tags r:id="rId2"/>
            </p:custDataLst>
          </p:nvPr>
        </p:nvGraphicFramePr>
        <p:xfrm>
          <a:off x="1192" y="2298"/>
          <a:ext cx="1190" cy="2292"/>
        </p:xfrm>
        <a:graphic>
          <a:graphicData uri="http://schemas.openxmlformats.org/presentationml/2006/ole">
            <mc:AlternateContent xmlns:mc="http://schemas.openxmlformats.org/markup-compatibility/2006">
              <mc:Choice xmlns:v="urn:schemas-microsoft-com:vml" Requires="v">
                <p:oleObj spid="_x0000_s62669" name="think-cell Slide" r:id="rId4" imgW="470" imgH="469" progId="TCLayout.ActiveDocument.1">
                  <p:embed/>
                </p:oleObj>
              </mc:Choice>
              <mc:Fallback>
                <p:oleObj name="think-cell Slide" r:id="rId4" imgW="470" imgH="469" progId="TCLayout.ActiveDocument.1">
                  <p:embed/>
                  <p:pic>
                    <p:nvPicPr>
                      <p:cNvPr id="5" name="Object 4" hidden="1"/>
                      <p:cNvPicPr/>
                      <p:nvPr/>
                    </p:nvPicPr>
                    <p:blipFill>
                      <a:blip r:embed="rId5"/>
                      <a:stretch>
                        <a:fillRect/>
                      </a:stretch>
                    </p:blipFill>
                    <p:spPr>
                      <a:xfrm>
                        <a:off x="1192" y="2298"/>
                        <a:ext cx="1190" cy="2292"/>
                      </a:xfrm>
                      <a:prstGeom prst="rect">
                        <a:avLst/>
                      </a:prstGeom>
                    </p:spPr>
                  </p:pic>
                </p:oleObj>
              </mc:Fallback>
            </mc:AlternateContent>
          </a:graphicData>
        </a:graphic>
      </p:graphicFrame>
      <p:sp>
        <p:nvSpPr>
          <p:cNvPr id="2" name="SD_LAN_pePresentationTitle"/>
          <p:cNvSpPr>
            <a:spLocks noGrp="1"/>
          </p:cNvSpPr>
          <p:nvPr>
            <p:ph type="ctrTitle" hasCustomPrompt="1"/>
          </p:nvPr>
        </p:nvSpPr>
        <p:spPr bwMode="gray">
          <a:xfrm>
            <a:off x="1876500" y="1976000"/>
            <a:ext cx="3105000" cy="5980000"/>
          </a:xfrm>
          <a:prstGeom prst="ellipse">
            <a:avLst/>
          </a:prstGeom>
          <a:ln w="25400">
            <a:solidFill>
              <a:schemeClr val="accent1"/>
            </a:solidFill>
          </a:ln>
        </p:spPr>
        <p:txBody>
          <a:bodyPr lIns="0" tIns="0" rIns="0" bIns="0" anchor="ctr" anchorCtr="0">
            <a:normAutofit/>
          </a:bodyPr>
          <a:lstStyle>
            <a:lvl1pPr algn="ctr">
              <a:lnSpc>
                <a:spcPts val="4550"/>
              </a:lnSpc>
              <a:defRPr sz="3900" b="0">
                <a:solidFill>
                  <a:schemeClr val="tx1"/>
                </a:solidFill>
                <a:latin typeface="+mj-lt"/>
                <a:ea typeface="Open Sans" panose="020B0606030504020204" pitchFamily="34" charset="0"/>
                <a:cs typeface="Arial" panose="020B0604020202020204" pitchFamily="34" charset="0"/>
              </a:defRPr>
            </a:lvl1pPr>
          </a:lstStyle>
          <a:p>
            <a:r>
              <a:rPr lang="en-GB"/>
              <a:t>Presentation title runs here</a:t>
            </a:r>
            <a:endParaRPr lang="en-GB" noProof="0"/>
          </a:p>
        </p:txBody>
      </p:sp>
      <p:sp>
        <p:nvSpPr>
          <p:cNvPr id="3" name="SD_LAN_pePresentationSubtitle"/>
          <p:cNvSpPr>
            <a:spLocks noGrp="1"/>
          </p:cNvSpPr>
          <p:nvPr>
            <p:ph type="subTitle" idx="1" hasCustomPrompt="1"/>
          </p:nvPr>
        </p:nvSpPr>
        <p:spPr bwMode="gray">
          <a:xfrm>
            <a:off x="282180" y="8470558"/>
            <a:ext cx="3146821" cy="730376"/>
          </a:xfrm>
          <a:prstGeom prst="rect">
            <a:avLst/>
          </a:prstGeom>
        </p:spPr>
        <p:txBody>
          <a:bodyPr lIns="0" tIns="0" rIns="0" bIns="0">
            <a:noAutofit/>
          </a:bodyPr>
          <a:lstStyle>
            <a:lvl1pPr marL="0" indent="0" algn="l">
              <a:lnSpc>
                <a:spcPct val="100000"/>
              </a:lnSpc>
              <a:spcAft>
                <a:spcPts val="0"/>
              </a:spcAft>
              <a:buNone/>
              <a:defRPr sz="1733">
                <a:solidFill>
                  <a:schemeClr val="tx1"/>
                </a:solidFill>
              </a:defRPr>
            </a:lvl1pPr>
            <a:lvl2pPr marL="495269" indent="0" algn="ctr">
              <a:buNone/>
              <a:defRPr sz="2167"/>
            </a:lvl2pPr>
            <a:lvl3pPr marL="990538" indent="0" algn="ctr">
              <a:buNone/>
              <a:defRPr sz="1950"/>
            </a:lvl3pPr>
            <a:lvl4pPr marL="1485805" indent="0" algn="ctr">
              <a:buNone/>
              <a:defRPr sz="1733"/>
            </a:lvl4pPr>
            <a:lvl5pPr marL="1981075" indent="0" algn="ctr">
              <a:buNone/>
              <a:defRPr sz="1733"/>
            </a:lvl5pPr>
            <a:lvl6pPr marL="2476344" indent="0" algn="ctr">
              <a:buNone/>
              <a:defRPr sz="1733"/>
            </a:lvl6pPr>
            <a:lvl7pPr marL="2971612" indent="0" algn="ctr">
              <a:buNone/>
              <a:defRPr sz="1733"/>
            </a:lvl7pPr>
            <a:lvl8pPr marL="3466881" indent="0" algn="ctr">
              <a:buNone/>
              <a:defRPr sz="1733"/>
            </a:lvl8pPr>
            <a:lvl9pPr marL="3962150" indent="0" algn="ctr">
              <a:buNone/>
              <a:defRPr sz="1733"/>
            </a:lvl9pPr>
          </a:lstStyle>
          <a:p>
            <a:pPr lvl="0"/>
            <a:r>
              <a:rPr lang="en-GB"/>
              <a:t>Subtitle here two lines max</a:t>
            </a:r>
          </a:p>
        </p:txBody>
      </p:sp>
      <p:sp>
        <p:nvSpPr>
          <p:cNvPr id="7" name="SD_ART_Logo"/>
          <p:cNvSpPr/>
          <p:nvPr userDrawn="1"/>
        </p:nvSpPr>
        <p:spPr>
          <a:xfrm>
            <a:off x="284955" y="543247"/>
            <a:ext cx="1389658" cy="11717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90538"/>
            <a:endParaRPr lang="en-GB" sz="1950">
              <a:solidFill>
                <a:srgbClr val="FFFFFF"/>
              </a:solidFill>
            </a:endParaRPr>
          </a:p>
        </p:txBody>
      </p:sp>
      <p:pic>
        <p:nvPicPr>
          <p:cNvPr id="6" name="SD_ART_Logo_bmkArt"/>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4954" y="543247"/>
            <a:ext cx="1068599" cy="1173126"/>
          </a:xfrm>
          <a:prstGeom prst="rect">
            <a:avLst/>
          </a:prstGeom>
        </p:spPr>
      </p:pic>
      <p:sp>
        <p:nvSpPr>
          <p:cNvPr id="4" name="Footer Placeholder 3" hidden="1"/>
          <p:cNvSpPr>
            <a:spLocks noGrp="1"/>
          </p:cNvSpPr>
          <p:nvPr>
            <p:ph type="ftr" sz="quarter" idx="11"/>
          </p:nvPr>
        </p:nvSpPr>
        <p:spPr/>
        <p:txBody>
          <a:bodyPr/>
          <a:lstStyle>
            <a:lvl1pPr eaLnBrk="1">
              <a:defRPr>
                <a:solidFill>
                  <a:schemeClr val="bg1"/>
                </a:solidFill>
              </a:defRPr>
            </a:lvl1pPr>
          </a:lstStyle>
          <a:p>
            <a:endParaRPr lang="en-GB">
              <a:solidFill>
                <a:srgbClr val="FFFFFF"/>
              </a:solidFill>
            </a:endParaRPr>
          </a:p>
        </p:txBody>
      </p:sp>
      <p:sp>
        <p:nvSpPr>
          <p:cNvPr id="9" name="SD_LAN_peDocumentDate"/>
          <p:cNvSpPr>
            <a:spLocks noGrp="1"/>
          </p:cNvSpPr>
          <p:nvPr>
            <p:ph type="body" sz="quarter" idx="14" hasCustomPrompt="1"/>
          </p:nvPr>
        </p:nvSpPr>
        <p:spPr>
          <a:xfrm>
            <a:off x="282180" y="9209832"/>
            <a:ext cx="5177365" cy="401285"/>
          </a:xfrm>
        </p:spPr>
        <p:txBody>
          <a:bodyPr lIns="10800"/>
          <a:lstStyle>
            <a:lvl1pPr>
              <a:lnSpc>
                <a:spcPct val="106000"/>
              </a:lnSpc>
              <a:spcAft>
                <a:spcPts val="0"/>
              </a:spcAft>
              <a:defRPr sz="1083"/>
            </a:lvl1pPr>
          </a:lstStyle>
          <a:p>
            <a:pPr lvl="0"/>
            <a:r>
              <a:rPr lang="en-GB"/>
              <a:t>Name | Date</a:t>
            </a:r>
          </a:p>
        </p:txBody>
      </p:sp>
    </p:spTree>
    <p:extLst>
      <p:ext uri="{BB962C8B-B14F-4D97-AF65-F5344CB8AC3E}">
        <p14:creationId xmlns:p14="http://schemas.microsoft.com/office/powerpoint/2010/main" val="1207230733"/>
      </p:ext>
    </p:extLst>
  </p:cSld>
  <p:clrMapOvr>
    <a:masterClrMapping/>
  </p:clrMapOvr>
  <p:transition>
    <p:fade/>
  </p:transition>
  <p:extLst>
    <p:ext uri="{DCECCB84-F9BA-43D5-87BE-67443E8EF086}">
      <p15:sldGuideLst xmlns:p15="http://schemas.microsoft.com/office/powerpoint/2012/main">
        <p15:guide id="1" orient="horz" pos="590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Divider - Deloitte black">
    <p:bg bwMode="gray">
      <p:bgPr>
        <a:solidFill>
          <a:schemeClr val="tx1"/>
        </a:solidFill>
        <a:effectLst/>
      </p:bgPr>
    </p:bg>
    <p:spTree>
      <p:nvGrpSpPr>
        <p:cNvPr id="1" name=""/>
        <p:cNvGrpSpPr/>
        <p:nvPr/>
      </p:nvGrpSpPr>
      <p:grpSpPr>
        <a:xfrm>
          <a:off x="0" y="0"/>
          <a:ext cx="0" cy="0"/>
          <a:chOff x="0" y="0"/>
          <a:chExt cx="0" cy="0"/>
        </a:xfrm>
      </p:grpSpPr>
      <p:sp>
        <p:nvSpPr>
          <p:cNvPr id="18" name="Title 1"/>
          <p:cNvSpPr>
            <a:spLocks noGrp="1"/>
          </p:cNvSpPr>
          <p:nvPr>
            <p:ph type="title"/>
          </p:nvPr>
        </p:nvSpPr>
        <p:spPr bwMode="gray">
          <a:xfrm>
            <a:off x="264320" y="2463746"/>
            <a:ext cx="5860256" cy="2300138"/>
          </a:xfrm>
          <a:prstGeom prst="rect">
            <a:avLst/>
          </a:prstGeom>
        </p:spPr>
        <p:txBody>
          <a:bodyPr anchor="b"/>
          <a:lstStyle>
            <a:lvl1pPr>
              <a:lnSpc>
                <a:spcPct val="95000"/>
              </a:lnSpc>
              <a:defRPr sz="5200" b="1">
                <a:solidFill>
                  <a:schemeClr val="bg1"/>
                </a:solidFill>
                <a:latin typeface="+mj-lt"/>
                <a:ea typeface="Open Sans" panose="020B0606030504020204" pitchFamily="34" charset="0"/>
                <a:cs typeface="Open Sans" panose="020B0606030504020204" pitchFamily="34" charset="0"/>
              </a:defRPr>
            </a:lvl1pPr>
          </a:lstStyle>
          <a:p>
            <a:r>
              <a:rPr lang="en-GB" noProof="0"/>
              <a:t>Click to edit Master title style</a:t>
            </a:r>
            <a:endParaRPr lang="en-GB"/>
          </a:p>
        </p:txBody>
      </p:sp>
      <p:sp>
        <p:nvSpPr>
          <p:cNvPr id="19" name="Text Placeholder 2"/>
          <p:cNvSpPr>
            <a:spLocks noGrp="1"/>
          </p:cNvSpPr>
          <p:nvPr>
            <p:ph type="body" idx="1"/>
          </p:nvPr>
        </p:nvSpPr>
        <p:spPr bwMode="gray">
          <a:xfrm>
            <a:off x="264320" y="4953000"/>
            <a:ext cx="5860256" cy="2262768"/>
          </a:xfrm>
        </p:spPr>
        <p:txBody>
          <a:bodyPr lIns="0" tIns="0" rIns="0" bIns="0">
            <a:noAutofit/>
          </a:bodyPr>
          <a:lstStyle>
            <a:lvl1pPr marL="0" indent="0">
              <a:lnSpc>
                <a:spcPct val="95000"/>
              </a:lnSpc>
              <a:spcAft>
                <a:spcPts val="0"/>
              </a:spcAft>
              <a:buNone/>
              <a:defRPr sz="5200">
                <a:solidFill>
                  <a:schemeClr val="bg1"/>
                </a:solidFill>
              </a:defRPr>
            </a:lvl1pPr>
            <a:lvl2pPr marL="660364" indent="0">
              <a:buNone/>
              <a:defRPr sz="2889">
                <a:solidFill>
                  <a:schemeClr val="tx1">
                    <a:tint val="75000"/>
                  </a:schemeClr>
                </a:solidFill>
              </a:defRPr>
            </a:lvl2pPr>
            <a:lvl3pPr marL="1320728" indent="0">
              <a:buNone/>
              <a:defRPr sz="2600">
                <a:solidFill>
                  <a:schemeClr val="tx1">
                    <a:tint val="75000"/>
                  </a:schemeClr>
                </a:solidFill>
              </a:defRPr>
            </a:lvl3pPr>
            <a:lvl4pPr marL="1981090" indent="0">
              <a:buNone/>
              <a:defRPr sz="2311">
                <a:solidFill>
                  <a:schemeClr val="tx1">
                    <a:tint val="75000"/>
                  </a:schemeClr>
                </a:solidFill>
              </a:defRPr>
            </a:lvl4pPr>
            <a:lvl5pPr marL="2641452" indent="0">
              <a:buNone/>
              <a:defRPr sz="2311">
                <a:solidFill>
                  <a:schemeClr val="tx1">
                    <a:tint val="75000"/>
                  </a:schemeClr>
                </a:solidFill>
              </a:defRPr>
            </a:lvl5pPr>
            <a:lvl6pPr marL="3301816" indent="0">
              <a:buNone/>
              <a:defRPr sz="2311">
                <a:solidFill>
                  <a:schemeClr val="tx1">
                    <a:tint val="75000"/>
                  </a:schemeClr>
                </a:solidFill>
              </a:defRPr>
            </a:lvl6pPr>
            <a:lvl7pPr marL="3962180" indent="0">
              <a:buNone/>
              <a:defRPr sz="2311">
                <a:solidFill>
                  <a:schemeClr val="tx1">
                    <a:tint val="75000"/>
                  </a:schemeClr>
                </a:solidFill>
              </a:defRPr>
            </a:lvl7pPr>
            <a:lvl8pPr marL="4622542" indent="0">
              <a:buNone/>
              <a:defRPr sz="2311">
                <a:solidFill>
                  <a:schemeClr val="tx1">
                    <a:tint val="75000"/>
                  </a:schemeClr>
                </a:solidFill>
              </a:defRPr>
            </a:lvl8pPr>
            <a:lvl9pPr marL="5282906" indent="0">
              <a:buNone/>
              <a:defRPr sz="2311">
                <a:solidFill>
                  <a:schemeClr val="tx1">
                    <a:tint val="75000"/>
                  </a:schemeClr>
                </a:solidFill>
              </a:defRPr>
            </a:lvl9pPr>
          </a:lstStyle>
          <a:p>
            <a:pPr lvl="0"/>
            <a:r>
              <a:rPr lang="en-GB" noProof="0"/>
              <a:t>Click to edit Master text styles</a:t>
            </a:r>
            <a:endParaRPr lang="en-GB"/>
          </a:p>
        </p:txBody>
      </p:sp>
      <p:sp>
        <p:nvSpPr>
          <p:cNvPr id="9" name="TextBox 8">
            <a:extLst>
              <a:ext uri="{FF2B5EF4-FFF2-40B4-BE49-F238E27FC236}">
                <a16:creationId xmlns:a16="http://schemas.microsoft.com/office/drawing/2014/main" id="{8194F347-CBED-4284-9EC5-49E7D0DE163A}"/>
              </a:ext>
            </a:extLst>
          </p:cNvPr>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85E3ECB1-EF66-4F3D-8FE8-B1678D59E86B}"/>
              </a:ext>
            </a:extLst>
          </p:cNvPr>
          <p:cNvSpPr txBox="1"/>
          <p:nvPr userDrawn="1"/>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bg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8071330"/>
      </p:ext>
    </p:extLst>
  </p:cSld>
  <p:clrMapOvr>
    <a:masterClrMapping/>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p:cSld name="Divider - Deloitte blue">
    <p:bg bwMode="gray">
      <p:bgRef idx="1001">
        <a:schemeClr val="bg1"/>
      </p:bgRef>
    </p:bg>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p:custDataLst>
              <p:tags r:id="rId2"/>
            </p:custDataLst>
          </p:nvPr>
        </p:nvGraphicFramePr>
        <p:xfrm>
          <a:off x="893" y="2294"/>
          <a:ext cx="893" cy="2294"/>
        </p:xfrm>
        <a:graphic>
          <a:graphicData uri="http://schemas.openxmlformats.org/presentationml/2006/ole">
            <mc:AlternateContent xmlns:mc="http://schemas.openxmlformats.org/markup-compatibility/2006">
              <mc:Choice xmlns:v="urn:schemas-microsoft-com:vml" Requires="v">
                <p:oleObj spid="_x0000_s63693" name="think-cell Slide" r:id="rId5" imgW="396" imgH="396" progId="TCLayout.ActiveDocument.1">
                  <p:embed/>
                </p:oleObj>
              </mc:Choice>
              <mc:Fallback>
                <p:oleObj name="think-cell Slide" r:id="rId5" imgW="396" imgH="396" progId="TCLayout.ActiveDocument.1">
                  <p:embed/>
                  <p:pic>
                    <p:nvPicPr>
                      <p:cNvPr id="6" name="Object 5" hidden="1"/>
                      <p:cNvPicPr/>
                      <p:nvPr/>
                    </p:nvPicPr>
                    <p:blipFill>
                      <a:blip r:embed="rId6"/>
                      <a:stretch>
                        <a:fillRect/>
                      </a:stretch>
                    </p:blipFill>
                    <p:spPr>
                      <a:xfrm>
                        <a:off x="893" y="2294"/>
                        <a:ext cx="893" cy="2294"/>
                      </a:xfrm>
                      <a:prstGeom prst="rect">
                        <a:avLst/>
                      </a:prstGeom>
                    </p:spPr>
                  </p:pic>
                </p:oleObj>
              </mc:Fallback>
            </mc:AlternateContent>
          </a:graphicData>
        </a:graphic>
      </p:graphicFrame>
      <p:sp>
        <p:nvSpPr>
          <p:cNvPr id="5" name="Rectangle 4" hidden="1"/>
          <p:cNvSpPr/>
          <p:nvPr>
            <p:custDataLst>
              <p:tags r:id="rId3"/>
            </p:custDataLst>
          </p:nvPr>
        </p:nvSpPr>
        <p:spPr bwMode="gray">
          <a:xfrm>
            <a:off x="0" y="0"/>
            <a:ext cx="89297" cy="229306"/>
          </a:xfrm>
          <a:prstGeom prst="rect">
            <a:avLst/>
          </a:prstGeom>
          <a:solidFill>
            <a:schemeClr val="accent3"/>
          </a:solidFill>
          <a:ln w="19050" algn="ctr">
            <a:solidFill>
              <a:schemeClr val="accent3"/>
            </a:solidFill>
            <a:miter lim="800000"/>
            <a:headEnd/>
            <a:tailEnd/>
          </a:ln>
        </p:spPr>
        <p:txBody>
          <a:bodyPr wrap="none" lIns="0" tIns="0" rIns="0" bIns="0" rtlCol="0" anchor="ctr"/>
          <a:lstStyle/>
          <a:p>
            <a:pPr marL="0" lvl="0" indent="0" algn="ctr" eaLnBrk="1">
              <a:lnSpc>
                <a:spcPct val="106000"/>
              </a:lnSpc>
              <a:buFont typeface="Wingdings 2" pitchFamily="18" charset="2"/>
              <a:buNone/>
            </a:pPr>
            <a:endParaRPr lang="en-US" sz="5561" b="1" i="0" baseline="0" noProof="0">
              <a:solidFill>
                <a:schemeClr val="bg1"/>
              </a:solidFill>
              <a:latin typeface="Calibri" panose="020F0502020204030204" pitchFamily="34" charset="0"/>
              <a:ea typeface="Open Sans" panose="020B0606030504020204" pitchFamily="34" charset="0"/>
              <a:cs typeface="Open Sans" panose="020B0606030504020204" pitchFamily="34" charset="0"/>
              <a:sym typeface="Calibri" panose="020F0502020204030204" pitchFamily="34" charset="0"/>
            </a:endParaRPr>
          </a:p>
        </p:txBody>
      </p:sp>
      <p:sp>
        <p:nvSpPr>
          <p:cNvPr id="10" name="Colored background"/>
          <p:cNvSpPr/>
          <p:nvPr/>
        </p:nvSpPr>
        <p:spPr bwMode="gray">
          <a:xfrm>
            <a:off x="0" y="0"/>
            <a:ext cx="6856650" cy="9906000"/>
          </a:xfrm>
          <a:prstGeom prst="rect">
            <a:avLst/>
          </a:prstGeom>
          <a:solidFill>
            <a:srgbClr val="62B5E5"/>
          </a:solidFill>
          <a:ln w="19050" algn="ctr">
            <a:noFill/>
            <a:miter lim="800000"/>
            <a:headEnd/>
            <a:tailEnd/>
          </a:ln>
        </p:spPr>
        <p:txBody>
          <a:bodyPr wrap="square" lIns="128411" tIns="128411" rIns="128411" bIns="128411" rtlCol="0" anchor="ctr"/>
          <a:lstStyle/>
          <a:p>
            <a:pPr algn="ctr">
              <a:lnSpc>
                <a:spcPct val="106000"/>
              </a:lnSpc>
              <a:buFont typeface="Wingdings 2" pitchFamily="18" charset="2"/>
              <a:buNone/>
            </a:pPr>
            <a:endParaRPr lang="en-GB" sz="2311" b="1">
              <a:solidFill>
                <a:schemeClr val="tx1"/>
              </a:solidFill>
            </a:endParaRPr>
          </a:p>
        </p:txBody>
      </p:sp>
      <p:sp>
        <p:nvSpPr>
          <p:cNvPr id="2" name="Title 1"/>
          <p:cNvSpPr>
            <a:spLocks noGrp="1"/>
          </p:cNvSpPr>
          <p:nvPr>
            <p:ph type="title"/>
          </p:nvPr>
        </p:nvSpPr>
        <p:spPr bwMode="gray">
          <a:xfrm>
            <a:off x="264319" y="2463743"/>
            <a:ext cx="5860256" cy="2300138"/>
          </a:xfrm>
        </p:spPr>
        <p:txBody>
          <a:bodyPr anchor="b"/>
          <a:lstStyle>
            <a:lvl1pPr>
              <a:lnSpc>
                <a:spcPct val="95000"/>
              </a:lnSpc>
              <a:defRPr sz="5561"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endParaRPr lang="en-GB" noProof="0"/>
          </a:p>
        </p:txBody>
      </p:sp>
      <p:sp>
        <p:nvSpPr>
          <p:cNvPr id="3" name="Text Placeholder 2"/>
          <p:cNvSpPr>
            <a:spLocks noGrp="1"/>
          </p:cNvSpPr>
          <p:nvPr>
            <p:ph type="body" idx="1"/>
          </p:nvPr>
        </p:nvSpPr>
        <p:spPr bwMode="gray">
          <a:xfrm>
            <a:off x="264319" y="4953000"/>
            <a:ext cx="5860256" cy="2262768"/>
          </a:xfrm>
        </p:spPr>
        <p:txBody>
          <a:bodyPr lIns="0" tIns="0" rIns="0" bIns="0">
            <a:noAutofit/>
          </a:bodyPr>
          <a:lstStyle>
            <a:lvl1pPr marL="0" indent="0">
              <a:lnSpc>
                <a:spcPct val="95000"/>
              </a:lnSpc>
              <a:spcAft>
                <a:spcPts val="0"/>
              </a:spcAft>
              <a:buNone/>
              <a:defRPr sz="5561">
                <a:solidFill>
                  <a:schemeClr val="tx1"/>
                </a:solidFill>
              </a:defRPr>
            </a:lvl1pPr>
            <a:lvl2pPr marL="880485" indent="0">
              <a:buNone/>
              <a:defRPr sz="3852">
                <a:solidFill>
                  <a:schemeClr val="tx1">
                    <a:tint val="75000"/>
                  </a:schemeClr>
                </a:solidFill>
              </a:defRPr>
            </a:lvl2pPr>
            <a:lvl3pPr marL="1760969" indent="0">
              <a:buNone/>
              <a:defRPr sz="3467">
                <a:solidFill>
                  <a:schemeClr val="tx1">
                    <a:tint val="75000"/>
                  </a:schemeClr>
                </a:solidFill>
              </a:defRPr>
            </a:lvl3pPr>
            <a:lvl4pPr marL="2641452" indent="0">
              <a:buNone/>
              <a:defRPr sz="3081">
                <a:solidFill>
                  <a:schemeClr val="tx1">
                    <a:tint val="75000"/>
                  </a:schemeClr>
                </a:solidFill>
              </a:defRPr>
            </a:lvl4pPr>
            <a:lvl5pPr marL="3521937" indent="0">
              <a:buNone/>
              <a:defRPr sz="3081">
                <a:solidFill>
                  <a:schemeClr val="tx1">
                    <a:tint val="75000"/>
                  </a:schemeClr>
                </a:solidFill>
              </a:defRPr>
            </a:lvl5pPr>
            <a:lvl6pPr marL="4402421" indent="0">
              <a:buNone/>
              <a:defRPr sz="3081">
                <a:solidFill>
                  <a:schemeClr val="tx1">
                    <a:tint val="75000"/>
                  </a:schemeClr>
                </a:solidFill>
              </a:defRPr>
            </a:lvl6pPr>
            <a:lvl7pPr marL="5282906" indent="0">
              <a:buNone/>
              <a:defRPr sz="3081">
                <a:solidFill>
                  <a:schemeClr val="tx1">
                    <a:tint val="75000"/>
                  </a:schemeClr>
                </a:solidFill>
              </a:defRPr>
            </a:lvl7pPr>
            <a:lvl8pPr marL="6163389" indent="0">
              <a:buNone/>
              <a:defRPr sz="3081">
                <a:solidFill>
                  <a:schemeClr val="tx1">
                    <a:tint val="75000"/>
                  </a:schemeClr>
                </a:solidFill>
              </a:defRPr>
            </a:lvl8pPr>
            <a:lvl9pPr marL="7043874" indent="0">
              <a:buNone/>
              <a:defRPr sz="3081">
                <a:solidFill>
                  <a:schemeClr val="tx1">
                    <a:tint val="75000"/>
                  </a:schemeClr>
                </a:solidFill>
              </a:defRPr>
            </a:lvl9pPr>
          </a:lstStyle>
          <a:p>
            <a:pPr lvl="0"/>
            <a:r>
              <a:rPr lang="en-US" noProof="0"/>
              <a:t>Edit Master text styles</a:t>
            </a:r>
          </a:p>
        </p:txBody>
      </p:sp>
      <p:sp>
        <p:nvSpPr>
          <p:cNvPr id="9" name="TextBox 8"/>
          <p:cNvSpPr txBox="1"/>
          <p:nvPr/>
        </p:nvSpPr>
        <p:spPr>
          <a:xfrm>
            <a:off x="6420446" y="9355668"/>
            <a:ext cx="173236" cy="144527"/>
          </a:xfrm>
          <a:prstGeom prst="rect">
            <a:avLst/>
          </a:prstGeom>
          <a:noFill/>
        </p:spPr>
        <p:txBody>
          <a:bodyPr wrap="square" lIns="0" tIns="0" rIns="0" bIns="0" rtlCol="0">
            <a:spAutoFit/>
          </a:bodyPr>
          <a:lstStyle/>
          <a:p>
            <a:pPr marL="0" indent="0" algn="r">
              <a:spcBef>
                <a:spcPts val="1156"/>
              </a:spcBef>
              <a:buSzPct val="100000"/>
              <a:buFont typeface="Arial"/>
              <a:buNone/>
            </a:pPr>
            <a:fld id="{C58DF478-B544-4ED8-9ED4-6A2648E2D233}" type="slidenum">
              <a:rPr lang="en-GB" sz="939" noProof="0" smtClean="0">
                <a:solidFill>
                  <a:schemeClr val="tx1"/>
                </a:solidFill>
              </a:rPr>
              <a:pPr marL="0" indent="0" algn="r">
                <a:spcBef>
                  <a:spcPts val="1156"/>
                </a:spcBef>
                <a:buSzPct val="100000"/>
                <a:buFont typeface="Arial"/>
                <a:buNone/>
              </a:pPr>
              <a:t>‹#›</a:t>
            </a:fld>
            <a:endParaRPr lang="en-GB" sz="939" noProof="0">
              <a:solidFill>
                <a:schemeClr val="tx1"/>
              </a:solidFill>
            </a:endParaRPr>
          </a:p>
        </p:txBody>
      </p:sp>
      <p:sp>
        <p:nvSpPr>
          <p:cNvPr id="4" name="Footer Placeholder 3" hidden="1"/>
          <p:cNvSpPr>
            <a:spLocks noGrp="1"/>
          </p:cNvSpPr>
          <p:nvPr>
            <p:ph type="ftr" sz="quarter" idx="10"/>
          </p:nvPr>
        </p:nvSpPr>
        <p:spPr/>
        <p:txBody>
          <a:bodyPr/>
          <a:lstStyle/>
          <a:p>
            <a:endParaRPr lang="en-GB"/>
          </a:p>
        </p:txBody>
      </p:sp>
    </p:spTree>
    <p:extLst>
      <p:ext uri="{BB962C8B-B14F-4D97-AF65-F5344CB8AC3E}">
        <p14:creationId xmlns:p14="http://schemas.microsoft.com/office/powerpoint/2010/main" val="3471239441"/>
      </p:ext>
    </p:extLst>
  </p:cSld>
  <p:clrMapOvr>
    <a:overrideClrMapping bg1="dk1" tx1="lt1" bg2="dk2" tx2="lt2" accent1="accent1" accent2="accent2" accent3="accent3" accent4="accent4" accent5="accent5" accent6="accent6" hlink="hlink" folHlink="folHlink"/>
  </p:clrMapOvr>
  <p:transition>
    <p:fade/>
  </p:transition>
  <p:extLst>
    <p:ext uri="{DCECCB84-F9BA-43D5-87BE-67443E8EF086}">
      <p15:sldGuideLst xmlns:p15="http://schemas.microsoft.com/office/powerpoint/2012/main">
        <p15:guide id="1" orient="horz" pos="312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ey statement white">
    <p:bg>
      <p:bgRef idx="1001">
        <a:schemeClr val="bg1"/>
      </p:bgRef>
    </p:bg>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82179" y="2405416"/>
            <a:ext cx="5218509" cy="6812667"/>
          </a:xfrm>
          <a:prstGeom prst="rect">
            <a:avLst/>
          </a:prstGeom>
        </p:spPr>
        <p:txBody>
          <a:bodyPr>
            <a:noAutofit/>
          </a:bodyPr>
          <a:lstStyle>
            <a:lvl1pPr marL="0" indent="0" algn="l">
              <a:spcBef>
                <a:spcPts val="3900"/>
              </a:spcBef>
              <a:buFontTx/>
              <a:buNone/>
              <a:defRPr sz="5200">
                <a:solidFill>
                  <a:schemeClr val="tx1"/>
                </a:solidFill>
              </a:defRPr>
            </a:lvl1pPr>
            <a:lvl2pPr marL="495285" indent="-495285">
              <a:defRPr sz="3250">
                <a:solidFill>
                  <a:schemeClr val="bg2"/>
                </a:solidFill>
              </a:defRPr>
            </a:lvl2pPr>
            <a:lvl3pPr>
              <a:defRPr sz="3250">
                <a:solidFill>
                  <a:schemeClr val="bg2"/>
                </a:solidFill>
              </a:defRPr>
            </a:lvl3pPr>
            <a:lvl4pPr>
              <a:defRPr sz="3250">
                <a:solidFill>
                  <a:schemeClr val="bg2"/>
                </a:solidFill>
              </a:defRPr>
            </a:lvl4pPr>
            <a:lvl5pPr>
              <a:defRPr sz="3250">
                <a:solidFill>
                  <a:schemeClr val="bg2"/>
                </a:solidFill>
              </a:defRPr>
            </a:lvl5pPr>
          </a:lstStyle>
          <a:p>
            <a:pPr lvl="0"/>
            <a:r>
              <a:rPr lang="en-GB" noProof="0"/>
              <a:t>Click to edit Master text styles</a:t>
            </a:r>
            <a:endParaRPr lang="en-GB"/>
          </a:p>
        </p:txBody>
      </p:sp>
    </p:spTree>
    <p:extLst>
      <p:ext uri="{BB962C8B-B14F-4D97-AF65-F5344CB8AC3E}">
        <p14:creationId xmlns:p14="http://schemas.microsoft.com/office/powerpoint/2010/main" val="2166465719"/>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subtitle &amp; chart">
    <p:spTree>
      <p:nvGrpSpPr>
        <p:cNvPr id="1" name=""/>
        <p:cNvGrpSpPr/>
        <p:nvPr/>
      </p:nvGrpSpPr>
      <p:grpSpPr>
        <a:xfrm>
          <a:off x="0" y="0"/>
          <a:ext cx="0" cy="0"/>
          <a:chOff x="0" y="0"/>
          <a:chExt cx="0" cy="0"/>
        </a:xfrm>
      </p:grpSpPr>
      <p:sp>
        <p:nvSpPr>
          <p:cNvPr id="15" name="Text Placeholder 8"/>
          <p:cNvSpPr>
            <a:spLocks noGrp="1"/>
          </p:cNvSpPr>
          <p:nvPr>
            <p:ph type="body" sz="quarter" idx="13" hasCustomPrompt="1"/>
          </p:nvPr>
        </p:nvSpPr>
        <p:spPr>
          <a:xfrm>
            <a:off x="282179" y="941201"/>
            <a:ext cx="6293644" cy="1093813"/>
          </a:xfrm>
          <a:prstGeom prst="rect">
            <a:avLst/>
          </a:prstGeom>
        </p:spPr>
        <p:txBody>
          <a:bodyPr lIns="0" tIns="0" rIns="0" bIns="0">
            <a:noAutofit/>
          </a:bodyPr>
          <a:lstStyle>
            <a:lvl1pPr marL="0" indent="0">
              <a:buNone/>
              <a:defRPr sz="2600" b="0">
                <a:solidFill>
                  <a:srgbClr val="575757"/>
                </a:solidFill>
              </a:defRPr>
            </a:lvl1pPr>
          </a:lstStyle>
          <a:p>
            <a:pPr lvl="0"/>
            <a:r>
              <a:rPr lang="en-GB"/>
              <a:t>Click to add subtitle</a:t>
            </a:r>
          </a:p>
        </p:txBody>
      </p:sp>
      <p:sp>
        <p:nvSpPr>
          <p:cNvPr id="17" name="Chart Placeholder 3"/>
          <p:cNvSpPr>
            <a:spLocks noGrp="1"/>
          </p:cNvSpPr>
          <p:nvPr>
            <p:ph type="chart" sz="quarter" idx="15"/>
          </p:nvPr>
        </p:nvSpPr>
        <p:spPr>
          <a:xfrm>
            <a:off x="282180" y="2964004"/>
            <a:ext cx="6293643" cy="5877463"/>
          </a:xfrm>
          <a:prstGeom prst="rect">
            <a:avLst/>
          </a:prstGeom>
        </p:spPr>
        <p:txBody>
          <a:bodyPr>
            <a:noAutofit/>
          </a:bodyPr>
          <a:lstStyle>
            <a:lvl1pPr>
              <a:defRPr sz="1878"/>
            </a:lvl1pPr>
          </a:lstStyle>
          <a:p>
            <a:r>
              <a:rPr lang="en-GB"/>
              <a:t>Click icon to add chart</a:t>
            </a:r>
          </a:p>
        </p:txBody>
      </p:sp>
      <p:sp>
        <p:nvSpPr>
          <p:cNvPr id="18" name="Text Placeholder 8"/>
          <p:cNvSpPr>
            <a:spLocks noGrp="1"/>
          </p:cNvSpPr>
          <p:nvPr>
            <p:ph type="body" sz="quarter" idx="18"/>
          </p:nvPr>
        </p:nvSpPr>
        <p:spPr>
          <a:xfrm>
            <a:off x="282180" y="2418128"/>
            <a:ext cx="6293643" cy="515937"/>
          </a:xfrm>
        </p:spPr>
        <p:txBody>
          <a:bodyPr>
            <a:noAutofit/>
          </a:bodyPr>
          <a:lstStyle>
            <a:lvl1pPr>
              <a:defRPr sz="1878"/>
            </a:lvl1pPr>
          </a:lstStyle>
          <a:p>
            <a:pPr lvl="0"/>
            <a:r>
              <a:rPr lang="en-GB" noProof="0"/>
              <a:t>Click to edit Master text styles</a:t>
            </a:r>
            <a:endParaRPr lang="en-GB"/>
          </a:p>
        </p:txBody>
      </p:sp>
      <p:sp>
        <p:nvSpPr>
          <p:cNvPr id="19" name="Text Placeholder 7"/>
          <p:cNvSpPr>
            <a:spLocks noGrp="1"/>
          </p:cNvSpPr>
          <p:nvPr>
            <p:ph type="body" sz="quarter" idx="23"/>
          </p:nvPr>
        </p:nvSpPr>
        <p:spPr>
          <a:xfrm>
            <a:off x="282179" y="8841468"/>
            <a:ext cx="6293644" cy="376620"/>
          </a:xfrm>
        </p:spPr>
        <p:txBody>
          <a:bodyPr>
            <a:noAutofit/>
          </a:bodyPr>
          <a:lstStyle>
            <a:lvl1pPr>
              <a:spcAft>
                <a:spcPts val="0"/>
              </a:spcAft>
              <a:defRPr sz="1300"/>
            </a:lvl1pPr>
          </a:lstStyle>
          <a:p>
            <a:pPr lvl="0"/>
            <a:r>
              <a:rPr lang="en-GB"/>
              <a:t>Click to edit Master text styles</a:t>
            </a:r>
          </a:p>
        </p:txBody>
      </p:sp>
      <p:sp>
        <p:nvSpPr>
          <p:cNvPr id="7" name="Title Placeholder 1">
            <a:extLst>
              <a:ext uri="{FF2B5EF4-FFF2-40B4-BE49-F238E27FC236}">
                <a16:creationId xmlns:a16="http://schemas.microsoft.com/office/drawing/2014/main" id="{8CFE9674-04ED-4C53-9426-4EA385799FE2}"/>
              </a:ext>
            </a:extLst>
          </p:cNvPr>
          <p:cNvSpPr>
            <a:spLocks noGrp="1"/>
          </p:cNvSpPr>
          <p:nvPr>
            <p:ph type="title" hasCustomPrompt="1"/>
          </p:nvPr>
        </p:nvSpPr>
        <p:spPr>
          <a:xfrm>
            <a:off x="282179" y="458615"/>
            <a:ext cx="6293644" cy="482587"/>
          </a:xfrm>
          <a:prstGeom prst="rect">
            <a:avLst/>
          </a:prstGeom>
        </p:spPr>
        <p:txBody>
          <a:bodyPr vert="horz" lIns="0" tIns="0" rIns="0" bIns="0" rtlCol="0" anchor="t" anchorCtr="0">
            <a:noAutofit/>
          </a:bodyPr>
          <a:lstStyle>
            <a:lvl1pPr>
              <a:defRPr sz="3033">
                <a:latin typeface="+mj-lt"/>
              </a:defRPr>
            </a:lvl1pPr>
          </a:lstStyle>
          <a:p>
            <a:r>
              <a:rPr lang="en-GB"/>
              <a:t>Click to add title</a:t>
            </a:r>
          </a:p>
        </p:txBody>
      </p:sp>
    </p:spTree>
    <p:extLst>
      <p:ext uri="{BB962C8B-B14F-4D97-AF65-F5344CB8AC3E}">
        <p14:creationId xmlns:p14="http://schemas.microsoft.com/office/powerpoint/2010/main" val="254800089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mp; 1 column text">
    <p:spTree>
      <p:nvGrpSpPr>
        <p:cNvPr id="1" name=""/>
        <p:cNvGrpSpPr/>
        <p:nvPr/>
      </p:nvGrpSpPr>
      <p:grpSpPr>
        <a:xfrm>
          <a:off x="0" y="0"/>
          <a:ext cx="0" cy="0"/>
          <a:chOff x="0" y="0"/>
          <a:chExt cx="0" cy="0"/>
        </a:xfrm>
      </p:grpSpPr>
      <p:sp>
        <p:nvSpPr>
          <p:cNvPr id="14" name="Text Placeholder 18"/>
          <p:cNvSpPr>
            <a:spLocks noGrp="1"/>
          </p:cNvSpPr>
          <p:nvPr>
            <p:ph idx="1"/>
          </p:nvPr>
        </p:nvSpPr>
        <p:spPr>
          <a:xfrm>
            <a:off x="282178" y="2405418"/>
            <a:ext cx="6280547" cy="6812669"/>
          </a:xfrm>
          <a:prstGeom prst="rect">
            <a:avLst/>
          </a:prstGeom>
        </p:spPr>
        <p:txBody>
          <a:bodyPr vert="horz" lIns="0" tIns="0" rIns="0" bIns="0" rtlCol="0">
            <a:noAutofit/>
          </a:bodyPr>
          <a:lstStyle>
            <a:lvl1pPr marL="0" indent="0" algn="l">
              <a:buFontTx/>
              <a:buNone/>
              <a:defRPr sz="1878">
                <a:latin typeface="+mn-lt"/>
              </a:defRPr>
            </a:lvl1pPr>
            <a:lvl2pPr marL="151337" indent="-151337" algn="l">
              <a:buClrTx/>
              <a:buSzPct val="100000"/>
              <a:buFont typeface="Arial" panose="020B0604020202020204" pitchFamily="34" charset="0"/>
              <a:buChar char="•"/>
              <a:defRPr sz="1878">
                <a:latin typeface="+mj-lt"/>
              </a:defRPr>
            </a:lvl2pPr>
            <a:lvl3pPr marL="330190" indent="-151337" algn="l">
              <a:buClrTx/>
              <a:buSzPct val="100000"/>
              <a:buFont typeface="Arial" panose="020B0604020202020204" pitchFamily="34" charset="0"/>
              <a:buChar char="−"/>
              <a:defRPr sz="1878">
                <a:latin typeface="+mn-lt"/>
              </a:defRPr>
            </a:lvl3pPr>
            <a:lvl4pPr marL="509043" indent="-151337" algn="l">
              <a:buClrTx/>
              <a:buSzPct val="100000"/>
              <a:buFont typeface="Arial" panose="020B0604020202020204" pitchFamily="34" charset="0"/>
              <a:buChar char="◦"/>
              <a:defRPr sz="1878">
                <a:latin typeface="+mn-lt"/>
              </a:defRPr>
            </a:lvl4pPr>
            <a:lvl5pPr marL="687896" indent="-151337" algn="l">
              <a:buClrTx/>
              <a:buSzPct val="100000"/>
              <a:buFont typeface="Arial" panose="020B0604020202020204" pitchFamily="34" charset="0"/>
              <a:buChar char="−"/>
              <a:defRPr sz="1878">
                <a:latin typeface="+mn-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noProof="0"/>
          </a:p>
        </p:txBody>
      </p:sp>
      <p:sp>
        <p:nvSpPr>
          <p:cNvPr id="4" name="Title Placeholder 1">
            <a:extLst>
              <a:ext uri="{FF2B5EF4-FFF2-40B4-BE49-F238E27FC236}">
                <a16:creationId xmlns:a16="http://schemas.microsoft.com/office/drawing/2014/main" id="{A1AF4B88-9BDB-4994-AE11-3A74CC55FE51}"/>
              </a:ext>
            </a:extLst>
          </p:cNvPr>
          <p:cNvSpPr>
            <a:spLocks noGrp="1"/>
          </p:cNvSpPr>
          <p:nvPr>
            <p:ph type="title" hasCustomPrompt="1"/>
          </p:nvPr>
        </p:nvSpPr>
        <p:spPr>
          <a:xfrm>
            <a:off x="282179" y="458615"/>
            <a:ext cx="6288881" cy="1008946"/>
          </a:xfrm>
          <a:prstGeom prst="rect">
            <a:avLst/>
          </a:prstGeom>
        </p:spPr>
        <p:txBody>
          <a:bodyPr vert="horz" lIns="0" tIns="0" rIns="0" bIns="0" rtlCol="0" anchor="t" anchorCtr="0">
            <a:noAutofit/>
          </a:bodyPr>
          <a:lstStyle>
            <a:lvl1pPr>
              <a:defRPr sz="3033"/>
            </a:lvl1pPr>
          </a:lstStyle>
          <a:p>
            <a:r>
              <a:rPr lang="en-GB"/>
              <a:t>Click to add title</a:t>
            </a:r>
          </a:p>
        </p:txBody>
      </p:sp>
    </p:spTree>
    <p:extLst>
      <p:ext uri="{BB962C8B-B14F-4D97-AF65-F5344CB8AC3E}">
        <p14:creationId xmlns:p14="http://schemas.microsoft.com/office/powerpoint/2010/main" val="3451284408"/>
      </p:ext>
    </p:extLst>
  </p:cSld>
  <p:clrMapOvr>
    <a:masterClrMapping/>
  </p:clrMapOvr>
  <p:transition>
    <p:fade/>
  </p:transition>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vmlDrawing" Target="../drawings/vmlDrawing1.v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18" Type="http://schemas.openxmlformats.org/officeDocument/2006/relationships/slideLayout" Target="../slideLayouts/slideLayout48.xml"/><Relationship Id="rId26" Type="http://schemas.openxmlformats.org/officeDocument/2006/relationships/slideLayout" Target="../slideLayouts/slideLayout56.xml"/><Relationship Id="rId3" Type="http://schemas.openxmlformats.org/officeDocument/2006/relationships/slideLayout" Target="../slideLayouts/slideLayout33.xml"/><Relationship Id="rId21" Type="http://schemas.openxmlformats.org/officeDocument/2006/relationships/slideLayout" Target="../slideLayouts/slideLayout51.xml"/><Relationship Id="rId34" Type="http://schemas.openxmlformats.org/officeDocument/2006/relationships/oleObject" Target="../embeddings/oleObject4.bin"/><Relationship Id="rId7" Type="http://schemas.openxmlformats.org/officeDocument/2006/relationships/slideLayout" Target="../slideLayouts/slideLayout37.xml"/><Relationship Id="rId12" Type="http://schemas.openxmlformats.org/officeDocument/2006/relationships/slideLayout" Target="../slideLayouts/slideLayout42.xml"/><Relationship Id="rId17" Type="http://schemas.openxmlformats.org/officeDocument/2006/relationships/slideLayout" Target="../slideLayouts/slideLayout47.xml"/><Relationship Id="rId25" Type="http://schemas.openxmlformats.org/officeDocument/2006/relationships/slideLayout" Target="../slideLayouts/slideLayout55.xml"/><Relationship Id="rId33" Type="http://schemas.openxmlformats.org/officeDocument/2006/relationships/tags" Target="../tags/tag5.xml"/><Relationship Id="rId2" Type="http://schemas.openxmlformats.org/officeDocument/2006/relationships/slideLayout" Target="../slideLayouts/slideLayout32.xml"/><Relationship Id="rId16" Type="http://schemas.openxmlformats.org/officeDocument/2006/relationships/slideLayout" Target="../slideLayouts/slideLayout46.xml"/><Relationship Id="rId20" Type="http://schemas.openxmlformats.org/officeDocument/2006/relationships/slideLayout" Target="../slideLayouts/slideLayout50.xml"/><Relationship Id="rId29" Type="http://schemas.openxmlformats.org/officeDocument/2006/relationships/slideLayout" Target="../slideLayouts/slideLayout59.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24" Type="http://schemas.openxmlformats.org/officeDocument/2006/relationships/slideLayout" Target="../slideLayouts/slideLayout54.xml"/><Relationship Id="rId32" Type="http://schemas.openxmlformats.org/officeDocument/2006/relationships/vmlDrawing" Target="../drawings/vmlDrawing4.vml"/><Relationship Id="rId5" Type="http://schemas.openxmlformats.org/officeDocument/2006/relationships/slideLayout" Target="../slideLayouts/slideLayout35.xml"/><Relationship Id="rId15" Type="http://schemas.openxmlformats.org/officeDocument/2006/relationships/slideLayout" Target="../slideLayouts/slideLayout45.xml"/><Relationship Id="rId23" Type="http://schemas.openxmlformats.org/officeDocument/2006/relationships/slideLayout" Target="../slideLayouts/slideLayout53.xml"/><Relationship Id="rId28" Type="http://schemas.openxmlformats.org/officeDocument/2006/relationships/slideLayout" Target="../slideLayouts/slideLayout58.xml"/><Relationship Id="rId10" Type="http://schemas.openxmlformats.org/officeDocument/2006/relationships/slideLayout" Target="../slideLayouts/slideLayout40.xml"/><Relationship Id="rId19" Type="http://schemas.openxmlformats.org/officeDocument/2006/relationships/slideLayout" Target="../slideLayouts/slideLayout49.xml"/><Relationship Id="rId31" Type="http://schemas.openxmlformats.org/officeDocument/2006/relationships/theme" Target="../theme/theme2.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slideLayout" Target="../slideLayouts/slideLayout44.xml"/><Relationship Id="rId22" Type="http://schemas.openxmlformats.org/officeDocument/2006/relationships/slideLayout" Target="../slideLayouts/slideLayout52.xml"/><Relationship Id="rId27" Type="http://schemas.openxmlformats.org/officeDocument/2006/relationships/slideLayout" Target="../slideLayouts/slideLayout57.xml"/><Relationship Id="rId30" Type="http://schemas.openxmlformats.org/officeDocument/2006/relationships/slideLayout" Target="../slideLayouts/slideLayout60.xml"/><Relationship Id="rId35"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3"/>
            </p:custDataLst>
            <p:extLst>
              <p:ext uri="{D42A27DB-BD31-4B8C-83A1-F6EECF244321}">
                <p14:modId xmlns:p14="http://schemas.microsoft.com/office/powerpoint/2010/main" val="3663632169"/>
              </p:ext>
            </p:extLst>
          </p:nvPr>
        </p:nvGraphicFramePr>
        <p:xfrm>
          <a:off x="1192" y="2299"/>
          <a:ext cx="1190" cy="2292"/>
        </p:xfrm>
        <a:graphic>
          <a:graphicData uri="http://schemas.openxmlformats.org/presentationml/2006/ole">
            <mc:AlternateContent xmlns:mc="http://schemas.openxmlformats.org/markup-compatibility/2006">
              <mc:Choice xmlns:v="urn:schemas-microsoft-com:vml" Requires="v">
                <p:oleObj spid="_x0000_s1230" name="think-cell Slide" r:id="rId34" imgW="270" imgH="270" progId="TCLayout.ActiveDocument.1">
                  <p:embed/>
                </p:oleObj>
              </mc:Choice>
              <mc:Fallback>
                <p:oleObj name="think-cell Slide" r:id="rId34" imgW="270" imgH="270" progId="TCLayout.ActiveDocument.1">
                  <p:embed/>
                  <p:pic>
                    <p:nvPicPr>
                      <p:cNvPr id="4" name="Object 3" hidden="1"/>
                      <p:cNvPicPr/>
                      <p:nvPr/>
                    </p:nvPicPr>
                    <p:blipFill>
                      <a:blip r:embed="rId35"/>
                      <a:stretch>
                        <a:fillRect/>
                      </a:stretch>
                    </p:blipFill>
                    <p:spPr>
                      <a:xfrm>
                        <a:off x="1192" y="2299"/>
                        <a:ext cx="1190" cy="2292"/>
                      </a:xfrm>
                      <a:prstGeom prst="rect">
                        <a:avLst/>
                      </a:prstGeom>
                    </p:spPr>
                  </p:pic>
                </p:oleObj>
              </mc:Fallback>
            </mc:AlternateContent>
          </a:graphicData>
        </a:graphic>
      </p:graphicFrame>
      <p:sp>
        <p:nvSpPr>
          <p:cNvPr id="2" name="Title Placeholder 1"/>
          <p:cNvSpPr>
            <a:spLocks noGrp="1"/>
          </p:cNvSpPr>
          <p:nvPr>
            <p:ph type="title"/>
          </p:nvPr>
        </p:nvSpPr>
        <p:spPr bwMode="gray">
          <a:xfrm>
            <a:off x="282179" y="458612"/>
            <a:ext cx="6293644" cy="447518"/>
          </a:xfrm>
          <a:prstGeom prst="rect">
            <a:avLst/>
          </a:prstGeom>
        </p:spPr>
        <p:txBody>
          <a:bodyPr vert="horz" lIns="0" tIns="0" rIns="0" bIns="0" rtlCol="0" anchor="t" anchorCtr="0">
            <a:noAutofit/>
          </a:bodyPr>
          <a:lstStyle/>
          <a:p>
            <a:r>
              <a:rPr lang="en-GB" noProof="0"/>
              <a:t>Click to edit Master title style</a:t>
            </a:r>
          </a:p>
        </p:txBody>
      </p:sp>
      <p:sp>
        <p:nvSpPr>
          <p:cNvPr id="19" name="Text Placeholder 18"/>
          <p:cNvSpPr>
            <a:spLocks noGrp="1"/>
          </p:cNvSpPr>
          <p:nvPr>
            <p:ph type="body" idx="1"/>
          </p:nvPr>
        </p:nvSpPr>
        <p:spPr>
          <a:xfrm>
            <a:off x="282179" y="2405418"/>
            <a:ext cx="6293644" cy="6812667"/>
          </a:xfrm>
          <a:prstGeom prst="rect">
            <a:avLst/>
          </a:prstGeom>
        </p:spPr>
        <p:txBody>
          <a:bodyPr vert="horz" lIns="0" tIns="0" rIns="0" bIns="0" rtlCol="0">
            <a:normAutofit/>
          </a:body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3" name="TextBox 2"/>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tx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9972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Lst>
  <p:transition>
    <p:fade/>
  </p:transition>
  <p:hf hdr="0" dt="0"/>
  <p:txStyles>
    <p:titleStyle>
      <a:lvl1pPr algn="l" defTabSz="990570" rtl="0" eaLnBrk="1" latinLnBrk="0" hangingPunct="1">
        <a:spcBef>
          <a:spcPct val="0"/>
        </a:spcBef>
        <a:buNone/>
        <a:defRPr sz="2275" kern="1200">
          <a:solidFill>
            <a:schemeClr val="tx1"/>
          </a:solidFill>
          <a:latin typeface="+mn-lt"/>
          <a:ea typeface="+mj-ea"/>
          <a:cs typeface="Calibri Light" panose="020F0302020204030204" pitchFamily="34" charset="0"/>
        </a:defRPr>
      </a:lvl1pPr>
    </p:titleStyle>
    <p:bodyStyle>
      <a:lvl1pPr marL="0" indent="0" algn="l" defTabSz="990570" rtl="0" eaLnBrk="1" latinLnBrk="0" hangingPunct="1">
        <a:spcBef>
          <a:spcPts val="0"/>
        </a:spcBef>
        <a:spcAft>
          <a:spcPts val="1083"/>
        </a:spcAft>
        <a:buSzPct val="100000"/>
        <a:buFontTx/>
        <a:buNone/>
        <a:defRPr sz="1408" b="0" kern="1200">
          <a:solidFill>
            <a:schemeClr val="tx1"/>
          </a:solidFill>
          <a:latin typeface="+mn-lt"/>
          <a:ea typeface="+mn-ea"/>
          <a:cs typeface="Calibri Light" panose="020F0302020204030204" pitchFamily="34" charset="0"/>
        </a:defRPr>
      </a:lvl1pPr>
      <a:lvl2pPr marL="151337" indent="-151337" algn="l" defTabSz="990570" rtl="0" eaLnBrk="1" latinLnBrk="0" hangingPunct="1">
        <a:spcBef>
          <a:spcPts val="0"/>
        </a:spcBef>
        <a:spcAft>
          <a:spcPts val="1083"/>
        </a:spcAft>
        <a:buClrTx/>
        <a:buSzPct val="100000"/>
        <a:buFont typeface="Arial" panose="020B0604020202020204" pitchFamily="34" charset="0"/>
        <a:buChar char="•"/>
        <a:defRPr lang="en-US" sz="1408" b="1" kern="1200" dirty="0" smtClean="0">
          <a:solidFill>
            <a:schemeClr val="tx1"/>
          </a:solidFill>
          <a:latin typeface="+mj-lt"/>
          <a:ea typeface="+mn-ea"/>
          <a:cs typeface="Calibri Light" panose="020F0302020204030204" pitchFamily="34" charset="0"/>
        </a:defRPr>
      </a:lvl2pPr>
      <a:lvl3pPr marL="330190" indent="-151337" algn="l" defTabSz="990570" rtl="0" eaLnBrk="1" latinLnBrk="0" hangingPunct="1">
        <a:spcBef>
          <a:spcPts val="0"/>
        </a:spcBef>
        <a:spcAft>
          <a:spcPts val="1083"/>
        </a:spcAft>
        <a:buClrTx/>
        <a:buSzPct val="100000"/>
        <a:buFont typeface="Arial" panose="020B0604020202020204" pitchFamily="34" charset="0"/>
        <a:buChar char="−"/>
        <a:defRPr lang="en-US" sz="1408" kern="1200" dirty="0" smtClean="0">
          <a:solidFill>
            <a:schemeClr val="tx1"/>
          </a:solidFill>
          <a:latin typeface="+mn-lt"/>
          <a:ea typeface="+mn-ea"/>
          <a:cs typeface="Calibri Light" panose="020F0302020204030204" pitchFamily="34" charset="0"/>
        </a:defRPr>
      </a:lvl3pPr>
      <a:lvl4pPr marL="509043" indent="-151337" algn="l" defTabSz="990570" rtl="0" eaLnBrk="1" latinLnBrk="0" hangingPunct="1">
        <a:spcBef>
          <a:spcPts val="0"/>
        </a:spcBef>
        <a:spcAft>
          <a:spcPts val="1083"/>
        </a:spcAft>
        <a:buClrTx/>
        <a:buSzPct val="100000"/>
        <a:buFont typeface="Arial" panose="020B0604020202020204" pitchFamily="34" charset="0"/>
        <a:buChar char="◦"/>
        <a:defRPr lang="en-US" sz="1408" kern="1200" baseline="0" dirty="0" smtClean="0">
          <a:solidFill>
            <a:schemeClr val="tx1"/>
          </a:solidFill>
          <a:latin typeface="+mn-lt"/>
          <a:ea typeface="+mn-ea"/>
          <a:cs typeface="Calibri Light" panose="020F0302020204030204" pitchFamily="34" charset="0"/>
        </a:defRPr>
      </a:lvl4pPr>
      <a:lvl5pPr marL="687896" indent="-151337" algn="l" defTabSz="865029" rtl="0" eaLnBrk="1" latinLnBrk="0" hangingPunct="1">
        <a:spcBef>
          <a:spcPts val="0"/>
        </a:spcBef>
        <a:spcAft>
          <a:spcPts val="1083"/>
        </a:spcAft>
        <a:buClrTx/>
        <a:buSzPct val="100000"/>
        <a:buFont typeface="Arial" panose="020B0604020202020204" pitchFamily="34" charset="0"/>
        <a:buChar char="−"/>
        <a:tabLst/>
        <a:defRPr lang="en-US" sz="1408" kern="1200" baseline="0" dirty="0" smtClean="0">
          <a:solidFill>
            <a:schemeClr val="tx1"/>
          </a:solidFill>
          <a:latin typeface="+mn-lt"/>
          <a:ea typeface="+mn-ea"/>
          <a:cs typeface="Calibri Light" panose="020F0302020204030204" pitchFamily="34" charset="0"/>
        </a:defRPr>
      </a:lvl5pPr>
      <a:lvl6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0"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76" userDrawn="1">
          <p15:clr>
            <a:srgbClr val="F26B43"/>
          </p15:clr>
        </p15:guide>
        <p15:guide id="4" pos="178" userDrawn="1">
          <p15:clr>
            <a:srgbClr val="F26B43"/>
          </p15:clr>
        </p15:guide>
        <p15:guide id="5" pos="4142" userDrawn="1">
          <p15:clr>
            <a:srgbClr val="F26B43"/>
          </p15:clr>
        </p15:guide>
        <p15:guide id="10" pos="2791" userDrawn="1">
          <p15:clr>
            <a:srgbClr val="F26B43"/>
          </p15:clr>
        </p15:guide>
        <p15:guide id="12" pos="767" userDrawn="1">
          <p15:clr>
            <a:srgbClr val="F26B43"/>
          </p15:clr>
        </p15:guide>
        <p15:guide id="13" pos="853" userDrawn="1">
          <p15:clr>
            <a:srgbClr val="F26B43"/>
          </p15:clr>
        </p15:guide>
        <p15:guide id="14" pos="1440" userDrawn="1">
          <p15:clr>
            <a:srgbClr val="F26B43"/>
          </p15:clr>
        </p15:guide>
        <p15:guide id="15" pos="1525" userDrawn="1">
          <p15:clr>
            <a:srgbClr val="F26B43"/>
          </p15:clr>
        </p15:guide>
        <p15:guide id="16" pos="3465" userDrawn="1">
          <p15:clr>
            <a:srgbClr val="F26B43"/>
          </p15:clr>
        </p15:guide>
        <p15:guide id="17" pos="2117" userDrawn="1">
          <p15:clr>
            <a:srgbClr val="F26B43"/>
          </p15:clr>
        </p15:guide>
        <p15:guide id="18" pos="2203" userDrawn="1">
          <p15:clr>
            <a:srgbClr val="F26B43"/>
          </p15:clr>
        </p15:guide>
        <p15:guide id="20" pos="3551" userDrawn="1">
          <p15:clr>
            <a:srgbClr val="F26B43"/>
          </p15:clr>
        </p15:guide>
        <p15:guide id="23" pos="3823" userDrawn="1">
          <p15:clr>
            <a:srgbClr val="F26B43"/>
          </p15:clr>
        </p15:guide>
        <p15:guide id="26" pos="234" userDrawn="1">
          <p15:clr>
            <a:srgbClr val="F26B43"/>
          </p15:clr>
        </p15:guide>
        <p15:guide id="27" pos="5526" userDrawn="1">
          <p15:clr>
            <a:srgbClr val="F26B43"/>
          </p15:clr>
        </p15:guide>
        <p15:guide id="31" pos="3740" userDrawn="1">
          <p15:clr>
            <a:srgbClr val="F26B43"/>
          </p15:clr>
        </p15:guide>
        <p15:guide id="32" pos="1037" userDrawn="1">
          <p15:clr>
            <a:srgbClr val="F26B43"/>
          </p15:clr>
        </p15:guide>
        <p15:guide id="33" pos="1122" userDrawn="1">
          <p15:clr>
            <a:srgbClr val="F26B43"/>
          </p15:clr>
        </p15:guide>
        <p15:guide id="34" pos="1936" userDrawn="1">
          <p15:clr>
            <a:srgbClr val="F26B43"/>
          </p15:clr>
        </p15:guide>
        <p15:guide id="35" pos="2021" userDrawn="1">
          <p15:clr>
            <a:srgbClr val="F26B43"/>
          </p15:clr>
        </p15:guide>
        <p15:guide id="36" pos="4639" userDrawn="1">
          <p15:clr>
            <a:srgbClr val="F26B43"/>
          </p15:clr>
        </p15:guide>
        <p15:guide id="37" pos="2837" userDrawn="1">
          <p15:clr>
            <a:srgbClr val="F26B43"/>
          </p15:clr>
        </p15:guide>
        <p15:guide id="38" pos="2922" userDrawn="1">
          <p15:clr>
            <a:srgbClr val="F26B43"/>
          </p15:clr>
        </p15:guide>
        <p15:guide id="39" pos="2880" userDrawn="1">
          <p15:clr>
            <a:srgbClr val="F26B43"/>
          </p15:clr>
        </p15:guide>
        <p15:guide id="40" pos="4724" userDrawn="1">
          <p15:clr>
            <a:srgbClr val="F26B43"/>
          </p15:clr>
        </p15:guide>
        <p15:guide id="44" pos="2157" userDrawn="1">
          <p15:clr>
            <a:srgbClr val="F26B43"/>
          </p15:clr>
        </p15:guide>
        <p15:guide id="45" orient="horz" pos="5807" userDrawn="1">
          <p15:clr>
            <a:srgbClr val="F26B43"/>
          </p15:clr>
        </p15:guide>
        <p15:guide id="46" pos="133" userDrawn="1">
          <p15:clr>
            <a:srgbClr val="F26B43"/>
          </p15:clr>
        </p15:guide>
        <p15:guide id="47" pos="3107" userDrawn="1">
          <p15:clr>
            <a:srgbClr val="F26B43"/>
          </p15:clr>
        </p15:guide>
        <p15:guide id="48" orient="horz" pos="289" userDrawn="1">
          <p15:clr>
            <a:srgbClr val="F26B43"/>
          </p15:clr>
        </p15:guide>
        <p15:guide id="49" orient="horz" pos="5893" userDrawn="1">
          <p15:clr>
            <a:srgbClr val="F26B43"/>
          </p15:clr>
        </p15:guide>
        <p15:guide id="50" pos="2093" userDrawn="1">
          <p15:clr>
            <a:srgbClr val="F26B43"/>
          </p15:clr>
        </p15:guide>
        <p15:guide id="51" orient="horz" pos="341" userDrawn="1">
          <p15:clr>
            <a:srgbClr val="F26B43"/>
          </p15:clr>
        </p15:guide>
        <p15:guide id="52" pos="575" userDrawn="1">
          <p15:clr>
            <a:srgbClr val="F26B43"/>
          </p15:clr>
        </p15:guide>
        <p15:guide id="53" pos="640" userDrawn="1">
          <p15:clr>
            <a:srgbClr val="F26B43"/>
          </p15:clr>
        </p15:guide>
        <p15:guide id="54" pos="1080" userDrawn="1">
          <p15:clr>
            <a:srgbClr val="F26B43"/>
          </p15:clr>
        </p15:guide>
        <p15:guide id="55" pos="1144" userDrawn="1">
          <p15:clr>
            <a:srgbClr val="F26B43"/>
          </p15:clr>
        </p15:guide>
        <p15:guide id="56" pos="2599" userDrawn="1">
          <p15:clr>
            <a:srgbClr val="F26B43"/>
          </p15:clr>
        </p15:guide>
        <p15:guide id="57" pos="1588" userDrawn="1">
          <p15:clr>
            <a:srgbClr val="F26B43"/>
          </p15:clr>
        </p15:guide>
        <p15:guide id="58" pos="1652" userDrawn="1">
          <p15:clr>
            <a:srgbClr val="F26B43"/>
          </p15:clr>
        </p15:guide>
        <p15:guide id="59" pos="1620" userDrawn="1">
          <p15:clr>
            <a:srgbClr val="F26B43"/>
          </p15:clr>
        </p15:guide>
        <p15:guide id="60" pos="2663" userDrawn="1">
          <p15:clr>
            <a:srgbClr val="F26B43"/>
          </p15:clr>
        </p15:guide>
        <p15:guide id="61" orient="horz" pos="924" userDrawn="1">
          <p15:clr>
            <a:srgbClr val="F26B43"/>
          </p15:clr>
        </p15:guide>
        <p15:guide id="62" pos="2868" userDrawn="1">
          <p15:clr>
            <a:srgbClr val="F26B43"/>
          </p15:clr>
        </p15:guide>
        <p15:guide id="63" orient="horz" pos="3120" userDrawn="1">
          <p15:clr>
            <a:srgbClr val="F26B43"/>
          </p15:clr>
        </p15:guide>
        <p15:guide id="64" orient="horz" pos="5732" userDrawn="1">
          <p15:clr>
            <a:srgbClr val="F26B43"/>
          </p15:clr>
        </p15:guide>
        <p15:guide id="65" pos="176" userDrawn="1">
          <p15:clr>
            <a:srgbClr val="F26B43"/>
          </p15:clr>
        </p15:guide>
        <p15:guide id="66" pos="4145" userDrawn="1">
          <p15:clr>
            <a:srgbClr val="F26B43"/>
          </p15:clr>
        </p15:guide>
        <p15:guide id="67" orient="horz" pos="354" userDrawn="1">
          <p15:clr>
            <a:srgbClr val="F26B43"/>
          </p15:clr>
        </p15:guide>
        <p15:guide id="68" orient="horz" pos="5895" userDrawn="1">
          <p15:clr>
            <a:srgbClr val="F26B43"/>
          </p15:clr>
        </p15:guide>
        <p15:guide id="69" pos="2805" userDrawn="1">
          <p15:clr>
            <a:srgbClr val="F26B43"/>
          </p15:clr>
        </p15:guide>
        <p15:guide id="70" pos="778" userDrawn="1">
          <p15:clr>
            <a:srgbClr val="F26B43"/>
          </p15:clr>
        </p15:guide>
        <p15:guide id="71" pos="842" userDrawn="1">
          <p15:clr>
            <a:srgbClr val="F26B43"/>
          </p15:clr>
        </p15:guide>
        <p15:guide id="72" pos="1452" userDrawn="1">
          <p15:clr>
            <a:srgbClr val="F26B43"/>
          </p15:clr>
        </p15:guide>
        <p15:guide id="73" pos="1516" userDrawn="1">
          <p15:clr>
            <a:srgbClr val="F26B43"/>
          </p15:clr>
        </p15:guide>
        <p15:guide id="74" pos="3479" userDrawn="1">
          <p15:clr>
            <a:srgbClr val="F26B43"/>
          </p15:clr>
        </p15:guide>
        <p15:guide id="75" pos="2128" userDrawn="1">
          <p15:clr>
            <a:srgbClr val="F26B43"/>
          </p15:clr>
        </p15:guide>
        <p15:guide id="76" pos="2192" userDrawn="1">
          <p15:clr>
            <a:srgbClr val="F26B43"/>
          </p15:clr>
        </p15:guide>
        <p15:guide id="77" pos="2160" userDrawn="1">
          <p15:clr>
            <a:srgbClr val="F26B43"/>
          </p15:clr>
        </p15:guide>
        <p15:guide id="78" pos="3543" userDrawn="1">
          <p15:clr>
            <a:srgbClr val="F26B43"/>
          </p15:clr>
        </p15:guide>
        <p15:guide id="79" orient="horz" pos="1515" userDrawn="1">
          <p15:clr>
            <a:srgbClr val="F26B43"/>
          </p15:clr>
        </p15:guide>
        <p15:guide id="80" orient="horz" pos="926" userDrawn="1">
          <p15:clr>
            <a:srgbClr val="F26B43"/>
          </p15:clr>
        </p15:guide>
        <p15:guide id="81" orient="horz" pos="41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p:custDataLst>
              <p:tags r:id="rId33"/>
            </p:custDataLst>
            <p:extLst>
              <p:ext uri="{D42A27DB-BD31-4B8C-83A1-F6EECF244321}">
                <p14:modId xmlns:p14="http://schemas.microsoft.com/office/powerpoint/2010/main" val="4106983963"/>
              </p:ext>
            </p:extLst>
          </p:nvPr>
        </p:nvGraphicFramePr>
        <p:xfrm>
          <a:off x="1192" y="2299"/>
          <a:ext cx="1190" cy="2292"/>
        </p:xfrm>
        <a:graphic>
          <a:graphicData uri="http://schemas.openxmlformats.org/presentationml/2006/ole">
            <mc:AlternateContent xmlns:mc="http://schemas.openxmlformats.org/markup-compatibility/2006">
              <mc:Choice xmlns:v="urn:schemas-microsoft-com:vml" Requires="v">
                <p:oleObj spid="_x0000_s32973" name="think-cell Slide" r:id="rId34" imgW="270" imgH="270" progId="TCLayout.ActiveDocument.1">
                  <p:embed/>
                </p:oleObj>
              </mc:Choice>
              <mc:Fallback>
                <p:oleObj name="think-cell Slide" r:id="rId34" imgW="270" imgH="270" progId="TCLayout.ActiveDocument.1">
                  <p:embed/>
                  <p:pic>
                    <p:nvPicPr>
                      <p:cNvPr id="4" name="Object 3" hidden="1"/>
                      <p:cNvPicPr/>
                      <p:nvPr/>
                    </p:nvPicPr>
                    <p:blipFill>
                      <a:blip r:embed="rId35"/>
                      <a:stretch>
                        <a:fillRect/>
                      </a:stretch>
                    </p:blipFill>
                    <p:spPr>
                      <a:xfrm>
                        <a:off x="1192" y="2299"/>
                        <a:ext cx="1190" cy="2292"/>
                      </a:xfrm>
                      <a:prstGeom prst="rect">
                        <a:avLst/>
                      </a:prstGeom>
                    </p:spPr>
                  </p:pic>
                </p:oleObj>
              </mc:Fallback>
            </mc:AlternateContent>
          </a:graphicData>
        </a:graphic>
      </p:graphicFrame>
      <p:sp>
        <p:nvSpPr>
          <p:cNvPr id="2" name="Title Placeholder 1"/>
          <p:cNvSpPr>
            <a:spLocks noGrp="1"/>
          </p:cNvSpPr>
          <p:nvPr>
            <p:ph type="title"/>
          </p:nvPr>
        </p:nvSpPr>
        <p:spPr bwMode="gray">
          <a:xfrm>
            <a:off x="282179" y="458612"/>
            <a:ext cx="6293644" cy="447518"/>
          </a:xfrm>
          <a:prstGeom prst="rect">
            <a:avLst/>
          </a:prstGeom>
        </p:spPr>
        <p:txBody>
          <a:bodyPr vert="horz" lIns="0" tIns="0" rIns="0" bIns="0" rtlCol="0" anchor="t" anchorCtr="0">
            <a:noAutofit/>
          </a:bodyPr>
          <a:lstStyle/>
          <a:p>
            <a:r>
              <a:rPr lang="en-GB" noProof="0"/>
              <a:t>Click to edit Master title style</a:t>
            </a:r>
          </a:p>
        </p:txBody>
      </p:sp>
      <p:sp>
        <p:nvSpPr>
          <p:cNvPr id="19" name="Text Placeholder 18"/>
          <p:cNvSpPr>
            <a:spLocks noGrp="1"/>
          </p:cNvSpPr>
          <p:nvPr>
            <p:ph type="body" idx="1"/>
          </p:nvPr>
        </p:nvSpPr>
        <p:spPr>
          <a:xfrm>
            <a:off x="282179" y="2405418"/>
            <a:ext cx="6293644" cy="6812667"/>
          </a:xfrm>
          <a:prstGeom prst="rect">
            <a:avLst/>
          </a:prstGeom>
        </p:spPr>
        <p:txBody>
          <a:bodyPr vert="horz" lIns="0" tIns="0" rIns="0" bIns="0" rtlCol="0">
            <a:normAutofit/>
          </a:bodyPr>
          <a:lstStyle/>
          <a:p>
            <a:pPr lvl="0"/>
            <a:r>
              <a:rPr lang="en-GB" noProof="0"/>
              <a:t>Click to edit Master text styles</a:t>
            </a:r>
            <a:endParaRPr lang="en-GB"/>
          </a:p>
          <a:p>
            <a:pPr lvl="1"/>
            <a:r>
              <a:rPr lang="en-GB" noProof="0"/>
              <a:t>Second level</a:t>
            </a:r>
            <a:endParaRPr lang="en-GB"/>
          </a:p>
          <a:p>
            <a:pPr lvl="2"/>
            <a:r>
              <a:rPr lang="en-GB" noProof="0"/>
              <a:t>Third level</a:t>
            </a:r>
            <a:endParaRPr lang="en-GB"/>
          </a:p>
          <a:p>
            <a:pPr lvl="3"/>
            <a:r>
              <a:rPr lang="en-GB" noProof="0"/>
              <a:t>Fourth level</a:t>
            </a:r>
            <a:endParaRPr lang="en-GB"/>
          </a:p>
          <a:p>
            <a:pPr lvl="4"/>
            <a:r>
              <a:rPr lang="en-GB" noProof="0"/>
              <a:t>Fifth level</a:t>
            </a:r>
          </a:p>
        </p:txBody>
      </p:sp>
      <p:sp>
        <p:nvSpPr>
          <p:cNvPr id="3" name="TextBox 2"/>
          <p:cNvSpPr txBox="1"/>
          <p:nvPr/>
        </p:nvSpPr>
        <p:spPr>
          <a:xfrm>
            <a:off x="6402588" y="9355672"/>
            <a:ext cx="173236" cy="150041"/>
          </a:xfrm>
          <a:prstGeom prst="rect">
            <a:avLst/>
          </a:prstGeom>
          <a:noFill/>
        </p:spPr>
        <p:txBody>
          <a:bodyPr wrap="square" lIns="0" tIns="0" rIns="0" bIns="0" rtlCol="0">
            <a:spAutoFit/>
          </a:bodyPr>
          <a:lstStyle/>
          <a:p>
            <a:pPr marL="0" indent="0" algn="r">
              <a:spcBef>
                <a:spcPts val="650"/>
              </a:spcBef>
              <a:buSzPct val="100000"/>
              <a:buFont typeface="Arial"/>
              <a:buNone/>
            </a:pPr>
            <a:fld id="{C58DF478-B544-4ED8-9ED4-6A2648E2D233}" type="slidenum">
              <a:rPr lang="en-GB" sz="975" noProof="0" smtClean="0">
                <a:solidFill>
                  <a:schemeClr val="tx1"/>
                </a:solidFill>
                <a:latin typeface="Calibri" panose="020F0502020204030204" pitchFamily="34" charset="0"/>
                <a:cs typeface="Calibri" panose="020F0502020204030204" pitchFamily="34" charset="0"/>
              </a:rPr>
              <a:pPr marL="0" indent="0" algn="r">
                <a:spcBef>
                  <a:spcPts val="650"/>
                </a:spcBef>
                <a:buSzPct val="100000"/>
                <a:buFont typeface="Arial"/>
                <a:buNone/>
              </a:pPr>
              <a:t>‹#›</a:t>
            </a:fld>
            <a:endParaRPr lang="en-GB" sz="975" noProof="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96249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 id="2147483709" r:id="rId18"/>
    <p:sldLayoutId id="2147483710" r:id="rId19"/>
    <p:sldLayoutId id="2147483711" r:id="rId20"/>
    <p:sldLayoutId id="2147483712" r:id="rId21"/>
    <p:sldLayoutId id="2147483713" r:id="rId22"/>
    <p:sldLayoutId id="2147483714" r:id="rId23"/>
    <p:sldLayoutId id="2147483715" r:id="rId24"/>
    <p:sldLayoutId id="2147483716" r:id="rId25"/>
    <p:sldLayoutId id="2147483717" r:id="rId26"/>
    <p:sldLayoutId id="2147483718" r:id="rId27"/>
    <p:sldLayoutId id="2147483719" r:id="rId28"/>
    <p:sldLayoutId id="2147483720" r:id="rId29"/>
    <p:sldLayoutId id="2147483721" r:id="rId30"/>
  </p:sldLayoutIdLst>
  <p:transition>
    <p:fade/>
  </p:transition>
  <p:hf hdr="0" dt="0"/>
  <p:txStyles>
    <p:titleStyle>
      <a:lvl1pPr algn="l" defTabSz="990570" rtl="0" eaLnBrk="1" latinLnBrk="0" hangingPunct="1">
        <a:spcBef>
          <a:spcPct val="0"/>
        </a:spcBef>
        <a:buNone/>
        <a:defRPr sz="2275" kern="1200">
          <a:solidFill>
            <a:schemeClr val="tx1"/>
          </a:solidFill>
          <a:latin typeface="+mn-lt"/>
          <a:ea typeface="+mj-ea"/>
          <a:cs typeface="Calibri Light" panose="020F0302020204030204" pitchFamily="34" charset="0"/>
        </a:defRPr>
      </a:lvl1pPr>
    </p:titleStyle>
    <p:bodyStyle>
      <a:lvl1pPr marL="0" indent="0" algn="l" defTabSz="990570" rtl="0" eaLnBrk="1" latinLnBrk="0" hangingPunct="1">
        <a:spcBef>
          <a:spcPts val="0"/>
        </a:spcBef>
        <a:spcAft>
          <a:spcPts val="1083"/>
        </a:spcAft>
        <a:buSzPct val="100000"/>
        <a:buFontTx/>
        <a:buNone/>
        <a:defRPr sz="1408" b="0" kern="1200">
          <a:solidFill>
            <a:schemeClr val="tx1"/>
          </a:solidFill>
          <a:latin typeface="+mn-lt"/>
          <a:ea typeface="+mn-ea"/>
          <a:cs typeface="Calibri Light" panose="020F0302020204030204" pitchFamily="34" charset="0"/>
        </a:defRPr>
      </a:lvl1pPr>
      <a:lvl2pPr marL="151337" indent="-151337" algn="l" defTabSz="990570" rtl="0" eaLnBrk="1" latinLnBrk="0" hangingPunct="1">
        <a:spcBef>
          <a:spcPts val="0"/>
        </a:spcBef>
        <a:spcAft>
          <a:spcPts val="1083"/>
        </a:spcAft>
        <a:buClrTx/>
        <a:buSzPct val="100000"/>
        <a:buFont typeface="Arial" panose="020B0604020202020204" pitchFamily="34" charset="0"/>
        <a:buChar char="•"/>
        <a:defRPr lang="en-US" sz="1408" b="1" kern="1200" dirty="0" smtClean="0">
          <a:solidFill>
            <a:schemeClr val="tx1"/>
          </a:solidFill>
          <a:latin typeface="+mj-lt"/>
          <a:ea typeface="+mn-ea"/>
          <a:cs typeface="Calibri Light" panose="020F0302020204030204" pitchFamily="34" charset="0"/>
        </a:defRPr>
      </a:lvl2pPr>
      <a:lvl3pPr marL="330190" indent="-151337" algn="l" defTabSz="990570" rtl="0" eaLnBrk="1" latinLnBrk="0" hangingPunct="1">
        <a:spcBef>
          <a:spcPts val="0"/>
        </a:spcBef>
        <a:spcAft>
          <a:spcPts val="1083"/>
        </a:spcAft>
        <a:buClrTx/>
        <a:buSzPct val="100000"/>
        <a:buFont typeface="Arial" panose="020B0604020202020204" pitchFamily="34" charset="0"/>
        <a:buChar char="−"/>
        <a:defRPr lang="en-US" sz="1408" kern="1200" dirty="0" smtClean="0">
          <a:solidFill>
            <a:schemeClr val="tx1"/>
          </a:solidFill>
          <a:latin typeface="+mn-lt"/>
          <a:ea typeface="+mn-ea"/>
          <a:cs typeface="Calibri Light" panose="020F0302020204030204" pitchFamily="34" charset="0"/>
        </a:defRPr>
      </a:lvl3pPr>
      <a:lvl4pPr marL="509043" indent="-151337" algn="l" defTabSz="990570" rtl="0" eaLnBrk="1" latinLnBrk="0" hangingPunct="1">
        <a:spcBef>
          <a:spcPts val="0"/>
        </a:spcBef>
        <a:spcAft>
          <a:spcPts val="1083"/>
        </a:spcAft>
        <a:buClrTx/>
        <a:buSzPct val="100000"/>
        <a:buFont typeface="Arial" panose="020B0604020202020204" pitchFamily="34" charset="0"/>
        <a:buChar char="◦"/>
        <a:defRPr lang="en-US" sz="1408" kern="1200" baseline="0" dirty="0" smtClean="0">
          <a:solidFill>
            <a:schemeClr val="tx1"/>
          </a:solidFill>
          <a:latin typeface="+mn-lt"/>
          <a:ea typeface="+mn-ea"/>
          <a:cs typeface="Calibri Light" panose="020F0302020204030204" pitchFamily="34" charset="0"/>
        </a:defRPr>
      </a:lvl4pPr>
      <a:lvl5pPr marL="687896" indent="-151337" algn="l" defTabSz="865029" rtl="0" eaLnBrk="1" latinLnBrk="0" hangingPunct="1">
        <a:spcBef>
          <a:spcPts val="0"/>
        </a:spcBef>
        <a:spcAft>
          <a:spcPts val="1083"/>
        </a:spcAft>
        <a:buClrTx/>
        <a:buSzPct val="100000"/>
        <a:buFont typeface="Arial" panose="020B0604020202020204" pitchFamily="34" charset="0"/>
        <a:buChar char="−"/>
        <a:tabLst/>
        <a:defRPr lang="en-US" sz="1408" kern="1200" baseline="0" dirty="0" smtClean="0">
          <a:solidFill>
            <a:schemeClr val="tx1"/>
          </a:solidFill>
          <a:latin typeface="+mn-lt"/>
          <a:ea typeface="+mn-ea"/>
          <a:cs typeface="Calibri Light" panose="020F0302020204030204" pitchFamily="34" charset="0"/>
        </a:defRPr>
      </a:lvl5pPr>
      <a:lvl6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6pPr>
      <a:lvl7pPr marL="577182" indent="-191094" algn="l" defTabSz="990570" rtl="0" eaLnBrk="1" latinLnBrk="0" hangingPunct="1">
        <a:spcBef>
          <a:spcPts val="0"/>
        </a:spcBef>
        <a:spcAft>
          <a:spcPts val="1083"/>
        </a:spcAft>
        <a:buFont typeface="Verdana" panose="020B0604030504040204" pitchFamily="34" charset="0"/>
        <a:buChar char="−"/>
        <a:defRPr sz="1300" kern="1200">
          <a:solidFill>
            <a:schemeClr val="tx1"/>
          </a:solidFill>
          <a:latin typeface="+mn-lt"/>
          <a:ea typeface="+mn-ea"/>
          <a:cs typeface="+mn-cs"/>
        </a:defRPr>
      </a:lvl7pPr>
      <a:lvl8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8pPr>
      <a:lvl9pPr marL="577182" indent="-191094" algn="l" defTabSz="990570" rtl="0" eaLnBrk="1" latinLnBrk="0" hangingPunct="1">
        <a:spcBef>
          <a:spcPts val="0"/>
        </a:spcBef>
        <a:spcAft>
          <a:spcPts val="1083"/>
        </a:spcAft>
        <a:buFont typeface="Verdana" panose="020B0604030504040204" pitchFamily="34" charset="0"/>
        <a:buChar char="−"/>
        <a:defRPr sz="1300" kern="1200" baseline="0">
          <a:solidFill>
            <a:schemeClr val="tx1"/>
          </a:solidFill>
          <a:latin typeface="+mn-lt"/>
          <a:ea typeface="+mn-ea"/>
          <a:cs typeface="+mn-cs"/>
        </a:defRPr>
      </a:lvl9pPr>
    </p:bodyStyle>
    <p:otherStyle>
      <a:defPPr>
        <a:defRPr lang="en-US"/>
      </a:defPPr>
      <a:lvl1pPr marL="0" algn="l" defTabSz="990570" rtl="0" eaLnBrk="1" latinLnBrk="0" hangingPunct="1">
        <a:defRPr sz="1950" kern="1200">
          <a:solidFill>
            <a:schemeClr val="tx1"/>
          </a:solidFill>
          <a:latin typeface="+mn-lt"/>
          <a:ea typeface="+mn-ea"/>
          <a:cs typeface="+mn-cs"/>
        </a:defRPr>
      </a:lvl1pPr>
      <a:lvl2pPr marL="495285" algn="l" defTabSz="990570" rtl="0" eaLnBrk="1" latinLnBrk="0" hangingPunct="1">
        <a:defRPr sz="1950" kern="1200">
          <a:solidFill>
            <a:schemeClr val="tx1"/>
          </a:solidFill>
          <a:latin typeface="+mn-lt"/>
          <a:ea typeface="+mn-ea"/>
          <a:cs typeface="+mn-cs"/>
        </a:defRPr>
      </a:lvl2pPr>
      <a:lvl3pPr marL="990570" algn="l" defTabSz="990570" rtl="0" eaLnBrk="1" latinLnBrk="0" hangingPunct="1">
        <a:defRPr sz="1950" kern="1200">
          <a:solidFill>
            <a:schemeClr val="tx1"/>
          </a:solidFill>
          <a:latin typeface="+mn-lt"/>
          <a:ea typeface="+mn-ea"/>
          <a:cs typeface="+mn-cs"/>
        </a:defRPr>
      </a:lvl3pPr>
      <a:lvl4pPr marL="1485854" algn="l" defTabSz="990570" rtl="0" eaLnBrk="1" latinLnBrk="0" hangingPunct="1">
        <a:defRPr sz="1950" kern="1200">
          <a:solidFill>
            <a:schemeClr val="tx1"/>
          </a:solidFill>
          <a:latin typeface="+mn-lt"/>
          <a:ea typeface="+mn-ea"/>
          <a:cs typeface="+mn-cs"/>
        </a:defRPr>
      </a:lvl4pPr>
      <a:lvl5pPr marL="1981139" algn="l" defTabSz="990570" rtl="0" eaLnBrk="1" latinLnBrk="0" hangingPunct="1">
        <a:defRPr sz="1950" kern="1200">
          <a:solidFill>
            <a:schemeClr val="tx1"/>
          </a:solidFill>
          <a:latin typeface="+mn-lt"/>
          <a:ea typeface="+mn-ea"/>
          <a:cs typeface="+mn-cs"/>
        </a:defRPr>
      </a:lvl5pPr>
      <a:lvl6pPr marL="2476424" algn="l" defTabSz="990570" rtl="0" eaLnBrk="1" latinLnBrk="0" hangingPunct="1">
        <a:defRPr sz="1950" kern="1200">
          <a:solidFill>
            <a:schemeClr val="tx1"/>
          </a:solidFill>
          <a:latin typeface="+mn-lt"/>
          <a:ea typeface="+mn-ea"/>
          <a:cs typeface="+mn-cs"/>
        </a:defRPr>
      </a:lvl6pPr>
      <a:lvl7pPr marL="2971709" algn="l" defTabSz="990570" rtl="0" eaLnBrk="1" latinLnBrk="0" hangingPunct="1">
        <a:defRPr sz="1950" kern="1200">
          <a:solidFill>
            <a:schemeClr val="tx1"/>
          </a:solidFill>
          <a:latin typeface="+mn-lt"/>
          <a:ea typeface="+mn-ea"/>
          <a:cs typeface="+mn-cs"/>
        </a:defRPr>
      </a:lvl7pPr>
      <a:lvl8pPr marL="3466993" algn="l" defTabSz="990570" rtl="0" eaLnBrk="1" latinLnBrk="0" hangingPunct="1">
        <a:defRPr sz="1950" kern="1200">
          <a:solidFill>
            <a:schemeClr val="tx1"/>
          </a:solidFill>
          <a:latin typeface="+mn-lt"/>
          <a:ea typeface="+mn-ea"/>
          <a:cs typeface="+mn-cs"/>
        </a:defRPr>
      </a:lvl8pPr>
      <a:lvl9pPr marL="3962278" algn="l" defTabSz="990570" rtl="0" eaLnBrk="1" latinLnBrk="0" hangingPunct="1">
        <a:defRPr sz="19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76" userDrawn="1">
          <p15:clr>
            <a:srgbClr val="F26B43"/>
          </p15:clr>
        </p15:guide>
        <p15:guide id="4" pos="178" userDrawn="1">
          <p15:clr>
            <a:srgbClr val="F26B43"/>
          </p15:clr>
        </p15:guide>
        <p15:guide id="5" pos="4142" userDrawn="1">
          <p15:clr>
            <a:srgbClr val="F26B43"/>
          </p15:clr>
        </p15:guide>
        <p15:guide id="10" pos="2791" userDrawn="1">
          <p15:clr>
            <a:srgbClr val="F26B43"/>
          </p15:clr>
        </p15:guide>
        <p15:guide id="12" pos="767" userDrawn="1">
          <p15:clr>
            <a:srgbClr val="F26B43"/>
          </p15:clr>
        </p15:guide>
        <p15:guide id="13" pos="853" userDrawn="1">
          <p15:clr>
            <a:srgbClr val="F26B43"/>
          </p15:clr>
        </p15:guide>
        <p15:guide id="14" pos="1440" userDrawn="1">
          <p15:clr>
            <a:srgbClr val="F26B43"/>
          </p15:clr>
        </p15:guide>
        <p15:guide id="15" pos="1525" userDrawn="1">
          <p15:clr>
            <a:srgbClr val="F26B43"/>
          </p15:clr>
        </p15:guide>
        <p15:guide id="16" pos="3465" userDrawn="1">
          <p15:clr>
            <a:srgbClr val="F26B43"/>
          </p15:clr>
        </p15:guide>
        <p15:guide id="17" pos="2117" userDrawn="1">
          <p15:clr>
            <a:srgbClr val="F26B43"/>
          </p15:clr>
        </p15:guide>
        <p15:guide id="18" pos="2203" userDrawn="1">
          <p15:clr>
            <a:srgbClr val="F26B43"/>
          </p15:clr>
        </p15:guide>
        <p15:guide id="20" pos="3551" userDrawn="1">
          <p15:clr>
            <a:srgbClr val="F26B43"/>
          </p15:clr>
        </p15:guide>
        <p15:guide id="23" pos="3823" userDrawn="1">
          <p15:clr>
            <a:srgbClr val="F26B43"/>
          </p15:clr>
        </p15:guide>
        <p15:guide id="26" pos="234" userDrawn="1">
          <p15:clr>
            <a:srgbClr val="F26B43"/>
          </p15:clr>
        </p15:guide>
        <p15:guide id="27" pos="5526" userDrawn="1">
          <p15:clr>
            <a:srgbClr val="F26B43"/>
          </p15:clr>
        </p15:guide>
        <p15:guide id="31" pos="3740" userDrawn="1">
          <p15:clr>
            <a:srgbClr val="F26B43"/>
          </p15:clr>
        </p15:guide>
        <p15:guide id="32" pos="1037" userDrawn="1">
          <p15:clr>
            <a:srgbClr val="F26B43"/>
          </p15:clr>
        </p15:guide>
        <p15:guide id="33" pos="1122" userDrawn="1">
          <p15:clr>
            <a:srgbClr val="F26B43"/>
          </p15:clr>
        </p15:guide>
        <p15:guide id="34" pos="1936" userDrawn="1">
          <p15:clr>
            <a:srgbClr val="F26B43"/>
          </p15:clr>
        </p15:guide>
        <p15:guide id="35" pos="2021" userDrawn="1">
          <p15:clr>
            <a:srgbClr val="F26B43"/>
          </p15:clr>
        </p15:guide>
        <p15:guide id="36" pos="4639" userDrawn="1">
          <p15:clr>
            <a:srgbClr val="F26B43"/>
          </p15:clr>
        </p15:guide>
        <p15:guide id="37" pos="2837" userDrawn="1">
          <p15:clr>
            <a:srgbClr val="F26B43"/>
          </p15:clr>
        </p15:guide>
        <p15:guide id="38" pos="2922" userDrawn="1">
          <p15:clr>
            <a:srgbClr val="F26B43"/>
          </p15:clr>
        </p15:guide>
        <p15:guide id="39" pos="2880" userDrawn="1">
          <p15:clr>
            <a:srgbClr val="F26B43"/>
          </p15:clr>
        </p15:guide>
        <p15:guide id="40" pos="4724" userDrawn="1">
          <p15:clr>
            <a:srgbClr val="F26B43"/>
          </p15:clr>
        </p15:guide>
        <p15:guide id="44" pos="2157" userDrawn="1">
          <p15:clr>
            <a:srgbClr val="F26B43"/>
          </p15:clr>
        </p15:guide>
        <p15:guide id="45" orient="horz" pos="5807" userDrawn="1">
          <p15:clr>
            <a:srgbClr val="F26B43"/>
          </p15:clr>
        </p15:guide>
        <p15:guide id="46" pos="133" userDrawn="1">
          <p15:clr>
            <a:srgbClr val="F26B43"/>
          </p15:clr>
        </p15:guide>
        <p15:guide id="47" pos="3107" userDrawn="1">
          <p15:clr>
            <a:srgbClr val="F26B43"/>
          </p15:clr>
        </p15:guide>
        <p15:guide id="48" orient="horz" pos="289" userDrawn="1">
          <p15:clr>
            <a:srgbClr val="F26B43"/>
          </p15:clr>
        </p15:guide>
        <p15:guide id="49" orient="horz" pos="5893" userDrawn="1">
          <p15:clr>
            <a:srgbClr val="F26B43"/>
          </p15:clr>
        </p15:guide>
        <p15:guide id="50" pos="2093" userDrawn="1">
          <p15:clr>
            <a:srgbClr val="F26B43"/>
          </p15:clr>
        </p15:guide>
        <p15:guide id="51" orient="horz" pos="341" userDrawn="1">
          <p15:clr>
            <a:srgbClr val="F26B43"/>
          </p15:clr>
        </p15:guide>
        <p15:guide id="52" pos="575" userDrawn="1">
          <p15:clr>
            <a:srgbClr val="F26B43"/>
          </p15:clr>
        </p15:guide>
        <p15:guide id="53" pos="640" userDrawn="1">
          <p15:clr>
            <a:srgbClr val="F26B43"/>
          </p15:clr>
        </p15:guide>
        <p15:guide id="54" pos="1080" userDrawn="1">
          <p15:clr>
            <a:srgbClr val="F26B43"/>
          </p15:clr>
        </p15:guide>
        <p15:guide id="55" pos="1144" userDrawn="1">
          <p15:clr>
            <a:srgbClr val="F26B43"/>
          </p15:clr>
        </p15:guide>
        <p15:guide id="56" pos="2599" userDrawn="1">
          <p15:clr>
            <a:srgbClr val="F26B43"/>
          </p15:clr>
        </p15:guide>
        <p15:guide id="57" pos="1588" userDrawn="1">
          <p15:clr>
            <a:srgbClr val="F26B43"/>
          </p15:clr>
        </p15:guide>
        <p15:guide id="58" pos="1652" userDrawn="1">
          <p15:clr>
            <a:srgbClr val="F26B43"/>
          </p15:clr>
        </p15:guide>
        <p15:guide id="59" pos="1620" userDrawn="1">
          <p15:clr>
            <a:srgbClr val="F26B43"/>
          </p15:clr>
        </p15:guide>
        <p15:guide id="60" pos="2663" userDrawn="1">
          <p15:clr>
            <a:srgbClr val="F26B43"/>
          </p15:clr>
        </p15:guide>
        <p15:guide id="61" orient="horz" pos="924" userDrawn="1">
          <p15:clr>
            <a:srgbClr val="F26B43"/>
          </p15:clr>
        </p15:guide>
        <p15:guide id="62" pos="2868" userDrawn="1">
          <p15:clr>
            <a:srgbClr val="F26B43"/>
          </p15:clr>
        </p15:guide>
        <p15:guide id="63" orient="horz" pos="3120" userDrawn="1">
          <p15:clr>
            <a:srgbClr val="F26B43"/>
          </p15:clr>
        </p15:guide>
        <p15:guide id="64" orient="horz" pos="5732" userDrawn="1">
          <p15:clr>
            <a:srgbClr val="F26B43"/>
          </p15:clr>
        </p15:guide>
        <p15:guide id="65" pos="176" userDrawn="1">
          <p15:clr>
            <a:srgbClr val="F26B43"/>
          </p15:clr>
        </p15:guide>
        <p15:guide id="66" pos="4145" userDrawn="1">
          <p15:clr>
            <a:srgbClr val="F26B43"/>
          </p15:clr>
        </p15:guide>
        <p15:guide id="67" orient="horz" pos="354" userDrawn="1">
          <p15:clr>
            <a:srgbClr val="F26B43"/>
          </p15:clr>
        </p15:guide>
        <p15:guide id="68" orient="horz" pos="5895" userDrawn="1">
          <p15:clr>
            <a:srgbClr val="F26B43"/>
          </p15:clr>
        </p15:guide>
        <p15:guide id="69" pos="2805" userDrawn="1">
          <p15:clr>
            <a:srgbClr val="F26B43"/>
          </p15:clr>
        </p15:guide>
        <p15:guide id="70" pos="778" userDrawn="1">
          <p15:clr>
            <a:srgbClr val="F26B43"/>
          </p15:clr>
        </p15:guide>
        <p15:guide id="71" pos="842" userDrawn="1">
          <p15:clr>
            <a:srgbClr val="F26B43"/>
          </p15:clr>
        </p15:guide>
        <p15:guide id="72" pos="1452" userDrawn="1">
          <p15:clr>
            <a:srgbClr val="F26B43"/>
          </p15:clr>
        </p15:guide>
        <p15:guide id="73" pos="1516" userDrawn="1">
          <p15:clr>
            <a:srgbClr val="F26B43"/>
          </p15:clr>
        </p15:guide>
        <p15:guide id="74" pos="3479" userDrawn="1">
          <p15:clr>
            <a:srgbClr val="F26B43"/>
          </p15:clr>
        </p15:guide>
        <p15:guide id="75" pos="2128" userDrawn="1">
          <p15:clr>
            <a:srgbClr val="F26B43"/>
          </p15:clr>
        </p15:guide>
        <p15:guide id="76" pos="2192" userDrawn="1">
          <p15:clr>
            <a:srgbClr val="F26B43"/>
          </p15:clr>
        </p15:guide>
        <p15:guide id="77" pos="2160" userDrawn="1">
          <p15:clr>
            <a:srgbClr val="F26B43"/>
          </p15:clr>
        </p15:guide>
        <p15:guide id="78" pos="3543" userDrawn="1">
          <p15:clr>
            <a:srgbClr val="F26B43"/>
          </p15:clr>
        </p15:guide>
        <p15:guide id="79" orient="horz" pos="1515" userDrawn="1">
          <p15:clr>
            <a:srgbClr val="F26B43"/>
          </p15:clr>
        </p15:guide>
        <p15:guide id="80" orient="horz" pos="926" userDrawn="1">
          <p15:clr>
            <a:srgbClr val="F26B43"/>
          </p15:clr>
        </p15:guide>
        <p15:guide id="81" orient="horz" pos="41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38.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38.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notesSlide" Target="../notesSlides/notesSlide11.xml"/><Relationship Id="rId7" Type="http://schemas.openxmlformats.org/officeDocument/2006/relationships/image" Target="../media/image11.png"/><Relationship Id="rId2" Type="http://schemas.openxmlformats.org/officeDocument/2006/relationships/slideLayout" Target="../slideLayouts/slideLayout38.xml"/><Relationship Id="rId1" Type="http://schemas.openxmlformats.org/officeDocument/2006/relationships/themeOverride" Target="../theme/themeOverride1.xml"/><Relationship Id="rId6" Type="http://schemas.openxmlformats.org/officeDocument/2006/relationships/image" Target="../media/image22.jpeg"/><Relationship Id="rId5" Type="http://schemas.openxmlformats.org/officeDocument/2006/relationships/image" Target="../media/image21.jpeg"/><Relationship Id="rId10" Type="http://schemas.openxmlformats.org/officeDocument/2006/relationships/image" Target="../media/image14.svg"/><Relationship Id="rId4" Type="http://schemas.openxmlformats.org/officeDocument/2006/relationships/image" Target="../media/image9.png"/><Relationship Id="rId9"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38.xml"/></Relationships>
</file>

<file path=ppt/slides/_rels/slide1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3.xml"/><Relationship Id="rId1" Type="http://schemas.openxmlformats.org/officeDocument/2006/relationships/slideLayout" Target="../slideLayouts/slideLayout38.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24.svg"/></Relationships>
</file>

<file path=ppt/slides/_rels/slide15.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notesSlide" Target="../notesSlides/notesSlide14.xml"/><Relationship Id="rId7" Type="http://schemas.openxmlformats.org/officeDocument/2006/relationships/image" Target="../media/image23.png"/><Relationship Id="rId12" Type="http://schemas.openxmlformats.org/officeDocument/2006/relationships/image" Target="../media/image14.svg"/><Relationship Id="rId2" Type="http://schemas.openxmlformats.org/officeDocument/2006/relationships/slideLayout" Target="../slideLayouts/slideLayout38.xml"/><Relationship Id="rId1" Type="http://schemas.openxmlformats.org/officeDocument/2006/relationships/themeOverride" Target="../theme/themeOverride2.xml"/><Relationship Id="rId6" Type="http://schemas.openxmlformats.org/officeDocument/2006/relationships/image" Target="../media/image26.jpeg"/><Relationship Id="rId11" Type="http://schemas.openxmlformats.org/officeDocument/2006/relationships/image" Target="../media/image13.png"/><Relationship Id="rId5" Type="http://schemas.openxmlformats.org/officeDocument/2006/relationships/image" Target="../media/image25.jpeg"/><Relationship Id="rId10" Type="http://schemas.openxmlformats.org/officeDocument/2006/relationships/image" Target="../media/image12.svg"/><Relationship Id="rId4" Type="http://schemas.openxmlformats.org/officeDocument/2006/relationships/image" Target="../media/image9.png"/><Relationship Id="rId9"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5.xml"/><Relationship Id="rId1" Type="http://schemas.openxmlformats.org/officeDocument/2006/relationships/slideLayout" Target="../slideLayouts/slideLayout38.xml"/><Relationship Id="rId5" Type="http://schemas.openxmlformats.org/officeDocument/2006/relationships/image" Target="../media/image16.png"/><Relationship Id="rId4" Type="http://schemas.openxmlformats.org/officeDocument/2006/relationships/image" Target="../media/image24.sv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6.xml"/><Relationship Id="rId1" Type="http://schemas.openxmlformats.org/officeDocument/2006/relationships/slideLayout" Target="../slideLayouts/slideLayout38.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27.jpeg"/><Relationship Id="rId7"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38.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28.jpe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38.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38.xml"/><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jpeg"/><Relationship Id="rId9"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38.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svg"/><Relationship Id="rId2" Type="http://schemas.openxmlformats.org/officeDocument/2006/relationships/notesSlide" Target="../notesSlides/notesSlide5.xml"/><Relationship Id="rId1" Type="http://schemas.openxmlformats.org/officeDocument/2006/relationships/slideLayout" Target="../slideLayouts/slideLayout38.xml"/><Relationship Id="rId6" Type="http://schemas.openxmlformats.org/officeDocument/2006/relationships/image" Target="../media/image11.png"/><Relationship Id="rId5" Type="http://schemas.openxmlformats.org/officeDocument/2006/relationships/image" Target="../media/image18.jpeg"/><Relationship Id="rId4" Type="http://schemas.openxmlformats.org/officeDocument/2006/relationships/image" Target="../media/image17.jpeg"/><Relationship Id="rId9" Type="http://schemas.openxmlformats.org/officeDocument/2006/relationships/image" Target="../media/image14.sv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38.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38.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openxmlformats.org/officeDocument/2006/relationships/image" Target="../media/image12.svg"/><Relationship Id="rId2" Type="http://schemas.openxmlformats.org/officeDocument/2006/relationships/notesSlide" Target="../notesSlides/notesSlide8.xml"/><Relationship Id="rId1" Type="http://schemas.openxmlformats.org/officeDocument/2006/relationships/slideLayout" Target="../slideLayouts/slideLayout38.xml"/><Relationship Id="rId6" Type="http://schemas.openxmlformats.org/officeDocument/2006/relationships/image" Target="../media/image11.png"/><Relationship Id="rId5" Type="http://schemas.openxmlformats.org/officeDocument/2006/relationships/image" Target="../media/image20.jpeg"/><Relationship Id="rId4" Type="http://schemas.openxmlformats.org/officeDocument/2006/relationships/image" Target="../media/image19.jpeg"/><Relationship Id="rId9"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ABAB"/>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2F2B2-22B5-4DE0-90D7-8DF1CA369FD0}"/>
              </a:ext>
            </a:extLst>
          </p:cNvPr>
          <p:cNvSpPr>
            <a:spLocks noGrp="1"/>
          </p:cNvSpPr>
          <p:nvPr>
            <p:ph type="title"/>
          </p:nvPr>
        </p:nvSpPr>
        <p:spPr>
          <a:xfrm>
            <a:off x="285376" y="5563050"/>
            <a:ext cx="4794935" cy="2300138"/>
          </a:xfrm>
        </p:spPr>
        <p:txBody>
          <a:bodyPr/>
          <a:lstStyle/>
          <a:p>
            <a:r>
              <a:rPr lang="en-GB"/>
              <a:t>Our Strategic Outcomes</a:t>
            </a:r>
          </a:p>
        </p:txBody>
      </p:sp>
      <p:sp>
        <p:nvSpPr>
          <p:cNvPr id="3" name="Text Placeholder 2">
            <a:extLst>
              <a:ext uri="{FF2B5EF4-FFF2-40B4-BE49-F238E27FC236}">
                <a16:creationId xmlns:a16="http://schemas.microsoft.com/office/drawing/2014/main" id="{30E13348-725E-4188-B486-6724424103D8}"/>
              </a:ext>
            </a:extLst>
          </p:cNvPr>
          <p:cNvSpPr>
            <a:spLocks noGrp="1"/>
          </p:cNvSpPr>
          <p:nvPr>
            <p:ph type="body" idx="1"/>
          </p:nvPr>
        </p:nvSpPr>
        <p:spPr>
          <a:xfrm>
            <a:off x="279214" y="7983513"/>
            <a:ext cx="6382059" cy="1344638"/>
          </a:xfrm>
        </p:spPr>
        <p:txBody>
          <a:bodyPr/>
          <a:lstStyle/>
          <a:p>
            <a:r>
              <a:rPr lang="en-GB" sz="1800" dirty="0"/>
              <a:t>How we plan to deliver our HSC digital strategy</a:t>
            </a:r>
          </a:p>
        </p:txBody>
      </p:sp>
      <p:pic>
        <p:nvPicPr>
          <p:cNvPr id="12" name="Picture 11">
            <a:extLst>
              <a:ext uri="{FF2B5EF4-FFF2-40B4-BE49-F238E27FC236}">
                <a16:creationId xmlns:a16="http://schemas.microsoft.com/office/drawing/2014/main" id="{FDD4D6FB-29D7-475B-AD57-78FC43F7AC2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6858000" cy="4465540"/>
          </a:xfrm>
          <a:prstGeom prst="rect">
            <a:avLst/>
          </a:prstGeom>
        </p:spPr>
      </p:pic>
    </p:spTree>
    <p:extLst>
      <p:ext uri="{BB962C8B-B14F-4D97-AF65-F5344CB8AC3E}">
        <p14:creationId xmlns:p14="http://schemas.microsoft.com/office/powerpoint/2010/main" val="30712424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443742" y="5018284"/>
            <a:ext cx="4150391" cy="1720100"/>
          </a:xfrm>
          <a:prstGeom prst="rect">
            <a:avLst/>
          </a:prstGeom>
          <a:solidFill>
            <a:schemeClr val="bg1"/>
          </a:solidFill>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The decommissioning of legacy systems.</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Acute screening programmes, Community and Primary Care integration programmes will lead the way in adopting new systems and we will need to learn lessons throughout.</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Our GP Intelligence Platform and GP 2 GP information transfer will be a driver in developing streamlined information flows between organisations to make services more intuitive for patients</a:t>
            </a:r>
          </a:p>
        </p:txBody>
      </p:sp>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256750"/>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strategic vision and 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482313" y="3411962"/>
            <a:ext cx="4150391"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Systems integration will include adoption of streamlined systems and information flows, alongside system replacement programmes that are currently underway (including VM Ware renewal, Lifeline and </a:t>
            </a:r>
            <a:r>
              <a:rPr lang="en-IE" sz="1100" dirty="0" err="1">
                <a:solidFill>
                  <a:prstClr val="black"/>
                </a:solidFill>
                <a:latin typeface="Segoe UI" panose="020B0502040204020203" pitchFamily="34" charset="0"/>
                <a:cs typeface="Segoe UI" panose="020B0502040204020203" pitchFamily="34" charset="0"/>
              </a:rPr>
              <a:t>Surestart</a:t>
            </a:r>
            <a:r>
              <a:rPr lang="en-IE" sz="1100" dirty="0">
                <a:solidFill>
                  <a:prstClr val="black"/>
                </a:solidFill>
                <a:latin typeface="Segoe UI" panose="020B0502040204020203" pitchFamily="34" charset="0"/>
                <a:cs typeface="Segoe UI" panose="020B0502040204020203" pitchFamily="34" charset="0"/>
              </a:rPr>
              <a:t> replacements etc.)</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The implementation of our transformational programmes will be crucial in setting the foundations for a wider focus on providing integrated experiences for users</a:t>
            </a:r>
            <a:endParaRPr kumimoji="0" lang="en-GB"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13755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188325"/>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79526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Our</a:t>
            </a:r>
            <a:r>
              <a:rPr lang="en-IE" sz="1400">
                <a:solidFill>
                  <a:prstClr val="black"/>
                </a:solidFill>
                <a:latin typeface="Segoe UI" panose="020B0502040204020203" pitchFamily="34" charset="0"/>
                <a:cs typeface="Segoe UI" panose="020B0502040204020203" pitchFamily="34" charset="0"/>
              </a:rPr>
              <a:t> </a:t>
            </a:r>
            <a:r>
              <a:rPr lang="en-IE" sz="1400" b="1">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807458"/>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197075"/>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80401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8190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the people that we serve. </a:t>
            </a: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443742" y="6681505"/>
            <a:ext cx="4150391" cy="893906"/>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a:solidFill>
                  <a:prstClr val="black"/>
                </a:solidFill>
                <a:latin typeface="Segoe UI" panose="020B0502040204020203" pitchFamily="34" charset="0"/>
                <a:cs typeface="Segoe UI" panose="020B0502040204020203" pitchFamily="34" charset="0"/>
              </a:rPr>
              <a:t>We will seek out opportunities to improve interoperability between systems by building agile teams of digital professionals and our HSC staff to identify areas for change and adoption of new ideas and technologies </a:t>
            </a:r>
          </a:p>
        </p:txBody>
      </p:sp>
      <p:cxnSp>
        <p:nvCxnSpPr>
          <p:cNvPr id="32" name="Straight Connector 31">
            <a:extLst>
              <a:ext uri="{FF2B5EF4-FFF2-40B4-BE49-F238E27FC236}">
                <a16:creationId xmlns:a16="http://schemas.microsoft.com/office/drawing/2014/main" id="{B389A772-F53B-4B9C-A9B6-0284D1060EC7}"/>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6F9CE914-C8A7-4A4E-B892-47BE40427FD5}"/>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6" name="Rectangle 35">
            <a:extLst>
              <a:ext uri="{FF2B5EF4-FFF2-40B4-BE49-F238E27FC236}">
                <a16:creationId xmlns:a16="http://schemas.microsoft.com/office/drawing/2014/main" id="{BE19C5FD-718B-42B0-B774-497017A36B14}"/>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Effective and joined up care through systems integration and streamlined information flows</a:t>
            </a:r>
          </a:p>
        </p:txBody>
      </p:sp>
      <p:grpSp>
        <p:nvGrpSpPr>
          <p:cNvPr id="37" name="Group 36">
            <a:extLst>
              <a:ext uri="{FF2B5EF4-FFF2-40B4-BE49-F238E27FC236}">
                <a16:creationId xmlns:a16="http://schemas.microsoft.com/office/drawing/2014/main" id="{42D47C88-CE65-4C6E-8331-D1DAD51786C3}"/>
              </a:ext>
            </a:extLst>
          </p:cNvPr>
          <p:cNvGrpSpPr>
            <a:grpSpLocks noChangeAspect="1"/>
          </p:cNvGrpSpPr>
          <p:nvPr/>
        </p:nvGrpSpPr>
        <p:grpSpPr>
          <a:xfrm>
            <a:off x="377774" y="1459634"/>
            <a:ext cx="522000" cy="522000"/>
            <a:chOff x="4083050" y="1662113"/>
            <a:chExt cx="522288" cy="522288"/>
          </a:xfrm>
        </p:grpSpPr>
        <p:sp>
          <p:nvSpPr>
            <p:cNvPr id="57" name="Freeform 37">
              <a:extLst>
                <a:ext uri="{FF2B5EF4-FFF2-40B4-BE49-F238E27FC236}">
                  <a16:creationId xmlns:a16="http://schemas.microsoft.com/office/drawing/2014/main" id="{DB8DBFAC-C63E-4F6E-AF36-1944A3474702}"/>
                </a:ext>
              </a:extLst>
            </p:cNvPr>
            <p:cNvSpPr>
              <a:spLocks noEditPoints="1"/>
            </p:cNvSpPr>
            <p:nvPr/>
          </p:nvSpPr>
          <p:spPr bwMode="auto">
            <a:xfrm>
              <a:off x="4083050" y="1662113"/>
              <a:ext cx="522288" cy="522288"/>
            </a:xfrm>
            <a:custGeom>
              <a:avLst/>
              <a:gdLst>
                <a:gd name="T0" fmla="*/ 312 w 658"/>
                <a:gd name="T1" fmla="*/ 656 h 658"/>
                <a:gd name="T2" fmla="*/ 263 w 658"/>
                <a:gd name="T3" fmla="*/ 651 h 658"/>
                <a:gd name="T4" fmla="*/ 202 w 658"/>
                <a:gd name="T5" fmla="*/ 631 h 658"/>
                <a:gd name="T6" fmla="*/ 120 w 658"/>
                <a:gd name="T7" fmla="*/ 583 h 658"/>
                <a:gd name="T8" fmla="*/ 57 w 658"/>
                <a:gd name="T9" fmla="*/ 513 h 658"/>
                <a:gd name="T10" fmla="*/ 15 w 658"/>
                <a:gd name="T11" fmla="*/ 427 h 658"/>
                <a:gd name="T12" fmla="*/ 4 w 658"/>
                <a:gd name="T13" fmla="*/ 379 h 658"/>
                <a:gd name="T14" fmla="*/ 0 w 658"/>
                <a:gd name="T15" fmla="*/ 329 h 658"/>
                <a:gd name="T16" fmla="*/ 3 w 658"/>
                <a:gd name="T17" fmla="*/ 295 h 658"/>
                <a:gd name="T18" fmla="*/ 11 w 658"/>
                <a:gd name="T19" fmla="*/ 247 h 658"/>
                <a:gd name="T20" fmla="*/ 41 w 658"/>
                <a:gd name="T21" fmla="*/ 172 h 658"/>
                <a:gd name="T22" fmla="*/ 97 w 658"/>
                <a:gd name="T23" fmla="*/ 97 h 658"/>
                <a:gd name="T24" fmla="*/ 172 w 658"/>
                <a:gd name="T25" fmla="*/ 40 h 658"/>
                <a:gd name="T26" fmla="*/ 247 w 658"/>
                <a:gd name="T27" fmla="*/ 11 h 658"/>
                <a:gd name="T28" fmla="*/ 296 w 658"/>
                <a:gd name="T29" fmla="*/ 1 h 658"/>
                <a:gd name="T30" fmla="*/ 329 w 658"/>
                <a:gd name="T31" fmla="*/ 0 h 658"/>
                <a:gd name="T32" fmla="*/ 379 w 658"/>
                <a:gd name="T33" fmla="*/ 4 h 658"/>
                <a:gd name="T34" fmla="*/ 427 w 658"/>
                <a:gd name="T35" fmla="*/ 15 h 658"/>
                <a:gd name="T36" fmla="*/ 513 w 658"/>
                <a:gd name="T37" fmla="*/ 56 h 658"/>
                <a:gd name="T38" fmla="*/ 583 w 658"/>
                <a:gd name="T39" fmla="*/ 119 h 658"/>
                <a:gd name="T40" fmla="*/ 631 w 658"/>
                <a:gd name="T41" fmla="*/ 201 h 658"/>
                <a:gd name="T42" fmla="*/ 651 w 658"/>
                <a:gd name="T43" fmla="*/ 263 h 658"/>
                <a:gd name="T44" fmla="*/ 657 w 658"/>
                <a:gd name="T45" fmla="*/ 311 h 658"/>
                <a:gd name="T46" fmla="*/ 657 w 658"/>
                <a:gd name="T47" fmla="*/ 345 h 658"/>
                <a:gd name="T48" fmla="*/ 651 w 658"/>
                <a:gd name="T49" fmla="*/ 395 h 658"/>
                <a:gd name="T50" fmla="*/ 631 w 658"/>
                <a:gd name="T51" fmla="*/ 456 h 658"/>
                <a:gd name="T52" fmla="*/ 583 w 658"/>
                <a:gd name="T53" fmla="*/ 537 h 658"/>
                <a:gd name="T54" fmla="*/ 513 w 658"/>
                <a:gd name="T55" fmla="*/ 601 h 658"/>
                <a:gd name="T56" fmla="*/ 427 w 658"/>
                <a:gd name="T57" fmla="*/ 643 h 658"/>
                <a:gd name="T58" fmla="*/ 379 w 658"/>
                <a:gd name="T59" fmla="*/ 654 h 658"/>
                <a:gd name="T60" fmla="*/ 329 w 658"/>
                <a:gd name="T61" fmla="*/ 658 h 658"/>
                <a:gd name="T62" fmla="*/ 329 w 658"/>
                <a:gd name="T63" fmla="*/ 38 h 658"/>
                <a:gd name="T64" fmla="*/ 243 w 658"/>
                <a:gd name="T65" fmla="*/ 51 h 658"/>
                <a:gd name="T66" fmla="*/ 167 w 658"/>
                <a:gd name="T67" fmla="*/ 87 h 658"/>
                <a:gd name="T68" fmla="*/ 105 w 658"/>
                <a:gd name="T69" fmla="*/ 144 h 658"/>
                <a:gd name="T70" fmla="*/ 61 w 658"/>
                <a:gd name="T71" fmla="*/ 216 h 658"/>
                <a:gd name="T72" fmla="*/ 39 w 658"/>
                <a:gd name="T73" fmla="*/ 299 h 658"/>
                <a:gd name="T74" fmla="*/ 39 w 658"/>
                <a:gd name="T75" fmla="*/ 358 h 658"/>
                <a:gd name="T76" fmla="*/ 61 w 658"/>
                <a:gd name="T77" fmla="*/ 442 h 658"/>
                <a:gd name="T78" fmla="*/ 105 w 658"/>
                <a:gd name="T79" fmla="*/ 514 h 658"/>
                <a:gd name="T80" fmla="*/ 167 w 658"/>
                <a:gd name="T81" fmla="*/ 571 h 658"/>
                <a:gd name="T82" fmla="*/ 243 w 658"/>
                <a:gd name="T83" fmla="*/ 607 h 658"/>
                <a:gd name="T84" fmla="*/ 329 w 658"/>
                <a:gd name="T85" fmla="*/ 620 h 658"/>
                <a:gd name="T86" fmla="*/ 388 w 658"/>
                <a:gd name="T87" fmla="*/ 613 h 658"/>
                <a:gd name="T88" fmla="*/ 467 w 658"/>
                <a:gd name="T89" fmla="*/ 584 h 658"/>
                <a:gd name="T90" fmla="*/ 535 w 658"/>
                <a:gd name="T91" fmla="*/ 534 h 658"/>
                <a:gd name="T92" fmla="*/ 586 w 658"/>
                <a:gd name="T93" fmla="*/ 467 h 658"/>
                <a:gd name="T94" fmla="*/ 614 w 658"/>
                <a:gd name="T95" fmla="*/ 387 h 658"/>
                <a:gd name="T96" fmla="*/ 620 w 658"/>
                <a:gd name="T97" fmla="*/ 329 h 658"/>
                <a:gd name="T98" fmla="*/ 607 w 658"/>
                <a:gd name="T99" fmla="*/ 242 h 658"/>
                <a:gd name="T100" fmla="*/ 571 w 658"/>
                <a:gd name="T101" fmla="*/ 166 h 658"/>
                <a:gd name="T102" fmla="*/ 514 w 658"/>
                <a:gd name="T103" fmla="*/ 105 h 658"/>
                <a:gd name="T104" fmla="*/ 442 w 658"/>
                <a:gd name="T105" fmla="*/ 60 h 658"/>
                <a:gd name="T106" fmla="*/ 359 w 658"/>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6"/>
                  </a:lnTo>
                  <a:lnTo>
                    <a:pt x="296" y="655"/>
                  </a:lnTo>
                  <a:lnTo>
                    <a:pt x="279" y="654"/>
                  </a:lnTo>
                  <a:lnTo>
                    <a:pt x="263" y="651"/>
                  </a:lnTo>
                  <a:lnTo>
                    <a:pt x="247" y="647"/>
                  </a:lnTo>
                  <a:lnTo>
                    <a:pt x="231" y="643"/>
                  </a:lnTo>
                  <a:lnTo>
                    <a:pt x="202" y="631"/>
                  </a:lnTo>
                  <a:lnTo>
                    <a:pt x="172" y="618"/>
                  </a:lnTo>
                  <a:lnTo>
                    <a:pt x="145" y="601"/>
                  </a:lnTo>
                  <a:lnTo>
                    <a:pt x="120" y="583"/>
                  </a:lnTo>
                  <a:lnTo>
                    <a:pt x="97" y="561"/>
                  </a:lnTo>
                  <a:lnTo>
                    <a:pt x="75" y="537"/>
                  </a:lnTo>
                  <a:lnTo>
                    <a:pt x="57" y="513"/>
                  </a:lnTo>
                  <a:lnTo>
                    <a:pt x="41" y="485"/>
                  </a:lnTo>
                  <a:lnTo>
                    <a:pt x="27" y="456"/>
                  </a:lnTo>
                  <a:lnTo>
                    <a:pt x="15" y="427"/>
                  </a:lnTo>
                  <a:lnTo>
                    <a:pt x="11" y="411"/>
                  </a:lnTo>
                  <a:lnTo>
                    <a:pt x="7" y="395"/>
                  </a:lnTo>
                  <a:lnTo>
                    <a:pt x="4" y="379"/>
                  </a:lnTo>
                  <a:lnTo>
                    <a:pt x="3" y="362"/>
                  </a:lnTo>
                  <a:lnTo>
                    <a:pt x="2" y="345"/>
                  </a:lnTo>
                  <a:lnTo>
                    <a:pt x="0" y="329"/>
                  </a:lnTo>
                  <a:lnTo>
                    <a:pt x="0" y="329"/>
                  </a:lnTo>
                  <a:lnTo>
                    <a:pt x="2" y="311"/>
                  </a:lnTo>
                  <a:lnTo>
                    <a:pt x="3" y="295"/>
                  </a:lnTo>
                  <a:lnTo>
                    <a:pt x="4" y="279"/>
                  </a:lnTo>
                  <a:lnTo>
                    <a:pt x="7" y="263"/>
                  </a:lnTo>
                  <a:lnTo>
                    <a:pt x="11" y="247"/>
                  </a:lnTo>
                  <a:lnTo>
                    <a:pt x="15" y="231"/>
                  </a:lnTo>
                  <a:lnTo>
                    <a:pt x="27" y="201"/>
                  </a:lnTo>
                  <a:lnTo>
                    <a:pt x="41" y="172"/>
                  </a:lnTo>
                  <a:lnTo>
                    <a:pt x="57" y="145"/>
                  </a:lnTo>
                  <a:lnTo>
                    <a:pt x="75" y="119"/>
                  </a:lnTo>
                  <a:lnTo>
                    <a:pt x="97" y="97"/>
                  </a:lnTo>
                  <a:lnTo>
                    <a:pt x="120" y="75"/>
                  </a:lnTo>
                  <a:lnTo>
                    <a:pt x="145" y="56"/>
                  </a:lnTo>
                  <a:lnTo>
                    <a:pt x="172" y="40"/>
                  </a:lnTo>
                  <a:lnTo>
                    <a:pt x="202" y="25"/>
                  </a:lnTo>
                  <a:lnTo>
                    <a:pt x="231" y="15"/>
                  </a:lnTo>
                  <a:lnTo>
                    <a:pt x="247" y="11"/>
                  </a:lnTo>
                  <a:lnTo>
                    <a:pt x="263" y="7"/>
                  </a:lnTo>
                  <a:lnTo>
                    <a:pt x="279" y="4"/>
                  </a:lnTo>
                  <a:lnTo>
                    <a:pt x="296" y="1"/>
                  </a:lnTo>
                  <a:lnTo>
                    <a:pt x="312" y="0"/>
                  </a:lnTo>
                  <a:lnTo>
                    <a:pt x="329" y="0"/>
                  </a:lnTo>
                  <a:lnTo>
                    <a:pt x="329" y="0"/>
                  </a:lnTo>
                  <a:lnTo>
                    <a:pt x="347" y="0"/>
                  </a:lnTo>
                  <a:lnTo>
                    <a:pt x="363" y="1"/>
                  </a:lnTo>
                  <a:lnTo>
                    <a:pt x="379" y="4"/>
                  </a:lnTo>
                  <a:lnTo>
                    <a:pt x="395" y="7"/>
                  </a:lnTo>
                  <a:lnTo>
                    <a:pt x="411" y="11"/>
                  </a:lnTo>
                  <a:lnTo>
                    <a:pt x="427" y="15"/>
                  </a:lnTo>
                  <a:lnTo>
                    <a:pt x="457" y="25"/>
                  </a:lnTo>
                  <a:lnTo>
                    <a:pt x="486" y="40"/>
                  </a:lnTo>
                  <a:lnTo>
                    <a:pt x="513" y="56"/>
                  </a:lnTo>
                  <a:lnTo>
                    <a:pt x="539" y="75"/>
                  </a:lnTo>
                  <a:lnTo>
                    <a:pt x="561" y="97"/>
                  </a:lnTo>
                  <a:lnTo>
                    <a:pt x="583" y="119"/>
                  </a:lnTo>
                  <a:lnTo>
                    <a:pt x="602" y="145"/>
                  </a:lnTo>
                  <a:lnTo>
                    <a:pt x="618" y="172"/>
                  </a:lnTo>
                  <a:lnTo>
                    <a:pt x="631" y="201"/>
                  </a:lnTo>
                  <a:lnTo>
                    <a:pt x="643" y="231"/>
                  </a:lnTo>
                  <a:lnTo>
                    <a:pt x="647" y="247"/>
                  </a:lnTo>
                  <a:lnTo>
                    <a:pt x="651" y="263"/>
                  </a:lnTo>
                  <a:lnTo>
                    <a:pt x="654" y="279"/>
                  </a:lnTo>
                  <a:lnTo>
                    <a:pt x="655" y="295"/>
                  </a:lnTo>
                  <a:lnTo>
                    <a:pt x="657" y="311"/>
                  </a:lnTo>
                  <a:lnTo>
                    <a:pt x="658" y="329"/>
                  </a:lnTo>
                  <a:lnTo>
                    <a:pt x="658" y="329"/>
                  </a:lnTo>
                  <a:lnTo>
                    <a:pt x="657" y="345"/>
                  </a:lnTo>
                  <a:lnTo>
                    <a:pt x="655" y="362"/>
                  </a:lnTo>
                  <a:lnTo>
                    <a:pt x="654" y="379"/>
                  </a:lnTo>
                  <a:lnTo>
                    <a:pt x="651" y="395"/>
                  </a:lnTo>
                  <a:lnTo>
                    <a:pt x="647" y="411"/>
                  </a:lnTo>
                  <a:lnTo>
                    <a:pt x="643" y="427"/>
                  </a:lnTo>
                  <a:lnTo>
                    <a:pt x="631" y="456"/>
                  </a:lnTo>
                  <a:lnTo>
                    <a:pt x="618" y="485"/>
                  </a:lnTo>
                  <a:lnTo>
                    <a:pt x="602" y="513"/>
                  </a:lnTo>
                  <a:lnTo>
                    <a:pt x="583" y="537"/>
                  </a:lnTo>
                  <a:lnTo>
                    <a:pt x="561" y="561"/>
                  </a:lnTo>
                  <a:lnTo>
                    <a:pt x="539" y="583"/>
                  </a:lnTo>
                  <a:lnTo>
                    <a:pt x="513" y="601"/>
                  </a:lnTo>
                  <a:lnTo>
                    <a:pt x="486" y="618"/>
                  </a:lnTo>
                  <a:lnTo>
                    <a:pt x="457" y="631"/>
                  </a:lnTo>
                  <a:lnTo>
                    <a:pt x="427" y="643"/>
                  </a:lnTo>
                  <a:lnTo>
                    <a:pt x="411" y="647"/>
                  </a:lnTo>
                  <a:lnTo>
                    <a:pt x="395" y="651"/>
                  </a:lnTo>
                  <a:lnTo>
                    <a:pt x="379" y="654"/>
                  </a:lnTo>
                  <a:lnTo>
                    <a:pt x="363" y="655"/>
                  </a:lnTo>
                  <a:lnTo>
                    <a:pt x="347" y="656"/>
                  </a:lnTo>
                  <a:lnTo>
                    <a:pt x="329" y="658"/>
                  </a:lnTo>
                  <a:lnTo>
                    <a:pt x="329" y="658"/>
                  </a:lnTo>
                  <a:close/>
                  <a:moveTo>
                    <a:pt x="329" y="38"/>
                  </a:moveTo>
                  <a:lnTo>
                    <a:pt x="329" y="38"/>
                  </a:lnTo>
                  <a:lnTo>
                    <a:pt x="300" y="39"/>
                  </a:lnTo>
                  <a:lnTo>
                    <a:pt x="270" y="43"/>
                  </a:lnTo>
                  <a:lnTo>
                    <a:pt x="243" y="51"/>
                  </a:lnTo>
                  <a:lnTo>
                    <a:pt x="216" y="60"/>
                  </a:lnTo>
                  <a:lnTo>
                    <a:pt x="191" y="72"/>
                  </a:lnTo>
                  <a:lnTo>
                    <a:pt x="167" y="87"/>
                  </a:lnTo>
                  <a:lnTo>
                    <a:pt x="144" y="105"/>
                  </a:lnTo>
                  <a:lnTo>
                    <a:pt x="124" y="123"/>
                  </a:lnTo>
                  <a:lnTo>
                    <a:pt x="105" y="144"/>
                  </a:lnTo>
                  <a:lnTo>
                    <a:pt x="87" y="166"/>
                  </a:lnTo>
                  <a:lnTo>
                    <a:pt x="73" y="191"/>
                  </a:lnTo>
                  <a:lnTo>
                    <a:pt x="61" y="216"/>
                  </a:lnTo>
                  <a:lnTo>
                    <a:pt x="51" y="242"/>
                  </a:lnTo>
                  <a:lnTo>
                    <a:pt x="45" y="270"/>
                  </a:lnTo>
                  <a:lnTo>
                    <a:pt x="39" y="299"/>
                  </a:lnTo>
                  <a:lnTo>
                    <a:pt x="38" y="329"/>
                  </a:lnTo>
                  <a:lnTo>
                    <a:pt x="38" y="329"/>
                  </a:lnTo>
                  <a:lnTo>
                    <a:pt x="39" y="358"/>
                  </a:lnTo>
                  <a:lnTo>
                    <a:pt x="45" y="387"/>
                  </a:lnTo>
                  <a:lnTo>
                    <a:pt x="51" y="415"/>
                  </a:lnTo>
                  <a:lnTo>
                    <a:pt x="61" y="442"/>
                  </a:lnTo>
                  <a:lnTo>
                    <a:pt x="73" y="467"/>
                  </a:lnTo>
                  <a:lnTo>
                    <a:pt x="87" y="491"/>
                  </a:lnTo>
                  <a:lnTo>
                    <a:pt x="105" y="514"/>
                  </a:lnTo>
                  <a:lnTo>
                    <a:pt x="124" y="534"/>
                  </a:lnTo>
                  <a:lnTo>
                    <a:pt x="144" y="553"/>
                  </a:lnTo>
                  <a:lnTo>
                    <a:pt x="167" y="571"/>
                  </a:lnTo>
                  <a:lnTo>
                    <a:pt x="191" y="584"/>
                  </a:lnTo>
                  <a:lnTo>
                    <a:pt x="216" y="597"/>
                  </a:lnTo>
                  <a:lnTo>
                    <a:pt x="243" y="607"/>
                  </a:lnTo>
                  <a:lnTo>
                    <a:pt x="270" y="613"/>
                  </a:lnTo>
                  <a:lnTo>
                    <a:pt x="300" y="618"/>
                  </a:lnTo>
                  <a:lnTo>
                    <a:pt x="329" y="620"/>
                  </a:lnTo>
                  <a:lnTo>
                    <a:pt x="329" y="620"/>
                  </a:lnTo>
                  <a:lnTo>
                    <a:pt x="359" y="618"/>
                  </a:lnTo>
                  <a:lnTo>
                    <a:pt x="388" y="613"/>
                  </a:lnTo>
                  <a:lnTo>
                    <a:pt x="415" y="607"/>
                  </a:lnTo>
                  <a:lnTo>
                    <a:pt x="442" y="597"/>
                  </a:lnTo>
                  <a:lnTo>
                    <a:pt x="467" y="584"/>
                  </a:lnTo>
                  <a:lnTo>
                    <a:pt x="492" y="571"/>
                  </a:lnTo>
                  <a:lnTo>
                    <a:pt x="514" y="553"/>
                  </a:lnTo>
                  <a:lnTo>
                    <a:pt x="535" y="534"/>
                  </a:lnTo>
                  <a:lnTo>
                    <a:pt x="553" y="514"/>
                  </a:lnTo>
                  <a:lnTo>
                    <a:pt x="571" y="491"/>
                  </a:lnTo>
                  <a:lnTo>
                    <a:pt x="586" y="467"/>
                  </a:lnTo>
                  <a:lnTo>
                    <a:pt x="598" y="442"/>
                  </a:lnTo>
                  <a:lnTo>
                    <a:pt x="607" y="415"/>
                  </a:lnTo>
                  <a:lnTo>
                    <a:pt x="614" y="387"/>
                  </a:lnTo>
                  <a:lnTo>
                    <a:pt x="619" y="358"/>
                  </a:lnTo>
                  <a:lnTo>
                    <a:pt x="620" y="329"/>
                  </a:lnTo>
                  <a:lnTo>
                    <a:pt x="620" y="329"/>
                  </a:lnTo>
                  <a:lnTo>
                    <a:pt x="619" y="299"/>
                  </a:lnTo>
                  <a:lnTo>
                    <a:pt x="614" y="270"/>
                  </a:lnTo>
                  <a:lnTo>
                    <a:pt x="607" y="242"/>
                  </a:lnTo>
                  <a:lnTo>
                    <a:pt x="598" y="216"/>
                  </a:lnTo>
                  <a:lnTo>
                    <a:pt x="586" y="191"/>
                  </a:lnTo>
                  <a:lnTo>
                    <a:pt x="571" y="166"/>
                  </a:lnTo>
                  <a:lnTo>
                    <a:pt x="553" y="144"/>
                  </a:lnTo>
                  <a:lnTo>
                    <a:pt x="535" y="123"/>
                  </a:lnTo>
                  <a:lnTo>
                    <a:pt x="514" y="105"/>
                  </a:lnTo>
                  <a:lnTo>
                    <a:pt x="492" y="87"/>
                  </a:lnTo>
                  <a:lnTo>
                    <a:pt x="467" y="72"/>
                  </a:lnTo>
                  <a:lnTo>
                    <a:pt x="442" y="60"/>
                  </a:lnTo>
                  <a:lnTo>
                    <a:pt x="415"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58" name="Freeform 232">
              <a:extLst>
                <a:ext uri="{FF2B5EF4-FFF2-40B4-BE49-F238E27FC236}">
                  <a16:creationId xmlns:a16="http://schemas.microsoft.com/office/drawing/2014/main" id="{1A5198D2-9D68-4224-88AA-49A91E244A5B}"/>
                </a:ext>
              </a:extLst>
            </p:cNvPr>
            <p:cNvSpPr>
              <a:spLocks noEditPoints="1"/>
            </p:cNvSpPr>
            <p:nvPr/>
          </p:nvSpPr>
          <p:spPr bwMode="auto">
            <a:xfrm>
              <a:off x="4208463" y="1790700"/>
              <a:ext cx="273050" cy="271463"/>
            </a:xfrm>
            <a:custGeom>
              <a:avLst/>
              <a:gdLst>
                <a:gd name="T0" fmla="*/ 244 w 344"/>
                <a:gd name="T1" fmla="*/ 59 h 344"/>
                <a:gd name="T2" fmla="*/ 201 w 344"/>
                <a:gd name="T3" fmla="*/ 5 h 344"/>
                <a:gd name="T4" fmla="*/ 142 w 344"/>
                <a:gd name="T5" fmla="*/ 5 h 344"/>
                <a:gd name="T6" fmla="*/ 99 w 344"/>
                <a:gd name="T7" fmla="*/ 59 h 344"/>
                <a:gd name="T8" fmla="*/ 59 w 344"/>
                <a:gd name="T9" fmla="*/ 99 h 344"/>
                <a:gd name="T10" fmla="*/ 5 w 344"/>
                <a:gd name="T11" fmla="*/ 144 h 344"/>
                <a:gd name="T12" fmla="*/ 5 w 344"/>
                <a:gd name="T13" fmla="*/ 201 h 344"/>
                <a:gd name="T14" fmla="*/ 59 w 344"/>
                <a:gd name="T15" fmla="*/ 244 h 344"/>
                <a:gd name="T16" fmla="*/ 99 w 344"/>
                <a:gd name="T17" fmla="*/ 285 h 344"/>
                <a:gd name="T18" fmla="*/ 142 w 344"/>
                <a:gd name="T19" fmla="*/ 338 h 344"/>
                <a:gd name="T20" fmla="*/ 201 w 344"/>
                <a:gd name="T21" fmla="*/ 338 h 344"/>
                <a:gd name="T22" fmla="*/ 244 w 344"/>
                <a:gd name="T23" fmla="*/ 285 h 344"/>
                <a:gd name="T24" fmla="*/ 285 w 344"/>
                <a:gd name="T25" fmla="*/ 244 h 344"/>
                <a:gd name="T26" fmla="*/ 338 w 344"/>
                <a:gd name="T27" fmla="*/ 201 h 344"/>
                <a:gd name="T28" fmla="*/ 338 w 344"/>
                <a:gd name="T29" fmla="*/ 144 h 344"/>
                <a:gd name="T30" fmla="*/ 285 w 344"/>
                <a:gd name="T31" fmla="*/ 99 h 344"/>
                <a:gd name="T32" fmla="*/ 74 w 344"/>
                <a:gd name="T33" fmla="*/ 227 h 344"/>
                <a:gd name="T34" fmla="*/ 28 w 344"/>
                <a:gd name="T35" fmla="*/ 203 h 344"/>
                <a:gd name="T36" fmla="*/ 20 w 344"/>
                <a:gd name="T37" fmla="*/ 161 h 344"/>
                <a:gd name="T38" fmla="*/ 52 w 344"/>
                <a:gd name="T39" fmla="*/ 121 h 344"/>
                <a:gd name="T40" fmla="*/ 129 w 344"/>
                <a:gd name="T41" fmla="*/ 199 h 344"/>
                <a:gd name="T42" fmla="*/ 142 w 344"/>
                <a:gd name="T43" fmla="*/ 212 h 344"/>
                <a:gd name="T44" fmla="*/ 129 w 344"/>
                <a:gd name="T45" fmla="*/ 226 h 344"/>
                <a:gd name="T46" fmla="*/ 115 w 344"/>
                <a:gd name="T47" fmla="*/ 212 h 344"/>
                <a:gd name="T48" fmla="*/ 129 w 344"/>
                <a:gd name="T49" fmla="*/ 199 h 344"/>
                <a:gd name="T50" fmla="*/ 119 w 344"/>
                <a:gd name="T51" fmla="*/ 122 h 344"/>
                <a:gd name="T52" fmla="*/ 138 w 344"/>
                <a:gd name="T53" fmla="*/ 122 h 344"/>
                <a:gd name="T54" fmla="*/ 138 w 344"/>
                <a:gd name="T55" fmla="*/ 141 h 344"/>
                <a:gd name="T56" fmla="*/ 119 w 344"/>
                <a:gd name="T57" fmla="*/ 141 h 344"/>
                <a:gd name="T58" fmla="*/ 227 w 344"/>
                <a:gd name="T59" fmla="*/ 270 h 344"/>
                <a:gd name="T60" fmla="*/ 203 w 344"/>
                <a:gd name="T61" fmla="*/ 316 h 344"/>
                <a:gd name="T62" fmla="*/ 161 w 344"/>
                <a:gd name="T63" fmla="*/ 324 h 344"/>
                <a:gd name="T64" fmla="*/ 121 w 344"/>
                <a:gd name="T65" fmla="*/ 291 h 344"/>
                <a:gd name="T66" fmla="*/ 227 w 344"/>
                <a:gd name="T67" fmla="*/ 270 h 344"/>
                <a:gd name="T68" fmla="*/ 164 w 344"/>
                <a:gd name="T69" fmla="*/ 160 h 344"/>
                <a:gd name="T70" fmla="*/ 181 w 344"/>
                <a:gd name="T71" fmla="*/ 167 h 344"/>
                <a:gd name="T72" fmla="*/ 175 w 344"/>
                <a:gd name="T73" fmla="*/ 185 h 344"/>
                <a:gd name="T74" fmla="*/ 157 w 344"/>
                <a:gd name="T75" fmla="*/ 177 h 344"/>
                <a:gd name="T76" fmla="*/ 215 w 344"/>
                <a:gd name="T77" fmla="*/ 200 h 344"/>
                <a:gd name="T78" fmla="*/ 222 w 344"/>
                <a:gd name="T79" fmla="*/ 218 h 344"/>
                <a:gd name="T80" fmla="*/ 204 w 344"/>
                <a:gd name="T81" fmla="*/ 224 h 344"/>
                <a:gd name="T82" fmla="*/ 196 w 344"/>
                <a:gd name="T83" fmla="*/ 207 h 344"/>
                <a:gd name="T84" fmla="*/ 196 w 344"/>
                <a:gd name="T85" fmla="*/ 132 h 344"/>
                <a:gd name="T86" fmla="*/ 209 w 344"/>
                <a:gd name="T87" fmla="*/ 118 h 344"/>
                <a:gd name="T88" fmla="*/ 223 w 344"/>
                <a:gd name="T89" fmla="*/ 132 h 344"/>
                <a:gd name="T90" fmla="*/ 209 w 344"/>
                <a:gd name="T91" fmla="*/ 145 h 344"/>
                <a:gd name="T92" fmla="*/ 196 w 344"/>
                <a:gd name="T93" fmla="*/ 132 h 344"/>
                <a:gd name="T94" fmla="*/ 117 w 344"/>
                <a:gd name="T95" fmla="*/ 74 h 344"/>
                <a:gd name="T96" fmla="*/ 141 w 344"/>
                <a:gd name="T97" fmla="*/ 28 h 344"/>
                <a:gd name="T98" fmla="*/ 183 w 344"/>
                <a:gd name="T99" fmla="*/ 20 h 344"/>
                <a:gd name="T100" fmla="*/ 223 w 344"/>
                <a:gd name="T101" fmla="*/ 52 h 344"/>
                <a:gd name="T102" fmla="*/ 246 w 344"/>
                <a:gd name="T103" fmla="*/ 227 h 344"/>
                <a:gd name="T104" fmla="*/ 291 w 344"/>
                <a:gd name="T105" fmla="*/ 121 h 344"/>
                <a:gd name="T106" fmla="*/ 324 w 344"/>
                <a:gd name="T107" fmla="*/ 161 h 344"/>
                <a:gd name="T108" fmla="*/ 315 w 344"/>
                <a:gd name="T109" fmla="*/ 203 h 344"/>
                <a:gd name="T110" fmla="*/ 270 w 344"/>
                <a:gd name="T111" fmla="*/ 227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4" h="344">
                  <a:moveTo>
                    <a:pt x="270" y="98"/>
                  </a:moveTo>
                  <a:lnTo>
                    <a:pt x="246" y="98"/>
                  </a:lnTo>
                  <a:lnTo>
                    <a:pt x="246" y="74"/>
                  </a:lnTo>
                  <a:lnTo>
                    <a:pt x="246" y="74"/>
                  </a:lnTo>
                  <a:lnTo>
                    <a:pt x="244" y="59"/>
                  </a:lnTo>
                  <a:lnTo>
                    <a:pt x="240" y="46"/>
                  </a:lnTo>
                  <a:lnTo>
                    <a:pt x="234" y="34"/>
                  </a:lnTo>
                  <a:lnTo>
                    <a:pt x="224" y="22"/>
                  </a:lnTo>
                  <a:lnTo>
                    <a:pt x="213" y="13"/>
                  </a:lnTo>
                  <a:lnTo>
                    <a:pt x="201" y="5"/>
                  </a:lnTo>
                  <a:lnTo>
                    <a:pt x="187" y="1"/>
                  </a:lnTo>
                  <a:lnTo>
                    <a:pt x="172" y="0"/>
                  </a:lnTo>
                  <a:lnTo>
                    <a:pt x="172" y="0"/>
                  </a:lnTo>
                  <a:lnTo>
                    <a:pt x="157" y="1"/>
                  </a:lnTo>
                  <a:lnTo>
                    <a:pt x="142" y="5"/>
                  </a:lnTo>
                  <a:lnTo>
                    <a:pt x="130" y="13"/>
                  </a:lnTo>
                  <a:lnTo>
                    <a:pt x="119" y="22"/>
                  </a:lnTo>
                  <a:lnTo>
                    <a:pt x="110" y="34"/>
                  </a:lnTo>
                  <a:lnTo>
                    <a:pt x="103" y="46"/>
                  </a:lnTo>
                  <a:lnTo>
                    <a:pt x="99" y="59"/>
                  </a:lnTo>
                  <a:lnTo>
                    <a:pt x="98" y="74"/>
                  </a:lnTo>
                  <a:lnTo>
                    <a:pt x="98" y="98"/>
                  </a:lnTo>
                  <a:lnTo>
                    <a:pt x="74" y="98"/>
                  </a:lnTo>
                  <a:lnTo>
                    <a:pt x="74" y="98"/>
                  </a:lnTo>
                  <a:lnTo>
                    <a:pt x="59" y="99"/>
                  </a:lnTo>
                  <a:lnTo>
                    <a:pt x="46" y="103"/>
                  </a:lnTo>
                  <a:lnTo>
                    <a:pt x="32" y="110"/>
                  </a:lnTo>
                  <a:lnTo>
                    <a:pt x="21" y="120"/>
                  </a:lnTo>
                  <a:lnTo>
                    <a:pt x="12" y="130"/>
                  </a:lnTo>
                  <a:lnTo>
                    <a:pt x="5" y="144"/>
                  </a:lnTo>
                  <a:lnTo>
                    <a:pt x="1" y="157"/>
                  </a:lnTo>
                  <a:lnTo>
                    <a:pt x="0" y="172"/>
                  </a:lnTo>
                  <a:lnTo>
                    <a:pt x="0" y="172"/>
                  </a:lnTo>
                  <a:lnTo>
                    <a:pt x="1" y="187"/>
                  </a:lnTo>
                  <a:lnTo>
                    <a:pt x="5" y="201"/>
                  </a:lnTo>
                  <a:lnTo>
                    <a:pt x="12" y="214"/>
                  </a:lnTo>
                  <a:lnTo>
                    <a:pt x="21" y="224"/>
                  </a:lnTo>
                  <a:lnTo>
                    <a:pt x="32" y="234"/>
                  </a:lnTo>
                  <a:lnTo>
                    <a:pt x="46" y="240"/>
                  </a:lnTo>
                  <a:lnTo>
                    <a:pt x="59" y="244"/>
                  </a:lnTo>
                  <a:lnTo>
                    <a:pt x="74" y="246"/>
                  </a:lnTo>
                  <a:lnTo>
                    <a:pt x="98" y="246"/>
                  </a:lnTo>
                  <a:lnTo>
                    <a:pt x="98" y="270"/>
                  </a:lnTo>
                  <a:lnTo>
                    <a:pt x="98" y="270"/>
                  </a:lnTo>
                  <a:lnTo>
                    <a:pt x="99" y="285"/>
                  </a:lnTo>
                  <a:lnTo>
                    <a:pt x="103" y="298"/>
                  </a:lnTo>
                  <a:lnTo>
                    <a:pt x="110" y="312"/>
                  </a:lnTo>
                  <a:lnTo>
                    <a:pt x="119" y="322"/>
                  </a:lnTo>
                  <a:lnTo>
                    <a:pt x="130" y="332"/>
                  </a:lnTo>
                  <a:lnTo>
                    <a:pt x="142" y="338"/>
                  </a:lnTo>
                  <a:lnTo>
                    <a:pt x="157" y="342"/>
                  </a:lnTo>
                  <a:lnTo>
                    <a:pt x="172" y="344"/>
                  </a:lnTo>
                  <a:lnTo>
                    <a:pt x="172" y="344"/>
                  </a:lnTo>
                  <a:lnTo>
                    <a:pt x="187" y="342"/>
                  </a:lnTo>
                  <a:lnTo>
                    <a:pt x="201" y="338"/>
                  </a:lnTo>
                  <a:lnTo>
                    <a:pt x="213" y="332"/>
                  </a:lnTo>
                  <a:lnTo>
                    <a:pt x="224" y="322"/>
                  </a:lnTo>
                  <a:lnTo>
                    <a:pt x="234" y="312"/>
                  </a:lnTo>
                  <a:lnTo>
                    <a:pt x="240" y="298"/>
                  </a:lnTo>
                  <a:lnTo>
                    <a:pt x="244" y="285"/>
                  </a:lnTo>
                  <a:lnTo>
                    <a:pt x="246" y="270"/>
                  </a:lnTo>
                  <a:lnTo>
                    <a:pt x="246" y="246"/>
                  </a:lnTo>
                  <a:lnTo>
                    <a:pt x="270" y="246"/>
                  </a:lnTo>
                  <a:lnTo>
                    <a:pt x="270" y="246"/>
                  </a:lnTo>
                  <a:lnTo>
                    <a:pt x="285" y="244"/>
                  </a:lnTo>
                  <a:lnTo>
                    <a:pt x="298" y="240"/>
                  </a:lnTo>
                  <a:lnTo>
                    <a:pt x="310" y="234"/>
                  </a:lnTo>
                  <a:lnTo>
                    <a:pt x="322" y="224"/>
                  </a:lnTo>
                  <a:lnTo>
                    <a:pt x="330" y="214"/>
                  </a:lnTo>
                  <a:lnTo>
                    <a:pt x="338" y="201"/>
                  </a:lnTo>
                  <a:lnTo>
                    <a:pt x="342" y="187"/>
                  </a:lnTo>
                  <a:lnTo>
                    <a:pt x="344" y="172"/>
                  </a:lnTo>
                  <a:lnTo>
                    <a:pt x="344" y="172"/>
                  </a:lnTo>
                  <a:lnTo>
                    <a:pt x="342" y="157"/>
                  </a:lnTo>
                  <a:lnTo>
                    <a:pt x="338" y="144"/>
                  </a:lnTo>
                  <a:lnTo>
                    <a:pt x="330" y="130"/>
                  </a:lnTo>
                  <a:lnTo>
                    <a:pt x="322" y="120"/>
                  </a:lnTo>
                  <a:lnTo>
                    <a:pt x="310" y="110"/>
                  </a:lnTo>
                  <a:lnTo>
                    <a:pt x="298" y="103"/>
                  </a:lnTo>
                  <a:lnTo>
                    <a:pt x="285" y="99"/>
                  </a:lnTo>
                  <a:lnTo>
                    <a:pt x="270" y="98"/>
                  </a:lnTo>
                  <a:lnTo>
                    <a:pt x="270" y="98"/>
                  </a:lnTo>
                  <a:close/>
                  <a:moveTo>
                    <a:pt x="98" y="227"/>
                  </a:moveTo>
                  <a:lnTo>
                    <a:pt x="74" y="227"/>
                  </a:lnTo>
                  <a:lnTo>
                    <a:pt x="74" y="227"/>
                  </a:lnTo>
                  <a:lnTo>
                    <a:pt x="63" y="227"/>
                  </a:lnTo>
                  <a:lnTo>
                    <a:pt x="52" y="223"/>
                  </a:lnTo>
                  <a:lnTo>
                    <a:pt x="43" y="218"/>
                  </a:lnTo>
                  <a:lnTo>
                    <a:pt x="35" y="211"/>
                  </a:lnTo>
                  <a:lnTo>
                    <a:pt x="28" y="203"/>
                  </a:lnTo>
                  <a:lnTo>
                    <a:pt x="23" y="193"/>
                  </a:lnTo>
                  <a:lnTo>
                    <a:pt x="20" y="183"/>
                  </a:lnTo>
                  <a:lnTo>
                    <a:pt x="19" y="172"/>
                  </a:lnTo>
                  <a:lnTo>
                    <a:pt x="19" y="172"/>
                  </a:lnTo>
                  <a:lnTo>
                    <a:pt x="20" y="161"/>
                  </a:lnTo>
                  <a:lnTo>
                    <a:pt x="23" y="150"/>
                  </a:lnTo>
                  <a:lnTo>
                    <a:pt x="28" y="141"/>
                  </a:lnTo>
                  <a:lnTo>
                    <a:pt x="35" y="133"/>
                  </a:lnTo>
                  <a:lnTo>
                    <a:pt x="43" y="126"/>
                  </a:lnTo>
                  <a:lnTo>
                    <a:pt x="52" y="121"/>
                  </a:lnTo>
                  <a:lnTo>
                    <a:pt x="63" y="118"/>
                  </a:lnTo>
                  <a:lnTo>
                    <a:pt x="74" y="117"/>
                  </a:lnTo>
                  <a:lnTo>
                    <a:pt x="98" y="117"/>
                  </a:lnTo>
                  <a:lnTo>
                    <a:pt x="98" y="227"/>
                  </a:lnTo>
                  <a:close/>
                  <a:moveTo>
                    <a:pt x="129" y="199"/>
                  </a:moveTo>
                  <a:lnTo>
                    <a:pt x="129" y="199"/>
                  </a:lnTo>
                  <a:lnTo>
                    <a:pt x="134" y="200"/>
                  </a:lnTo>
                  <a:lnTo>
                    <a:pt x="138" y="203"/>
                  </a:lnTo>
                  <a:lnTo>
                    <a:pt x="142" y="207"/>
                  </a:lnTo>
                  <a:lnTo>
                    <a:pt x="142" y="212"/>
                  </a:lnTo>
                  <a:lnTo>
                    <a:pt x="142" y="212"/>
                  </a:lnTo>
                  <a:lnTo>
                    <a:pt x="142" y="218"/>
                  </a:lnTo>
                  <a:lnTo>
                    <a:pt x="138" y="222"/>
                  </a:lnTo>
                  <a:lnTo>
                    <a:pt x="134" y="224"/>
                  </a:lnTo>
                  <a:lnTo>
                    <a:pt x="129" y="226"/>
                  </a:lnTo>
                  <a:lnTo>
                    <a:pt x="129" y="226"/>
                  </a:lnTo>
                  <a:lnTo>
                    <a:pt x="124" y="224"/>
                  </a:lnTo>
                  <a:lnTo>
                    <a:pt x="119" y="222"/>
                  </a:lnTo>
                  <a:lnTo>
                    <a:pt x="117" y="218"/>
                  </a:lnTo>
                  <a:lnTo>
                    <a:pt x="115" y="212"/>
                  </a:lnTo>
                  <a:lnTo>
                    <a:pt x="115" y="212"/>
                  </a:lnTo>
                  <a:lnTo>
                    <a:pt x="117" y="207"/>
                  </a:lnTo>
                  <a:lnTo>
                    <a:pt x="119" y="203"/>
                  </a:lnTo>
                  <a:lnTo>
                    <a:pt x="124" y="200"/>
                  </a:lnTo>
                  <a:lnTo>
                    <a:pt x="129" y="199"/>
                  </a:lnTo>
                  <a:lnTo>
                    <a:pt x="129" y="199"/>
                  </a:lnTo>
                  <a:close/>
                  <a:moveTo>
                    <a:pt x="115" y="132"/>
                  </a:moveTo>
                  <a:lnTo>
                    <a:pt x="115" y="132"/>
                  </a:lnTo>
                  <a:lnTo>
                    <a:pt x="117" y="126"/>
                  </a:lnTo>
                  <a:lnTo>
                    <a:pt x="119" y="122"/>
                  </a:lnTo>
                  <a:lnTo>
                    <a:pt x="124" y="120"/>
                  </a:lnTo>
                  <a:lnTo>
                    <a:pt x="129" y="118"/>
                  </a:lnTo>
                  <a:lnTo>
                    <a:pt x="129" y="118"/>
                  </a:lnTo>
                  <a:lnTo>
                    <a:pt x="134" y="120"/>
                  </a:lnTo>
                  <a:lnTo>
                    <a:pt x="138" y="122"/>
                  </a:lnTo>
                  <a:lnTo>
                    <a:pt x="142" y="126"/>
                  </a:lnTo>
                  <a:lnTo>
                    <a:pt x="142" y="132"/>
                  </a:lnTo>
                  <a:lnTo>
                    <a:pt x="142" y="132"/>
                  </a:lnTo>
                  <a:lnTo>
                    <a:pt x="142" y="137"/>
                  </a:lnTo>
                  <a:lnTo>
                    <a:pt x="138" y="141"/>
                  </a:lnTo>
                  <a:lnTo>
                    <a:pt x="134" y="145"/>
                  </a:lnTo>
                  <a:lnTo>
                    <a:pt x="129" y="145"/>
                  </a:lnTo>
                  <a:lnTo>
                    <a:pt x="129" y="145"/>
                  </a:lnTo>
                  <a:lnTo>
                    <a:pt x="124" y="145"/>
                  </a:lnTo>
                  <a:lnTo>
                    <a:pt x="119" y="141"/>
                  </a:lnTo>
                  <a:lnTo>
                    <a:pt x="117" y="137"/>
                  </a:lnTo>
                  <a:lnTo>
                    <a:pt x="115" y="132"/>
                  </a:lnTo>
                  <a:lnTo>
                    <a:pt x="115" y="132"/>
                  </a:lnTo>
                  <a:close/>
                  <a:moveTo>
                    <a:pt x="227" y="270"/>
                  </a:moveTo>
                  <a:lnTo>
                    <a:pt x="227" y="270"/>
                  </a:lnTo>
                  <a:lnTo>
                    <a:pt x="226" y="281"/>
                  </a:lnTo>
                  <a:lnTo>
                    <a:pt x="223" y="291"/>
                  </a:lnTo>
                  <a:lnTo>
                    <a:pt x="217" y="301"/>
                  </a:lnTo>
                  <a:lnTo>
                    <a:pt x="211" y="309"/>
                  </a:lnTo>
                  <a:lnTo>
                    <a:pt x="203" y="316"/>
                  </a:lnTo>
                  <a:lnTo>
                    <a:pt x="193" y="321"/>
                  </a:lnTo>
                  <a:lnTo>
                    <a:pt x="183" y="324"/>
                  </a:lnTo>
                  <a:lnTo>
                    <a:pt x="172" y="325"/>
                  </a:lnTo>
                  <a:lnTo>
                    <a:pt x="172" y="325"/>
                  </a:lnTo>
                  <a:lnTo>
                    <a:pt x="161" y="324"/>
                  </a:lnTo>
                  <a:lnTo>
                    <a:pt x="150" y="321"/>
                  </a:lnTo>
                  <a:lnTo>
                    <a:pt x="141" y="316"/>
                  </a:lnTo>
                  <a:lnTo>
                    <a:pt x="133" y="309"/>
                  </a:lnTo>
                  <a:lnTo>
                    <a:pt x="126" y="301"/>
                  </a:lnTo>
                  <a:lnTo>
                    <a:pt x="121" y="291"/>
                  </a:lnTo>
                  <a:lnTo>
                    <a:pt x="117" y="281"/>
                  </a:lnTo>
                  <a:lnTo>
                    <a:pt x="117" y="270"/>
                  </a:lnTo>
                  <a:lnTo>
                    <a:pt x="117" y="246"/>
                  </a:lnTo>
                  <a:lnTo>
                    <a:pt x="227" y="246"/>
                  </a:lnTo>
                  <a:lnTo>
                    <a:pt x="227" y="270"/>
                  </a:lnTo>
                  <a:close/>
                  <a:moveTo>
                    <a:pt x="156" y="172"/>
                  </a:moveTo>
                  <a:lnTo>
                    <a:pt x="156" y="172"/>
                  </a:lnTo>
                  <a:lnTo>
                    <a:pt x="157" y="167"/>
                  </a:lnTo>
                  <a:lnTo>
                    <a:pt x="160" y="162"/>
                  </a:lnTo>
                  <a:lnTo>
                    <a:pt x="164" y="160"/>
                  </a:lnTo>
                  <a:lnTo>
                    <a:pt x="169" y="158"/>
                  </a:lnTo>
                  <a:lnTo>
                    <a:pt x="169" y="158"/>
                  </a:lnTo>
                  <a:lnTo>
                    <a:pt x="175" y="160"/>
                  </a:lnTo>
                  <a:lnTo>
                    <a:pt x="179" y="162"/>
                  </a:lnTo>
                  <a:lnTo>
                    <a:pt x="181" y="167"/>
                  </a:lnTo>
                  <a:lnTo>
                    <a:pt x="183" y="172"/>
                  </a:lnTo>
                  <a:lnTo>
                    <a:pt x="183" y="172"/>
                  </a:lnTo>
                  <a:lnTo>
                    <a:pt x="181" y="177"/>
                  </a:lnTo>
                  <a:lnTo>
                    <a:pt x="179" y="181"/>
                  </a:lnTo>
                  <a:lnTo>
                    <a:pt x="175" y="185"/>
                  </a:lnTo>
                  <a:lnTo>
                    <a:pt x="169" y="185"/>
                  </a:lnTo>
                  <a:lnTo>
                    <a:pt x="169" y="185"/>
                  </a:lnTo>
                  <a:lnTo>
                    <a:pt x="164" y="185"/>
                  </a:lnTo>
                  <a:lnTo>
                    <a:pt x="160" y="181"/>
                  </a:lnTo>
                  <a:lnTo>
                    <a:pt x="157" y="177"/>
                  </a:lnTo>
                  <a:lnTo>
                    <a:pt x="156" y="172"/>
                  </a:lnTo>
                  <a:lnTo>
                    <a:pt x="156" y="172"/>
                  </a:lnTo>
                  <a:close/>
                  <a:moveTo>
                    <a:pt x="209" y="199"/>
                  </a:moveTo>
                  <a:lnTo>
                    <a:pt x="209" y="199"/>
                  </a:lnTo>
                  <a:lnTo>
                    <a:pt x="215" y="200"/>
                  </a:lnTo>
                  <a:lnTo>
                    <a:pt x="219" y="203"/>
                  </a:lnTo>
                  <a:lnTo>
                    <a:pt x="222" y="207"/>
                  </a:lnTo>
                  <a:lnTo>
                    <a:pt x="223" y="212"/>
                  </a:lnTo>
                  <a:lnTo>
                    <a:pt x="223" y="212"/>
                  </a:lnTo>
                  <a:lnTo>
                    <a:pt x="222" y="218"/>
                  </a:lnTo>
                  <a:lnTo>
                    <a:pt x="219" y="222"/>
                  </a:lnTo>
                  <a:lnTo>
                    <a:pt x="215" y="224"/>
                  </a:lnTo>
                  <a:lnTo>
                    <a:pt x="209" y="226"/>
                  </a:lnTo>
                  <a:lnTo>
                    <a:pt x="209" y="226"/>
                  </a:lnTo>
                  <a:lnTo>
                    <a:pt x="204" y="224"/>
                  </a:lnTo>
                  <a:lnTo>
                    <a:pt x="200" y="222"/>
                  </a:lnTo>
                  <a:lnTo>
                    <a:pt x="196" y="218"/>
                  </a:lnTo>
                  <a:lnTo>
                    <a:pt x="196" y="212"/>
                  </a:lnTo>
                  <a:lnTo>
                    <a:pt x="196" y="212"/>
                  </a:lnTo>
                  <a:lnTo>
                    <a:pt x="196" y="207"/>
                  </a:lnTo>
                  <a:lnTo>
                    <a:pt x="200" y="203"/>
                  </a:lnTo>
                  <a:lnTo>
                    <a:pt x="204" y="200"/>
                  </a:lnTo>
                  <a:lnTo>
                    <a:pt x="209" y="199"/>
                  </a:lnTo>
                  <a:lnTo>
                    <a:pt x="209" y="199"/>
                  </a:lnTo>
                  <a:close/>
                  <a:moveTo>
                    <a:pt x="196" y="132"/>
                  </a:moveTo>
                  <a:lnTo>
                    <a:pt x="196" y="132"/>
                  </a:lnTo>
                  <a:lnTo>
                    <a:pt x="196" y="126"/>
                  </a:lnTo>
                  <a:lnTo>
                    <a:pt x="200" y="122"/>
                  </a:lnTo>
                  <a:lnTo>
                    <a:pt x="204" y="120"/>
                  </a:lnTo>
                  <a:lnTo>
                    <a:pt x="209" y="118"/>
                  </a:lnTo>
                  <a:lnTo>
                    <a:pt x="209" y="118"/>
                  </a:lnTo>
                  <a:lnTo>
                    <a:pt x="215" y="120"/>
                  </a:lnTo>
                  <a:lnTo>
                    <a:pt x="219" y="122"/>
                  </a:lnTo>
                  <a:lnTo>
                    <a:pt x="222" y="126"/>
                  </a:lnTo>
                  <a:lnTo>
                    <a:pt x="223" y="132"/>
                  </a:lnTo>
                  <a:lnTo>
                    <a:pt x="223" y="132"/>
                  </a:lnTo>
                  <a:lnTo>
                    <a:pt x="222" y="137"/>
                  </a:lnTo>
                  <a:lnTo>
                    <a:pt x="219" y="141"/>
                  </a:lnTo>
                  <a:lnTo>
                    <a:pt x="215" y="145"/>
                  </a:lnTo>
                  <a:lnTo>
                    <a:pt x="209" y="145"/>
                  </a:lnTo>
                  <a:lnTo>
                    <a:pt x="209" y="145"/>
                  </a:lnTo>
                  <a:lnTo>
                    <a:pt x="204" y="145"/>
                  </a:lnTo>
                  <a:lnTo>
                    <a:pt x="200" y="141"/>
                  </a:lnTo>
                  <a:lnTo>
                    <a:pt x="196" y="137"/>
                  </a:lnTo>
                  <a:lnTo>
                    <a:pt x="196" y="132"/>
                  </a:lnTo>
                  <a:lnTo>
                    <a:pt x="196" y="132"/>
                  </a:lnTo>
                  <a:close/>
                  <a:moveTo>
                    <a:pt x="227" y="98"/>
                  </a:moveTo>
                  <a:lnTo>
                    <a:pt x="117" y="98"/>
                  </a:lnTo>
                  <a:lnTo>
                    <a:pt x="117" y="74"/>
                  </a:lnTo>
                  <a:lnTo>
                    <a:pt x="117" y="74"/>
                  </a:lnTo>
                  <a:lnTo>
                    <a:pt x="117" y="63"/>
                  </a:lnTo>
                  <a:lnTo>
                    <a:pt x="121" y="52"/>
                  </a:lnTo>
                  <a:lnTo>
                    <a:pt x="126" y="43"/>
                  </a:lnTo>
                  <a:lnTo>
                    <a:pt x="133" y="35"/>
                  </a:lnTo>
                  <a:lnTo>
                    <a:pt x="141" y="28"/>
                  </a:lnTo>
                  <a:lnTo>
                    <a:pt x="150" y="23"/>
                  </a:lnTo>
                  <a:lnTo>
                    <a:pt x="161" y="20"/>
                  </a:lnTo>
                  <a:lnTo>
                    <a:pt x="172" y="19"/>
                  </a:lnTo>
                  <a:lnTo>
                    <a:pt x="172" y="19"/>
                  </a:lnTo>
                  <a:lnTo>
                    <a:pt x="183" y="20"/>
                  </a:lnTo>
                  <a:lnTo>
                    <a:pt x="193" y="23"/>
                  </a:lnTo>
                  <a:lnTo>
                    <a:pt x="203" y="28"/>
                  </a:lnTo>
                  <a:lnTo>
                    <a:pt x="211" y="35"/>
                  </a:lnTo>
                  <a:lnTo>
                    <a:pt x="217" y="43"/>
                  </a:lnTo>
                  <a:lnTo>
                    <a:pt x="223" y="52"/>
                  </a:lnTo>
                  <a:lnTo>
                    <a:pt x="226" y="63"/>
                  </a:lnTo>
                  <a:lnTo>
                    <a:pt x="227" y="74"/>
                  </a:lnTo>
                  <a:lnTo>
                    <a:pt x="227" y="98"/>
                  </a:lnTo>
                  <a:close/>
                  <a:moveTo>
                    <a:pt x="270" y="227"/>
                  </a:moveTo>
                  <a:lnTo>
                    <a:pt x="246" y="227"/>
                  </a:lnTo>
                  <a:lnTo>
                    <a:pt x="246" y="117"/>
                  </a:lnTo>
                  <a:lnTo>
                    <a:pt x="270" y="117"/>
                  </a:lnTo>
                  <a:lnTo>
                    <a:pt x="270" y="117"/>
                  </a:lnTo>
                  <a:lnTo>
                    <a:pt x="281" y="118"/>
                  </a:lnTo>
                  <a:lnTo>
                    <a:pt x="291" y="121"/>
                  </a:lnTo>
                  <a:lnTo>
                    <a:pt x="301" y="126"/>
                  </a:lnTo>
                  <a:lnTo>
                    <a:pt x="309" y="133"/>
                  </a:lnTo>
                  <a:lnTo>
                    <a:pt x="315" y="141"/>
                  </a:lnTo>
                  <a:lnTo>
                    <a:pt x="321" y="150"/>
                  </a:lnTo>
                  <a:lnTo>
                    <a:pt x="324" y="161"/>
                  </a:lnTo>
                  <a:lnTo>
                    <a:pt x="325" y="172"/>
                  </a:lnTo>
                  <a:lnTo>
                    <a:pt x="325" y="172"/>
                  </a:lnTo>
                  <a:lnTo>
                    <a:pt x="324" y="183"/>
                  </a:lnTo>
                  <a:lnTo>
                    <a:pt x="321" y="193"/>
                  </a:lnTo>
                  <a:lnTo>
                    <a:pt x="315" y="203"/>
                  </a:lnTo>
                  <a:lnTo>
                    <a:pt x="309" y="211"/>
                  </a:lnTo>
                  <a:lnTo>
                    <a:pt x="301" y="218"/>
                  </a:lnTo>
                  <a:lnTo>
                    <a:pt x="291" y="223"/>
                  </a:lnTo>
                  <a:lnTo>
                    <a:pt x="281" y="227"/>
                  </a:lnTo>
                  <a:lnTo>
                    <a:pt x="270" y="227"/>
                  </a:lnTo>
                  <a:lnTo>
                    <a:pt x="270" y="22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30" name="Picture 29">
            <a:extLst>
              <a:ext uri="{FF2B5EF4-FFF2-40B4-BE49-F238E27FC236}">
                <a16:creationId xmlns:a16="http://schemas.microsoft.com/office/drawing/2014/main" id="{AEA20E1A-D35F-4291-91DA-B8D86C9E01C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1" name="Rounded Rectangle 3">
            <a:extLst>
              <a:ext uri="{FF2B5EF4-FFF2-40B4-BE49-F238E27FC236}">
                <a16:creationId xmlns:a16="http://schemas.microsoft.com/office/drawing/2014/main" id="{00968E93-7C14-4E72-9C38-6212D8D0C8B8}"/>
              </a:ext>
            </a:extLst>
          </p:cNvPr>
          <p:cNvSpPr/>
          <p:nvPr/>
        </p:nvSpPr>
        <p:spPr>
          <a:xfrm>
            <a:off x="591770" y="375041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4" name="Rectangle 33">
            <a:extLst>
              <a:ext uri="{FF2B5EF4-FFF2-40B4-BE49-F238E27FC236}">
                <a16:creationId xmlns:a16="http://schemas.microsoft.com/office/drawing/2014/main" id="{120FC2F1-BA3C-4343-B674-469A0EAEE83B}"/>
              </a:ext>
            </a:extLst>
          </p:cNvPr>
          <p:cNvSpPr/>
          <p:nvPr/>
        </p:nvSpPr>
        <p:spPr>
          <a:xfrm>
            <a:off x="642693" y="4046047"/>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59" name="Rounded Rectangle 36">
            <a:extLst>
              <a:ext uri="{FF2B5EF4-FFF2-40B4-BE49-F238E27FC236}">
                <a16:creationId xmlns:a16="http://schemas.microsoft.com/office/drawing/2014/main" id="{32B321EF-04EE-4054-855B-EBC323B58BAF}"/>
              </a:ext>
            </a:extLst>
          </p:cNvPr>
          <p:cNvSpPr/>
          <p:nvPr/>
        </p:nvSpPr>
        <p:spPr>
          <a:xfrm>
            <a:off x="556518" y="5303561"/>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0" name="Rectangle 59">
            <a:extLst>
              <a:ext uri="{FF2B5EF4-FFF2-40B4-BE49-F238E27FC236}">
                <a16:creationId xmlns:a16="http://schemas.microsoft.com/office/drawing/2014/main" id="{812A0300-7D45-4EE8-951D-B6A59163BBD3}"/>
              </a:ext>
            </a:extLst>
          </p:cNvPr>
          <p:cNvSpPr/>
          <p:nvPr/>
        </p:nvSpPr>
        <p:spPr>
          <a:xfrm>
            <a:off x="645290" y="5496157"/>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61" name="Rounded Rectangle 37">
            <a:extLst>
              <a:ext uri="{FF2B5EF4-FFF2-40B4-BE49-F238E27FC236}">
                <a16:creationId xmlns:a16="http://schemas.microsoft.com/office/drawing/2014/main" id="{EDB77932-9905-482C-A9F5-AAA42A4A6804}"/>
              </a:ext>
            </a:extLst>
          </p:cNvPr>
          <p:cNvSpPr/>
          <p:nvPr/>
        </p:nvSpPr>
        <p:spPr>
          <a:xfrm>
            <a:off x="591770" y="660897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2" name="Rectangle 61">
            <a:extLst>
              <a:ext uri="{FF2B5EF4-FFF2-40B4-BE49-F238E27FC236}">
                <a16:creationId xmlns:a16="http://schemas.microsoft.com/office/drawing/2014/main" id="{A0B7DC43-BC26-4189-BC48-E532704892F3}"/>
              </a:ext>
            </a:extLst>
          </p:cNvPr>
          <p:cNvSpPr/>
          <p:nvPr/>
        </p:nvSpPr>
        <p:spPr>
          <a:xfrm>
            <a:off x="656887" y="6872274"/>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Tree>
    <p:extLst>
      <p:ext uri="{BB962C8B-B14F-4D97-AF65-F5344CB8AC3E}">
        <p14:creationId xmlns:p14="http://schemas.microsoft.com/office/powerpoint/2010/main" val="18047410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4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6CEB6EE7-DC8C-4515-BBF4-320097572E4D}"/>
              </a:ext>
            </a:extLst>
          </p:cNvPr>
          <p:cNvSpPr/>
          <p:nvPr/>
        </p:nvSpPr>
        <p:spPr>
          <a:xfrm>
            <a:off x="318585" y="3350533"/>
            <a:ext cx="2952000" cy="3228763"/>
          </a:xfrm>
          <a:prstGeom prst="rect">
            <a:avLst/>
          </a:prstGeom>
          <a:solidFill>
            <a:srgbClr val="DDE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Digitally assisted care </a:t>
            </a: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Enhance care delivery through advanced digital solutions across standardised systems</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Optimise system management and updates creating opportunities for staff collaboration </a:t>
            </a:r>
          </a:p>
          <a:p>
            <a:pPr>
              <a:lnSpc>
                <a:spcPct val="130000"/>
              </a:lnSpc>
              <a:defRPr/>
            </a:pPr>
            <a:endParaRPr lang="en-GB" sz="1050" dirty="0">
              <a:solidFill>
                <a:srgbClr val="003E58"/>
              </a:solidFill>
              <a:latin typeface="Segoe UI" panose="020B0502040204020203" pitchFamily="34" charset="0"/>
              <a:cs typeface="Segoe UI" panose="020B0502040204020203" pitchFamily="34" charset="0"/>
            </a:endParaRPr>
          </a:p>
          <a:p>
            <a:pPr>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Digital career pathways </a:t>
            </a:r>
            <a:endParaRPr lang="en-GB" sz="1050" dirty="0">
              <a:solidFill>
                <a:srgbClr val="003E58"/>
              </a:solidFill>
              <a:latin typeface="Segoe UI" panose="020B0502040204020203" pitchFamily="34" charset="0"/>
              <a:cs typeface="Segoe UI" panose="020B0502040204020203" pitchFamily="34" charset="0"/>
            </a:endParaRP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Incorporate digital skills across a variety of career paths, including among health and care professionals and leadership </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Improve the standard of training available to staff through new technology</a:t>
            </a:r>
          </a:p>
          <a:p>
            <a:pPr marL="17145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p:txBody>
      </p:sp>
      <p:cxnSp>
        <p:nvCxnSpPr>
          <p:cNvPr id="24" name="Straight Connector 23">
            <a:extLst>
              <a:ext uri="{FF2B5EF4-FFF2-40B4-BE49-F238E27FC236}">
                <a16:creationId xmlns:a16="http://schemas.microsoft.com/office/drawing/2014/main" id="{813E7E8A-077D-4940-B3CC-09D0A7B87AB9}"/>
              </a:ext>
            </a:extLst>
          </p:cNvPr>
          <p:cNvCxnSpPr/>
          <p:nvPr/>
        </p:nvCxnSpPr>
        <p:spPr>
          <a:xfrm>
            <a:off x="3536994" y="324277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27" name="Rectangle 4">
            <a:extLst>
              <a:ext uri="{FF2B5EF4-FFF2-40B4-BE49-F238E27FC236}">
                <a16:creationId xmlns:a16="http://schemas.microsoft.com/office/drawing/2014/main" id="{0AF84D0C-EC7B-42CD-B6FD-0F078A8D07A4}"/>
              </a:ext>
            </a:extLst>
          </p:cNvPr>
          <p:cNvSpPr>
            <a:spLocks noChangeArrowheads="1"/>
          </p:cNvSpPr>
          <p:nvPr/>
        </p:nvSpPr>
        <p:spPr bwMode="gray">
          <a:xfrm>
            <a:off x="267138" y="6692287"/>
            <a:ext cx="3146822" cy="2366243"/>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a:t>
            </a:r>
            <a:r>
              <a:rPr lang="en-GB" sz="1050" b="1" dirty="0">
                <a:solidFill>
                  <a:srgbClr val="0097A9"/>
                </a:solidFill>
                <a:latin typeface="Segoe UI" panose="020B0502040204020203" pitchFamily="34" charset="0"/>
                <a:cs typeface="Segoe UI" panose="020B0502040204020203" pitchFamily="34" charset="0"/>
              </a:rPr>
              <a:t>enhance care delivery through improved digital solutions</a:t>
            </a:r>
            <a:r>
              <a:rPr lang="en-GB" sz="1050" b="1" dirty="0">
                <a:solidFill>
                  <a:prstClr val="black"/>
                </a:solidFill>
                <a:latin typeface="Segoe UI" panose="020B0502040204020203" pitchFamily="34" charset="0"/>
                <a:cs typeface="Segoe UI" panose="020B0502040204020203" pitchFamily="34" charset="0"/>
              </a:rPr>
              <a:t>. </a:t>
            </a:r>
            <a:r>
              <a:rPr lang="en-GB" sz="1050" dirty="0">
                <a:solidFill>
                  <a:prstClr val="black"/>
                </a:solidFill>
                <a:latin typeface="Segoe UI" panose="020B0502040204020203" pitchFamily="34" charset="0"/>
                <a:cs typeface="Segoe UI" panose="020B0502040204020203" pitchFamily="34" charset="0"/>
              </a:rPr>
              <a:t>We will focus on solutions that improve decision-making and release staff time. We will support our people to improve outcomes by adopting assisted care technologies, as well as those that reduce the administrative burden. We will work with our people to develop their digital skills and provide the tools and resources to fully utilise our  systems; embedding a culture of continuous digital learning. </a:t>
            </a:r>
          </a:p>
        </p:txBody>
      </p:sp>
      <p:sp>
        <p:nvSpPr>
          <p:cNvPr id="39" name="Rectangle 38">
            <a:extLst>
              <a:ext uri="{FF2B5EF4-FFF2-40B4-BE49-F238E27FC236}">
                <a16:creationId xmlns:a16="http://schemas.microsoft.com/office/drawing/2014/main" id="{CAA13652-4088-4667-BBC1-DC0518EEDBEE}"/>
              </a:ext>
            </a:extLst>
          </p:cNvPr>
          <p:cNvSpPr/>
          <p:nvPr/>
        </p:nvSpPr>
        <p:spPr bwMode="gray">
          <a:xfrm>
            <a:off x="235812" y="123536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40" name="Rectangle 39">
            <a:extLst>
              <a:ext uri="{FF2B5EF4-FFF2-40B4-BE49-F238E27FC236}">
                <a16:creationId xmlns:a16="http://schemas.microsoft.com/office/drawing/2014/main" id="{EB70F8D7-32F5-4A62-9026-69BB7CE3C474}"/>
              </a:ext>
            </a:extLst>
          </p:cNvPr>
          <p:cNvSpPr/>
          <p:nvPr/>
        </p:nvSpPr>
        <p:spPr bwMode="gray">
          <a:xfrm>
            <a:off x="946495" y="1235369"/>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dirty="0">
                <a:solidFill>
                  <a:schemeClr val="accent6">
                    <a:lumMod val="50000"/>
                  </a:schemeClr>
                </a:solidFill>
                <a:latin typeface="Segoe UI" panose="020B0502040204020203" pitchFamily="34" charset="0"/>
                <a:cs typeface="Segoe UI" panose="020B0502040204020203" pitchFamily="34" charset="0"/>
              </a:rPr>
              <a:t>Digital will enable our people to work more efficiently and collaboratively across standardised systems</a:t>
            </a:r>
          </a:p>
        </p:txBody>
      </p:sp>
      <p:sp>
        <p:nvSpPr>
          <p:cNvPr id="41" name="Rectangle 4">
            <a:extLst>
              <a:ext uri="{FF2B5EF4-FFF2-40B4-BE49-F238E27FC236}">
                <a16:creationId xmlns:a16="http://schemas.microsoft.com/office/drawing/2014/main" id="{225B61AE-831D-4D37-97E5-2FCBCE81A6A2}"/>
              </a:ext>
            </a:extLst>
          </p:cNvPr>
          <p:cNvSpPr>
            <a:spLocks noChangeArrowheads="1"/>
          </p:cNvSpPr>
          <p:nvPr/>
        </p:nvSpPr>
        <p:spPr bwMode="gray">
          <a:xfrm>
            <a:off x="290516" y="2106272"/>
            <a:ext cx="6331672"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Digital solutions underpinned by standardised systems will allow our people to enhance how care is provided to our population and improve health outcomes. </a:t>
            </a:r>
          </a:p>
        </p:txBody>
      </p:sp>
      <p:grpSp>
        <p:nvGrpSpPr>
          <p:cNvPr id="29" name="Group 28">
            <a:extLst>
              <a:ext uri="{FF2B5EF4-FFF2-40B4-BE49-F238E27FC236}">
                <a16:creationId xmlns:a16="http://schemas.microsoft.com/office/drawing/2014/main" id="{42EAF6DC-33CD-42A8-A765-94BDEC8791DE}"/>
              </a:ext>
            </a:extLst>
          </p:cNvPr>
          <p:cNvGrpSpPr>
            <a:grpSpLocks noChangeAspect="1"/>
          </p:cNvGrpSpPr>
          <p:nvPr/>
        </p:nvGrpSpPr>
        <p:grpSpPr>
          <a:xfrm>
            <a:off x="378644" y="1457711"/>
            <a:ext cx="520413" cy="522000"/>
            <a:chOff x="8475664" y="1654175"/>
            <a:chExt cx="520700" cy="522288"/>
          </a:xfrm>
        </p:grpSpPr>
        <p:sp>
          <p:nvSpPr>
            <p:cNvPr id="30" name="Freeform 40">
              <a:extLst>
                <a:ext uri="{FF2B5EF4-FFF2-40B4-BE49-F238E27FC236}">
                  <a16:creationId xmlns:a16="http://schemas.microsoft.com/office/drawing/2014/main" id="{33C7C47D-C031-4BA3-AEB5-26C78A696535}"/>
                </a:ext>
              </a:extLst>
            </p:cNvPr>
            <p:cNvSpPr>
              <a:spLocks noEditPoints="1"/>
            </p:cNvSpPr>
            <p:nvPr/>
          </p:nvSpPr>
          <p:spPr bwMode="auto">
            <a:xfrm>
              <a:off x="8475664" y="1654175"/>
              <a:ext cx="520700" cy="522288"/>
            </a:xfrm>
            <a:custGeom>
              <a:avLst/>
              <a:gdLst>
                <a:gd name="T0" fmla="*/ 312 w 657"/>
                <a:gd name="T1" fmla="*/ 656 h 657"/>
                <a:gd name="T2" fmla="*/ 262 w 657"/>
                <a:gd name="T3" fmla="*/ 651 h 657"/>
                <a:gd name="T4" fmla="*/ 200 w 657"/>
                <a:gd name="T5" fmla="*/ 631 h 657"/>
                <a:gd name="T6" fmla="*/ 120 w 657"/>
                <a:gd name="T7" fmla="*/ 582 h 657"/>
                <a:gd name="T8" fmla="*/ 57 w 657"/>
                <a:gd name="T9" fmla="*/ 512 h 657"/>
                <a:gd name="T10" fmla="*/ 15 w 657"/>
                <a:gd name="T11" fmla="*/ 426 h 657"/>
                <a:gd name="T12" fmla="*/ 4 w 657"/>
                <a:gd name="T13" fmla="*/ 378 h 657"/>
                <a:gd name="T14" fmla="*/ 0 w 657"/>
                <a:gd name="T15" fmla="*/ 328 h 657"/>
                <a:gd name="T16" fmla="*/ 2 w 657"/>
                <a:gd name="T17" fmla="*/ 295 h 657"/>
                <a:gd name="T18" fmla="*/ 10 w 657"/>
                <a:gd name="T19" fmla="*/ 247 h 657"/>
                <a:gd name="T20" fmla="*/ 39 w 657"/>
                <a:gd name="T21" fmla="*/ 171 h 657"/>
                <a:gd name="T22" fmla="*/ 97 w 657"/>
                <a:gd name="T23" fmla="*/ 96 h 657"/>
                <a:gd name="T24" fmla="*/ 172 w 657"/>
                <a:gd name="T25" fmla="*/ 40 h 657"/>
                <a:gd name="T26" fmla="*/ 246 w 657"/>
                <a:gd name="T27" fmla="*/ 10 h 657"/>
                <a:gd name="T28" fmla="*/ 296 w 657"/>
                <a:gd name="T29" fmla="*/ 1 h 657"/>
                <a:gd name="T30" fmla="*/ 329 w 657"/>
                <a:gd name="T31" fmla="*/ 0 h 657"/>
                <a:gd name="T32" fmla="*/ 379 w 657"/>
                <a:gd name="T33" fmla="*/ 4 h 657"/>
                <a:gd name="T34" fmla="*/ 426 w 657"/>
                <a:gd name="T35" fmla="*/ 14 h 657"/>
                <a:gd name="T36" fmla="*/ 512 w 657"/>
                <a:gd name="T37" fmla="*/ 56 h 657"/>
                <a:gd name="T38" fmla="*/ 582 w 657"/>
                <a:gd name="T39" fmla="*/ 119 h 657"/>
                <a:gd name="T40" fmla="*/ 631 w 657"/>
                <a:gd name="T41" fmla="*/ 201 h 657"/>
                <a:gd name="T42" fmla="*/ 650 w 657"/>
                <a:gd name="T43" fmla="*/ 263 h 657"/>
                <a:gd name="T44" fmla="*/ 657 w 657"/>
                <a:gd name="T45" fmla="*/ 311 h 657"/>
                <a:gd name="T46" fmla="*/ 657 w 657"/>
                <a:gd name="T47" fmla="*/ 345 h 657"/>
                <a:gd name="T48" fmla="*/ 650 w 657"/>
                <a:gd name="T49" fmla="*/ 394 h 657"/>
                <a:gd name="T50" fmla="*/ 631 w 657"/>
                <a:gd name="T51" fmla="*/ 456 h 657"/>
                <a:gd name="T52" fmla="*/ 582 w 657"/>
                <a:gd name="T53" fmla="*/ 538 h 657"/>
                <a:gd name="T54" fmla="*/ 512 w 657"/>
                <a:gd name="T55" fmla="*/ 601 h 657"/>
                <a:gd name="T56" fmla="*/ 426 w 657"/>
                <a:gd name="T57" fmla="*/ 643 h 657"/>
                <a:gd name="T58" fmla="*/ 379 w 657"/>
                <a:gd name="T59" fmla="*/ 653 h 657"/>
                <a:gd name="T60" fmla="*/ 329 w 657"/>
                <a:gd name="T61" fmla="*/ 657 h 657"/>
                <a:gd name="T62" fmla="*/ 329 w 657"/>
                <a:gd name="T63" fmla="*/ 37 h 657"/>
                <a:gd name="T64" fmla="*/ 242 w 657"/>
                <a:gd name="T65" fmla="*/ 51 h 657"/>
                <a:gd name="T66" fmla="*/ 165 w 657"/>
                <a:gd name="T67" fmla="*/ 87 h 657"/>
                <a:gd name="T68" fmla="*/ 104 w 657"/>
                <a:gd name="T69" fmla="*/ 143 h 657"/>
                <a:gd name="T70" fmla="*/ 61 w 657"/>
                <a:gd name="T71" fmla="*/ 216 h 657"/>
                <a:gd name="T72" fmla="*/ 39 w 657"/>
                <a:gd name="T73" fmla="*/ 299 h 657"/>
                <a:gd name="T74" fmla="*/ 39 w 657"/>
                <a:gd name="T75" fmla="*/ 358 h 657"/>
                <a:gd name="T76" fmla="*/ 61 w 657"/>
                <a:gd name="T77" fmla="*/ 441 h 657"/>
                <a:gd name="T78" fmla="*/ 104 w 657"/>
                <a:gd name="T79" fmla="*/ 514 h 657"/>
                <a:gd name="T80" fmla="*/ 165 w 657"/>
                <a:gd name="T81" fmla="*/ 570 h 657"/>
                <a:gd name="T82" fmla="*/ 242 w 657"/>
                <a:gd name="T83" fmla="*/ 606 h 657"/>
                <a:gd name="T84" fmla="*/ 329 w 657"/>
                <a:gd name="T85" fmla="*/ 620 h 657"/>
                <a:gd name="T86" fmla="*/ 387 w 657"/>
                <a:gd name="T87" fmla="*/ 613 h 657"/>
                <a:gd name="T88" fmla="*/ 467 w 657"/>
                <a:gd name="T89" fmla="*/ 584 h 657"/>
                <a:gd name="T90" fmla="*/ 535 w 657"/>
                <a:gd name="T91" fmla="*/ 534 h 657"/>
                <a:gd name="T92" fmla="*/ 584 w 657"/>
                <a:gd name="T93" fmla="*/ 467 h 657"/>
                <a:gd name="T94" fmla="*/ 614 w 657"/>
                <a:gd name="T95" fmla="*/ 388 h 657"/>
                <a:gd name="T96" fmla="*/ 619 w 657"/>
                <a:gd name="T97" fmla="*/ 328 h 657"/>
                <a:gd name="T98" fmla="*/ 607 w 657"/>
                <a:gd name="T99" fmla="*/ 243 h 657"/>
                <a:gd name="T100" fmla="*/ 570 w 657"/>
                <a:gd name="T101" fmla="*/ 166 h 657"/>
                <a:gd name="T102" fmla="*/ 513 w 657"/>
                <a:gd name="T103" fmla="*/ 104 h 657"/>
                <a:gd name="T104" fmla="*/ 442 w 657"/>
                <a:gd name="T105" fmla="*/ 60 h 657"/>
                <a:gd name="T106" fmla="*/ 359 w 657"/>
                <a:gd name="T107" fmla="*/ 3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7">
                  <a:moveTo>
                    <a:pt x="329" y="657"/>
                  </a:moveTo>
                  <a:lnTo>
                    <a:pt x="329" y="657"/>
                  </a:lnTo>
                  <a:lnTo>
                    <a:pt x="312" y="656"/>
                  </a:lnTo>
                  <a:lnTo>
                    <a:pt x="296" y="655"/>
                  </a:lnTo>
                  <a:lnTo>
                    <a:pt x="278" y="653"/>
                  </a:lnTo>
                  <a:lnTo>
                    <a:pt x="262" y="651"/>
                  </a:lnTo>
                  <a:lnTo>
                    <a:pt x="246" y="647"/>
                  </a:lnTo>
                  <a:lnTo>
                    <a:pt x="231" y="643"/>
                  </a:lnTo>
                  <a:lnTo>
                    <a:pt x="200" y="631"/>
                  </a:lnTo>
                  <a:lnTo>
                    <a:pt x="172" y="617"/>
                  </a:lnTo>
                  <a:lnTo>
                    <a:pt x="145" y="601"/>
                  </a:lnTo>
                  <a:lnTo>
                    <a:pt x="120" y="582"/>
                  </a:lnTo>
                  <a:lnTo>
                    <a:pt x="97" y="561"/>
                  </a:lnTo>
                  <a:lnTo>
                    <a:pt x="75" y="538"/>
                  </a:lnTo>
                  <a:lnTo>
                    <a:pt x="57" y="512"/>
                  </a:lnTo>
                  <a:lnTo>
                    <a:pt x="39" y="484"/>
                  </a:lnTo>
                  <a:lnTo>
                    <a:pt x="26" y="456"/>
                  </a:lnTo>
                  <a:lnTo>
                    <a:pt x="15" y="426"/>
                  </a:lnTo>
                  <a:lnTo>
                    <a:pt x="10" y="410"/>
                  </a:lnTo>
                  <a:lnTo>
                    <a:pt x="7" y="394"/>
                  </a:lnTo>
                  <a:lnTo>
                    <a:pt x="4" y="378"/>
                  </a:lnTo>
                  <a:lnTo>
                    <a:pt x="2" y="362"/>
                  </a:lnTo>
                  <a:lnTo>
                    <a:pt x="0" y="345"/>
                  </a:lnTo>
                  <a:lnTo>
                    <a:pt x="0" y="328"/>
                  </a:lnTo>
                  <a:lnTo>
                    <a:pt x="0" y="328"/>
                  </a:lnTo>
                  <a:lnTo>
                    <a:pt x="0" y="311"/>
                  </a:lnTo>
                  <a:lnTo>
                    <a:pt x="2" y="295"/>
                  </a:lnTo>
                  <a:lnTo>
                    <a:pt x="4" y="279"/>
                  </a:lnTo>
                  <a:lnTo>
                    <a:pt x="7" y="263"/>
                  </a:lnTo>
                  <a:lnTo>
                    <a:pt x="10" y="247"/>
                  </a:lnTo>
                  <a:lnTo>
                    <a:pt x="15" y="230"/>
                  </a:lnTo>
                  <a:lnTo>
                    <a:pt x="26" y="201"/>
                  </a:lnTo>
                  <a:lnTo>
                    <a:pt x="39" y="171"/>
                  </a:lnTo>
                  <a:lnTo>
                    <a:pt x="57" y="145"/>
                  </a:lnTo>
                  <a:lnTo>
                    <a:pt x="75" y="119"/>
                  </a:lnTo>
                  <a:lnTo>
                    <a:pt x="97" y="96"/>
                  </a:lnTo>
                  <a:lnTo>
                    <a:pt x="120" y="75"/>
                  </a:lnTo>
                  <a:lnTo>
                    <a:pt x="145" y="56"/>
                  </a:lnTo>
                  <a:lnTo>
                    <a:pt x="172" y="40"/>
                  </a:lnTo>
                  <a:lnTo>
                    <a:pt x="200" y="25"/>
                  </a:lnTo>
                  <a:lnTo>
                    <a:pt x="231" y="14"/>
                  </a:lnTo>
                  <a:lnTo>
                    <a:pt x="246" y="10"/>
                  </a:lnTo>
                  <a:lnTo>
                    <a:pt x="262" y="6"/>
                  </a:lnTo>
                  <a:lnTo>
                    <a:pt x="278" y="4"/>
                  </a:lnTo>
                  <a:lnTo>
                    <a:pt x="296" y="1"/>
                  </a:lnTo>
                  <a:lnTo>
                    <a:pt x="312" y="0"/>
                  </a:lnTo>
                  <a:lnTo>
                    <a:pt x="329" y="0"/>
                  </a:lnTo>
                  <a:lnTo>
                    <a:pt x="329" y="0"/>
                  </a:lnTo>
                  <a:lnTo>
                    <a:pt x="345" y="0"/>
                  </a:lnTo>
                  <a:lnTo>
                    <a:pt x="363" y="1"/>
                  </a:lnTo>
                  <a:lnTo>
                    <a:pt x="379" y="4"/>
                  </a:lnTo>
                  <a:lnTo>
                    <a:pt x="395" y="6"/>
                  </a:lnTo>
                  <a:lnTo>
                    <a:pt x="411" y="10"/>
                  </a:lnTo>
                  <a:lnTo>
                    <a:pt x="426" y="14"/>
                  </a:lnTo>
                  <a:lnTo>
                    <a:pt x="457" y="25"/>
                  </a:lnTo>
                  <a:lnTo>
                    <a:pt x="485" y="40"/>
                  </a:lnTo>
                  <a:lnTo>
                    <a:pt x="512" y="56"/>
                  </a:lnTo>
                  <a:lnTo>
                    <a:pt x="537" y="75"/>
                  </a:lnTo>
                  <a:lnTo>
                    <a:pt x="561" y="96"/>
                  </a:lnTo>
                  <a:lnTo>
                    <a:pt x="582" y="119"/>
                  </a:lnTo>
                  <a:lnTo>
                    <a:pt x="600" y="145"/>
                  </a:lnTo>
                  <a:lnTo>
                    <a:pt x="618" y="171"/>
                  </a:lnTo>
                  <a:lnTo>
                    <a:pt x="631" y="201"/>
                  </a:lnTo>
                  <a:lnTo>
                    <a:pt x="642" y="230"/>
                  </a:lnTo>
                  <a:lnTo>
                    <a:pt x="647" y="247"/>
                  </a:lnTo>
                  <a:lnTo>
                    <a:pt x="650" y="263"/>
                  </a:lnTo>
                  <a:lnTo>
                    <a:pt x="653" y="279"/>
                  </a:lnTo>
                  <a:lnTo>
                    <a:pt x="655" y="295"/>
                  </a:lnTo>
                  <a:lnTo>
                    <a:pt x="657" y="311"/>
                  </a:lnTo>
                  <a:lnTo>
                    <a:pt x="657" y="328"/>
                  </a:lnTo>
                  <a:lnTo>
                    <a:pt x="657" y="328"/>
                  </a:lnTo>
                  <a:lnTo>
                    <a:pt x="657" y="345"/>
                  </a:lnTo>
                  <a:lnTo>
                    <a:pt x="655" y="362"/>
                  </a:lnTo>
                  <a:lnTo>
                    <a:pt x="653" y="378"/>
                  </a:lnTo>
                  <a:lnTo>
                    <a:pt x="650" y="394"/>
                  </a:lnTo>
                  <a:lnTo>
                    <a:pt x="647" y="410"/>
                  </a:lnTo>
                  <a:lnTo>
                    <a:pt x="642" y="426"/>
                  </a:lnTo>
                  <a:lnTo>
                    <a:pt x="631" y="456"/>
                  </a:lnTo>
                  <a:lnTo>
                    <a:pt x="618" y="484"/>
                  </a:lnTo>
                  <a:lnTo>
                    <a:pt x="600" y="512"/>
                  </a:lnTo>
                  <a:lnTo>
                    <a:pt x="582" y="538"/>
                  </a:lnTo>
                  <a:lnTo>
                    <a:pt x="561" y="561"/>
                  </a:lnTo>
                  <a:lnTo>
                    <a:pt x="537" y="582"/>
                  </a:lnTo>
                  <a:lnTo>
                    <a:pt x="512" y="601"/>
                  </a:lnTo>
                  <a:lnTo>
                    <a:pt x="485" y="617"/>
                  </a:lnTo>
                  <a:lnTo>
                    <a:pt x="457" y="631"/>
                  </a:lnTo>
                  <a:lnTo>
                    <a:pt x="426" y="643"/>
                  </a:lnTo>
                  <a:lnTo>
                    <a:pt x="411" y="647"/>
                  </a:lnTo>
                  <a:lnTo>
                    <a:pt x="395" y="651"/>
                  </a:lnTo>
                  <a:lnTo>
                    <a:pt x="379" y="653"/>
                  </a:lnTo>
                  <a:lnTo>
                    <a:pt x="363" y="655"/>
                  </a:lnTo>
                  <a:lnTo>
                    <a:pt x="345" y="656"/>
                  </a:lnTo>
                  <a:lnTo>
                    <a:pt x="329" y="657"/>
                  </a:lnTo>
                  <a:lnTo>
                    <a:pt x="329" y="657"/>
                  </a:lnTo>
                  <a:close/>
                  <a:moveTo>
                    <a:pt x="329" y="37"/>
                  </a:moveTo>
                  <a:lnTo>
                    <a:pt x="329" y="37"/>
                  </a:lnTo>
                  <a:lnTo>
                    <a:pt x="298" y="38"/>
                  </a:lnTo>
                  <a:lnTo>
                    <a:pt x="270" y="44"/>
                  </a:lnTo>
                  <a:lnTo>
                    <a:pt x="242" y="51"/>
                  </a:lnTo>
                  <a:lnTo>
                    <a:pt x="215" y="60"/>
                  </a:lnTo>
                  <a:lnTo>
                    <a:pt x="190" y="72"/>
                  </a:lnTo>
                  <a:lnTo>
                    <a:pt x="165" y="87"/>
                  </a:lnTo>
                  <a:lnTo>
                    <a:pt x="144" y="104"/>
                  </a:lnTo>
                  <a:lnTo>
                    <a:pt x="122" y="123"/>
                  </a:lnTo>
                  <a:lnTo>
                    <a:pt x="104" y="143"/>
                  </a:lnTo>
                  <a:lnTo>
                    <a:pt x="88" y="166"/>
                  </a:lnTo>
                  <a:lnTo>
                    <a:pt x="73" y="190"/>
                  </a:lnTo>
                  <a:lnTo>
                    <a:pt x="61" y="216"/>
                  </a:lnTo>
                  <a:lnTo>
                    <a:pt x="51" y="243"/>
                  </a:lnTo>
                  <a:lnTo>
                    <a:pt x="43" y="269"/>
                  </a:lnTo>
                  <a:lnTo>
                    <a:pt x="39" y="299"/>
                  </a:lnTo>
                  <a:lnTo>
                    <a:pt x="38" y="328"/>
                  </a:lnTo>
                  <a:lnTo>
                    <a:pt x="38" y="328"/>
                  </a:lnTo>
                  <a:lnTo>
                    <a:pt x="39" y="358"/>
                  </a:lnTo>
                  <a:lnTo>
                    <a:pt x="43" y="388"/>
                  </a:lnTo>
                  <a:lnTo>
                    <a:pt x="51" y="414"/>
                  </a:lnTo>
                  <a:lnTo>
                    <a:pt x="61" y="441"/>
                  </a:lnTo>
                  <a:lnTo>
                    <a:pt x="73" y="467"/>
                  </a:lnTo>
                  <a:lnTo>
                    <a:pt x="88" y="491"/>
                  </a:lnTo>
                  <a:lnTo>
                    <a:pt x="104" y="514"/>
                  </a:lnTo>
                  <a:lnTo>
                    <a:pt x="122" y="534"/>
                  </a:lnTo>
                  <a:lnTo>
                    <a:pt x="144" y="553"/>
                  </a:lnTo>
                  <a:lnTo>
                    <a:pt x="165" y="570"/>
                  </a:lnTo>
                  <a:lnTo>
                    <a:pt x="190" y="584"/>
                  </a:lnTo>
                  <a:lnTo>
                    <a:pt x="215" y="597"/>
                  </a:lnTo>
                  <a:lnTo>
                    <a:pt x="242" y="606"/>
                  </a:lnTo>
                  <a:lnTo>
                    <a:pt x="270" y="613"/>
                  </a:lnTo>
                  <a:lnTo>
                    <a:pt x="298" y="618"/>
                  </a:lnTo>
                  <a:lnTo>
                    <a:pt x="329" y="620"/>
                  </a:lnTo>
                  <a:lnTo>
                    <a:pt x="329" y="620"/>
                  </a:lnTo>
                  <a:lnTo>
                    <a:pt x="359" y="618"/>
                  </a:lnTo>
                  <a:lnTo>
                    <a:pt x="387" y="613"/>
                  </a:lnTo>
                  <a:lnTo>
                    <a:pt x="415" y="606"/>
                  </a:lnTo>
                  <a:lnTo>
                    <a:pt x="442" y="597"/>
                  </a:lnTo>
                  <a:lnTo>
                    <a:pt x="467" y="584"/>
                  </a:lnTo>
                  <a:lnTo>
                    <a:pt x="492" y="570"/>
                  </a:lnTo>
                  <a:lnTo>
                    <a:pt x="513" y="553"/>
                  </a:lnTo>
                  <a:lnTo>
                    <a:pt x="535" y="534"/>
                  </a:lnTo>
                  <a:lnTo>
                    <a:pt x="553" y="514"/>
                  </a:lnTo>
                  <a:lnTo>
                    <a:pt x="570" y="491"/>
                  </a:lnTo>
                  <a:lnTo>
                    <a:pt x="584" y="467"/>
                  </a:lnTo>
                  <a:lnTo>
                    <a:pt x="596" y="441"/>
                  </a:lnTo>
                  <a:lnTo>
                    <a:pt x="607" y="414"/>
                  </a:lnTo>
                  <a:lnTo>
                    <a:pt x="614" y="388"/>
                  </a:lnTo>
                  <a:lnTo>
                    <a:pt x="618" y="358"/>
                  </a:lnTo>
                  <a:lnTo>
                    <a:pt x="619" y="328"/>
                  </a:lnTo>
                  <a:lnTo>
                    <a:pt x="619" y="328"/>
                  </a:lnTo>
                  <a:lnTo>
                    <a:pt x="618" y="299"/>
                  </a:lnTo>
                  <a:lnTo>
                    <a:pt x="614" y="269"/>
                  </a:lnTo>
                  <a:lnTo>
                    <a:pt x="607" y="243"/>
                  </a:lnTo>
                  <a:lnTo>
                    <a:pt x="596" y="216"/>
                  </a:lnTo>
                  <a:lnTo>
                    <a:pt x="584" y="190"/>
                  </a:lnTo>
                  <a:lnTo>
                    <a:pt x="570" y="166"/>
                  </a:lnTo>
                  <a:lnTo>
                    <a:pt x="553" y="143"/>
                  </a:lnTo>
                  <a:lnTo>
                    <a:pt x="535" y="123"/>
                  </a:lnTo>
                  <a:lnTo>
                    <a:pt x="513" y="104"/>
                  </a:lnTo>
                  <a:lnTo>
                    <a:pt x="492" y="87"/>
                  </a:lnTo>
                  <a:lnTo>
                    <a:pt x="467" y="72"/>
                  </a:lnTo>
                  <a:lnTo>
                    <a:pt x="442" y="60"/>
                  </a:lnTo>
                  <a:lnTo>
                    <a:pt x="415" y="51"/>
                  </a:lnTo>
                  <a:lnTo>
                    <a:pt x="387" y="44"/>
                  </a:lnTo>
                  <a:lnTo>
                    <a:pt x="359" y="38"/>
                  </a:lnTo>
                  <a:lnTo>
                    <a:pt x="329" y="37"/>
                  </a:lnTo>
                  <a:lnTo>
                    <a:pt x="329" y="3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1" name="Freeform 153">
              <a:extLst>
                <a:ext uri="{FF2B5EF4-FFF2-40B4-BE49-F238E27FC236}">
                  <a16:creationId xmlns:a16="http://schemas.microsoft.com/office/drawing/2014/main" id="{04701A8C-8752-4DF9-AB2E-0A1ED9F9ECFF}"/>
                </a:ext>
              </a:extLst>
            </p:cNvPr>
            <p:cNvSpPr>
              <a:spLocks noEditPoints="1"/>
            </p:cNvSpPr>
            <p:nvPr/>
          </p:nvSpPr>
          <p:spPr bwMode="auto">
            <a:xfrm>
              <a:off x="8642351" y="1792288"/>
              <a:ext cx="187325" cy="263525"/>
            </a:xfrm>
            <a:custGeom>
              <a:avLst/>
              <a:gdLst>
                <a:gd name="T0" fmla="*/ 235 w 235"/>
                <a:gd name="T1" fmla="*/ 39 h 331"/>
                <a:gd name="T2" fmla="*/ 228 w 235"/>
                <a:gd name="T3" fmla="*/ 32 h 331"/>
                <a:gd name="T4" fmla="*/ 121 w 235"/>
                <a:gd name="T5" fmla="*/ 0 h 331"/>
                <a:gd name="T6" fmla="*/ 7 w 235"/>
                <a:gd name="T7" fmla="*/ 32 h 331"/>
                <a:gd name="T8" fmla="*/ 0 w 235"/>
                <a:gd name="T9" fmla="*/ 39 h 331"/>
                <a:gd name="T10" fmla="*/ 11 w 235"/>
                <a:gd name="T11" fmla="*/ 225 h 331"/>
                <a:gd name="T12" fmla="*/ 13 w 235"/>
                <a:gd name="T13" fmla="*/ 247 h 331"/>
                <a:gd name="T14" fmla="*/ 24 w 235"/>
                <a:gd name="T15" fmla="*/ 276 h 331"/>
                <a:gd name="T16" fmla="*/ 42 w 235"/>
                <a:gd name="T17" fmla="*/ 300 h 331"/>
                <a:gd name="T18" fmla="*/ 67 w 235"/>
                <a:gd name="T19" fmla="*/ 319 h 331"/>
                <a:gd name="T20" fmla="*/ 97 w 235"/>
                <a:gd name="T21" fmla="*/ 330 h 331"/>
                <a:gd name="T22" fmla="*/ 118 w 235"/>
                <a:gd name="T23" fmla="*/ 331 h 331"/>
                <a:gd name="T24" fmla="*/ 149 w 235"/>
                <a:gd name="T25" fmla="*/ 327 h 331"/>
                <a:gd name="T26" fmla="*/ 177 w 235"/>
                <a:gd name="T27" fmla="*/ 314 h 331"/>
                <a:gd name="T28" fmla="*/ 200 w 235"/>
                <a:gd name="T29" fmla="*/ 292 h 331"/>
                <a:gd name="T30" fmla="*/ 216 w 235"/>
                <a:gd name="T31" fmla="*/ 267 h 331"/>
                <a:gd name="T32" fmla="*/ 224 w 235"/>
                <a:gd name="T33" fmla="*/ 236 h 331"/>
                <a:gd name="T34" fmla="*/ 235 w 235"/>
                <a:gd name="T35" fmla="*/ 41 h 331"/>
                <a:gd name="T36" fmla="*/ 74 w 235"/>
                <a:gd name="T37" fmla="*/ 68 h 331"/>
                <a:gd name="T38" fmla="*/ 99 w 235"/>
                <a:gd name="T39" fmla="*/ 44 h 331"/>
                <a:gd name="T40" fmla="*/ 105 w 235"/>
                <a:gd name="T41" fmla="*/ 40 h 331"/>
                <a:gd name="T42" fmla="*/ 134 w 235"/>
                <a:gd name="T43" fmla="*/ 41 h 331"/>
                <a:gd name="T44" fmla="*/ 158 w 235"/>
                <a:gd name="T45" fmla="*/ 67 h 331"/>
                <a:gd name="T46" fmla="*/ 163 w 235"/>
                <a:gd name="T47" fmla="*/ 71 h 331"/>
                <a:gd name="T48" fmla="*/ 161 w 235"/>
                <a:gd name="T49" fmla="*/ 100 h 331"/>
                <a:gd name="T50" fmla="*/ 136 w 235"/>
                <a:gd name="T51" fmla="*/ 125 h 331"/>
                <a:gd name="T52" fmla="*/ 132 w 235"/>
                <a:gd name="T53" fmla="*/ 129 h 331"/>
                <a:gd name="T54" fmla="*/ 101 w 235"/>
                <a:gd name="T55" fmla="*/ 127 h 331"/>
                <a:gd name="T56" fmla="*/ 78 w 235"/>
                <a:gd name="T57" fmla="*/ 102 h 331"/>
                <a:gd name="T58" fmla="*/ 73 w 235"/>
                <a:gd name="T59" fmla="*/ 98 h 331"/>
                <a:gd name="T60" fmla="*/ 205 w 235"/>
                <a:gd name="T61" fmla="*/ 225 h 331"/>
                <a:gd name="T62" fmla="*/ 201 w 235"/>
                <a:gd name="T63" fmla="*/ 251 h 331"/>
                <a:gd name="T64" fmla="*/ 191 w 235"/>
                <a:gd name="T65" fmla="*/ 274 h 331"/>
                <a:gd name="T66" fmla="*/ 173 w 235"/>
                <a:gd name="T67" fmla="*/ 292 h 331"/>
                <a:gd name="T68" fmla="*/ 152 w 235"/>
                <a:gd name="T69" fmla="*/ 306 h 331"/>
                <a:gd name="T70" fmla="*/ 126 w 235"/>
                <a:gd name="T71" fmla="*/ 313 h 331"/>
                <a:gd name="T72" fmla="*/ 109 w 235"/>
                <a:gd name="T73" fmla="*/ 313 h 331"/>
                <a:gd name="T74" fmla="*/ 83 w 235"/>
                <a:gd name="T75" fmla="*/ 306 h 331"/>
                <a:gd name="T76" fmla="*/ 62 w 235"/>
                <a:gd name="T77" fmla="*/ 292 h 331"/>
                <a:gd name="T78" fmla="*/ 44 w 235"/>
                <a:gd name="T79" fmla="*/ 274 h 331"/>
                <a:gd name="T80" fmla="*/ 34 w 235"/>
                <a:gd name="T81" fmla="*/ 251 h 331"/>
                <a:gd name="T82" fmla="*/ 30 w 235"/>
                <a:gd name="T83" fmla="*/ 225 h 331"/>
                <a:gd name="T84" fmla="*/ 205 w 235"/>
                <a:gd name="T85" fmla="*/ 22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5" h="331">
                  <a:moveTo>
                    <a:pt x="235" y="41"/>
                  </a:moveTo>
                  <a:lnTo>
                    <a:pt x="235" y="41"/>
                  </a:lnTo>
                  <a:lnTo>
                    <a:pt x="235" y="39"/>
                  </a:lnTo>
                  <a:lnTo>
                    <a:pt x="234" y="36"/>
                  </a:lnTo>
                  <a:lnTo>
                    <a:pt x="231" y="33"/>
                  </a:lnTo>
                  <a:lnTo>
                    <a:pt x="228" y="32"/>
                  </a:lnTo>
                  <a:lnTo>
                    <a:pt x="228" y="32"/>
                  </a:lnTo>
                  <a:lnTo>
                    <a:pt x="121" y="0"/>
                  </a:lnTo>
                  <a:lnTo>
                    <a:pt x="121" y="0"/>
                  </a:lnTo>
                  <a:lnTo>
                    <a:pt x="116" y="0"/>
                  </a:lnTo>
                  <a:lnTo>
                    <a:pt x="7" y="32"/>
                  </a:lnTo>
                  <a:lnTo>
                    <a:pt x="7" y="32"/>
                  </a:lnTo>
                  <a:lnTo>
                    <a:pt x="4" y="33"/>
                  </a:lnTo>
                  <a:lnTo>
                    <a:pt x="1" y="36"/>
                  </a:lnTo>
                  <a:lnTo>
                    <a:pt x="0" y="39"/>
                  </a:lnTo>
                  <a:lnTo>
                    <a:pt x="0" y="41"/>
                  </a:lnTo>
                  <a:lnTo>
                    <a:pt x="11" y="161"/>
                  </a:lnTo>
                  <a:lnTo>
                    <a:pt x="11" y="225"/>
                  </a:lnTo>
                  <a:lnTo>
                    <a:pt x="11" y="225"/>
                  </a:lnTo>
                  <a:lnTo>
                    <a:pt x="11" y="236"/>
                  </a:lnTo>
                  <a:lnTo>
                    <a:pt x="13" y="247"/>
                  </a:lnTo>
                  <a:lnTo>
                    <a:pt x="16" y="256"/>
                  </a:lnTo>
                  <a:lnTo>
                    <a:pt x="19" y="267"/>
                  </a:lnTo>
                  <a:lnTo>
                    <a:pt x="24" y="276"/>
                  </a:lnTo>
                  <a:lnTo>
                    <a:pt x="30" y="284"/>
                  </a:lnTo>
                  <a:lnTo>
                    <a:pt x="35" y="292"/>
                  </a:lnTo>
                  <a:lnTo>
                    <a:pt x="42" y="300"/>
                  </a:lnTo>
                  <a:lnTo>
                    <a:pt x="50" y="307"/>
                  </a:lnTo>
                  <a:lnTo>
                    <a:pt x="58" y="314"/>
                  </a:lnTo>
                  <a:lnTo>
                    <a:pt x="67" y="319"/>
                  </a:lnTo>
                  <a:lnTo>
                    <a:pt x="77" y="323"/>
                  </a:lnTo>
                  <a:lnTo>
                    <a:pt x="86" y="327"/>
                  </a:lnTo>
                  <a:lnTo>
                    <a:pt x="97" y="330"/>
                  </a:lnTo>
                  <a:lnTo>
                    <a:pt x="106" y="331"/>
                  </a:lnTo>
                  <a:lnTo>
                    <a:pt x="118" y="331"/>
                  </a:lnTo>
                  <a:lnTo>
                    <a:pt x="118" y="331"/>
                  </a:lnTo>
                  <a:lnTo>
                    <a:pt x="129" y="331"/>
                  </a:lnTo>
                  <a:lnTo>
                    <a:pt x="140" y="330"/>
                  </a:lnTo>
                  <a:lnTo>
                    <a:pt x="149" y="327"/>
                  </a:lnTo>
                  <a:lnTo>
                    <a:pt x="158" y="323"/>
                  </a:lnTo>
                  <a:lnTo>
                    <a:pt x="168" y="319"/>
                  </a:lnTo>
                  <a:lnTo>
                    <a:pt x="177" y="314"/>
                  </a:lnTo>
                  <a:lnTo>
                    <a:pt x="185" y="307"/>
                  </a:lnTo>
                  <a:lnTo>
                    <a:pt x="193" y="300"/>
                  </a:lnTo>
                  <a:lnTo>
                    <a:pt x="200" y="292"/>
                  </a:lnTo>
                  <a:lnTo>
                    <a:pt x="207" y="284"/>
                  </a:lnTo>
                  <a:lnTo>
                    <a:pt x="212" y="276"/>
                  </a:lnTo>
                  <a:lnTo>
                    <a:pt x="216" y="267"/>
                  </a:lnTo>
                  <a:lnTo>
                    <a:pt x="220" y="256"/>
                  </a:lnTo>
                  <a:lnTo>
                    <a:pt x="223" y="247"/>
                  </a:lnTo>
                  <a:lnTo>
                    <a:pt x="224" y="236"/>
                  </a:lnTo>
                  <a:lnTo>
                    <a:pt x="224" y="225"/>
                  </a:lnTo>
                  <a:lnTo>
                    <a:pt x="224" y="161"/>
                  </a:lnTo>
                  <a:lnTo>
                    <a:pt x="235" y="41"/>
                  </a:lnTo>
                  <a:close/>
                  <a:moveTo>
                    <a:pt x="73" y="71"/>
                  </a:moveTo>
                  <a:lnTo>
                    <a:pt x="73" y="71"/>
                  </a:lnTo>
                  <a:lnTo>
                    <a:pt x="74" y="68"/>
                  </a:lnTo>
                  <a:lnTo>
                    <a:pt x="78" y="67"/>
                  </a:lnTo>
                  <a:lnTo>
                    <a:pt x="99" y="67"/>
                  </a:lnTo>
                  <a:lnTo>
                    <a:pt x="99" y="44"/>
                  </a:lnTo>
                  <a:lnTo>
                    <a:pt x="99" y="44"/>
                  </a:lnTo>
                  <a:lnTo>
                    <a:pt x="101" y="41"/>
                  </a:lnTo>
                  <a:lnTo>
                    <a:pt x="105" y="40"/>
                  </a:lnTo>
                  <a:lnTo>
                    <a:pt x="132" y="40"/>
                  </a:lnTo>
                  <a:lnTo>
                    <a:pt x="132" y="40"/>
                  </a:lnTo>
                  <a:lnTo>
                    <a:pt x="134" y="41"/>
                  </a:lnTo>
                  <a:lnTo>
                    <a:pt x="136" y="44"/>
                  </a:lnTo>
                  <a:lnTo>
                    <a:pt x="136" y="67"/>
                  </a:lnTo>
                  <a:lnTo>
                    <a:pt x="158" y="67"/>
                  </a:lnTo>
                  <a:lnTo>
                    <a:pt x="158" y="67"/>
                  </a:lnTo>
                  <a:lnTo>
                    <a:pt x="161" y="68"/>
                  </a:lnTo>
                  <a:lnTo>
                    <a:pt x="163" y="71"/>
                  </a:lnTo>
                  <a:lnTo>
                    <a:pt x="163" y="98"/>
                  </a:lnTo>
                  <a:lnTo>
                    <a:pt x="163" y="98"/>
                  </a:lnTo>
                  <a:lnTo>
                    <a:pt x="161" y="100"/>
                  </a:lnTo>
                  <a:lnTo>
                    <a:pt x="158" y="102"/>
                  </a:lnTo>
                  <a:lnTo>
                    <a:pt x="136" y="102"/>
                  </a:lnTo>
                  <a:lnTo>
                    <a:pt x="136" y="125"/>
                  </a:lnTo>
                  <a:lnTo>
                    <a:pt x="136" y="125"/>
                  </a:lnTo>
                  <a:lnTo>
                    <a:pt x="134" y="127"/>
                  </a:lnTo>
                  <a:lnTo>
                    <a:pt x="132" y="129"/>
                  </a:lnTo>
                  <a:lnTo>
                    <a:pt x="105" y="129"/>
                  </a:lnTo>
                  <a:lnTo>
                    <a:pt x="105" y="129"/>
                  </a:lnTo>
                  <a:lnTo>
                    <a:pt x="101" y="127"/>
                  </a:lnTo>
                  <a:lnTo>
                    <a:pt x="99" y="125"/>
                  </a:lnTo>
                  <a:lnTo>
                    <a:pt x="99" y="102"/>
                  </a:lnTo>
                  <a:lnTo>
                    <a:pt x="78" y="102"/>
                  </a:lnTo>
                  <a:lnTo>
                    <a:pt x="78" y="102"/>
                  </a:lnTo>
                  <a:lnTo>
                    <a:pt x="74" y="100"/>
                  </a:lnTo>
                  <a:lnTo>
                    <a:pt x="73" y="98"/>
                  </a:lnTo>
                  <a:lnTo>
                    <a:pt x="73" y="71"/>
                  </a:lnTo>
                  <a:close/>
                  <a:moveTo>
                    <a:pt x="205" y="225"/>
                  </a:moveTo>
                  <a:lnTo>
                    <a:pt x="205" y="225"/>
                  </a:lnTo>
                  <a:lnTo>
                    <a:pt x="205" y="233"/>
                  </a:lnTo>
                  <a:lnTo>
                    <a:pt x="204" y="243"/>
                  </a:lnTo>
                  <a:lnTo>
                    <a:pt x="201" y="251"/>
                  </a:lnTo>
                  <a:lnTo>
                    <a:pt x="199" y="259"/>
                  </a:lnTo>
                  <a:lnTo>
                    <a:pt x="195" y="267"/>
                  </a:lnTo>
                  <a:lnTo>
                    <a:pt x="191" y="274"/>
                  </a:lnTo>
                  <a:lnTo>
                    <a:pt x="185" y="280"/>
                  </a:lnTo>
                  <a:lnTo>
                    <a:pt x="180" y="287"/>
                  </a:lnTo>
                  <a:lnTo>
                    <a:pt x="173" y="292"/>
                  </a:lnTo>
                  <a:lnTo>
                    <a:pt x="167" y="298"/>
                  </a:lnTo>
                  <a:lnTo>
                    <a:pt x="160" y="302"/>
                  </a:lnTo>
                  <a:lnTo>
                    <a:pt x="152" y="306"/>
                  </a:lnTo>
                  <a:lnTo>
                    <a:pt x="144" y="309"/>
                  </a:lnTo>
                  <a:lnTo>
                    <a:pt x="136" y="311"/>
                  </a:lnTo>
                  <a:lnTo>
                    <a:pt x="126" y="313"/>
                  </a:lnTo>
                  <a:lnTo>
                    <a:pt x="118" y="313"/>
                  </a:lnTo>
                  <a:lnTo>
                    <a:pt x="118" y="313"/>
                  </a:lnTo>
                  <a:lnTo>
                    <a:pt x="109" y="313"/>
                  </a:lnTo>
                  <a:lnTo>
                    <a:pt x="99" y="311"/>
                  </a:lnTo>
                  <a:lnTo>
                    <a:pt x="91" y="309"/>
                  </a:lnTo>
                  <a:lnTo>
                    <a:pt x="83" y="306"/>
                  </a:lnTo>
                  <a:lnTo>
                    <a:pt x="75" y="302"/>
                  </a:lnTo>
                  <a:lnTo>
                    <a:pt x="69" y="298"/>
                  </a:lnTo>
                  <a:lnTo>
                    <a:pt x="62" y="292"/>
                  </a:lnTo>
                  <a:lnTo>
                    <a:pt x="55" y="287"/>
                  </a:lnTo>
                  <a:lnTo>
                    <a:pt x="50" y="280"/>
                  </a:lnTo>
                  <a:lnTo>
                    <a:pt x="44" y="274"/>
                  </a:lnTo>
                  <a:lnTo>
                    <a:pt x="40" y="267"/>
                  </a:lnTo>
                  <a:lnTo>
                    <a:pt x="36" y="259"/>
                  </a:lnTo>
                  <a:lnTo>
                    <a:pt x="34" y="251"/>
                  </a:lnTo>
                  <a:lnTo>
                    <a:pt x="31" y="243"/>
                  </a:lnTo>
                  <a:lnTo>
                    <a:pt x="30" y="233"/>
                  </a:lnTo>
                  <a:lnTo>
                    <a:pt x="30" y="225"/>
                  </a:lnTo>
                  <a:lnTo>
                    <a:pt x="30" y="169"/>
                  </a:lnTo>
                  <a:lnTo>
                    <a:pt x="205" y="169"/>
                  </a:lnTo>
                  <a:lnTo>
                    <a:pt x="205" y="225"/>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21" name="Rectangle 20">
            <a:extLst>
              <a:ext uri="{FF2B5EF4-FFF2-40B4-BE49-F238E27FC236}">
                <a16:creationId xmlns:a16="http://schemas.microsoft.com/office/drawing/2014/main" id="{6DD54020-F2D8-47D5-9615-947A2376EE0A}"/>
              </a:ext>
            </a:extLst>
          </p:cNvPr>
          <p:cNvSpPr/>
          <p:nvPr/>
        </p:nvSpPr>
        <p:spPr>
          <a:xfrm>
            <a:off x="282178" y="2899730"/>
            <a:ext cx="3146822" cy="343043"/>
          </a:xfrm>
          <a:prstGeom prst="rect">
            <a:avLst/>
          </a:prstGeom>
        </p:spPr>
        <p:txBody>
          <a:bodyPr wrap="square">
            <a:spAutoFit/>
          </a:bodyPr>
          <a:lstStyle/>
          <a:p>
            <a:pPr>
              <a:lnSpc>
                <a:spcPct val="130000"/>
              </a:lnSpc>
              <a:spcAft>
                <a:spcPts val="1200"/>
              </a:spcAft>
              <a:defRPr/>
            </a:pPr>
            <a:r>
              <a:rPr lang="en-GB" sz="1400" b="1" dirty="0">
                <a:solidFill>
                  <a:srgbClr val="0097A9"/>
                </a:solidFill>
                <a:latin typeface="Segoe UI" panose="020B0502040204020203" pitchFamily="34" charset="0"/>
                <a:cs typeface="Segoe UI" panose="020B0502040204020203" pitchFamily="34" charset="0"/>
              </a:rPr>
              <a:t>What do we want to achieve?</a:t>
            </a:r>
            <a:endParaRPr lang="en-GB" sz="1400" b="1" dirty="0">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22" name="Straight Connector 21">
            <a:extLst>
              <a:ext uri="{FF2B5EF4-FFF2-40B4-BE49-F238E27FC236}">
                <a16:creationId xmlns:a16="http://schemas.microsoft.com/office/drawing/2014/main" id="{ED48CFD7-C316-4BD4-B9DF-1988F07DE7E5}"/>
              </a:ext>
            </a:extLst>
          </p:cNvPr>
          <p:cNvCxnSpPr/>
          <p:nvPr/>
        </p:nvCxnSpPr>
        <p:spPr>
          <a:xfrm>
            <a:off x="318585" y="324277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pic>
        <p:nvPicPr>
          <p:cNvPr id="26" name="Picture 25">
            <a:extLst>
              <a:ext uri="{FF2B5EF4-FFF2-40B4-BE49-F238E27FC236}">
                <a16:creationId xmlns:a16="http://schemas.microsoft.com/office/drawing/2014/main" id="{7EDE21A5-34CF-41CB-8337-1B95D326D11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32" name="Rectangle 31">
            <a:extLst>
              <a:ext uri="{FF2B5EF4-FFF2-40B4-BE49-F238E27FC236}">
                <a16:creationId xmlns:a16="http://schemas.microsoft.com/office/drawing/2014/main" id="{47B44EF2-0EF4-42C0-B9B1-1F4FE7992E39}"/>
              </a:ext>
            </a:extLst>
          </p:cNvPr>
          <p:cNvSpPr/>
          <p:nvPr/>
        </p:nvSpPr>
        <p:spPr bwMode="gray">
          <a:xfrm>
            <a:off x="3536995" y="358460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Patients get to </a:t>
            </a:r>
            <a:r>
              <a:rPr lang="en-GB" sz="1050" b="1" dirty="0">
                <a:solidFill>
                  <a:srgbClr val="003E58"/>
                </a:solidFill>
                <a:latin typeface="Segoe UI" panose="020B0502040204020203" pitchFamily="34" charset="0"/>
                <a:cs typeface="Segoe UI" panose="020B0502040204020203" pitchFamily="34" charset="0"/>
              </a:rPr>
              <a:t>spend more time with their care provider, </a:t>
            </a:r>
            <a:r>
              <a:rPr lang="en-GB" sz="1050" dirty="0">
                <a:solidFill>
                  <a:srgbClr val="003E58"/>
                </a:solidFill>
                <a:latin typeface="Segoe UI" panose="020B0502040204020203" pitchFamily="34" charset="0"/>
                <a:cs typeface="Segoe UI" panose="020B0502040204020203" pitchFamily="34" charset="0"/>
              </a:rPr>
              <a:t>as the administrative burden for them is reduced. </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 different services talk to each other, which makes </a:t>
            </a:r>
            <a:r>
              <a:rPr lang="en-GB" sz="1050" b="1" dirty="0">
                <a:solidFill>
                  <a:srgbClr val="003E58"/>
                </a:solidFill>
                <a:latin typeface="Segoe UI" panose="020B0502040204020203" pitchFamily="34" charset="0"/>
                <a:cs typeface="Segoe UI" panose="020B0502040204020203" pitchFamily="34" charset="0"/>
              </a:rPr>
              <a:t>referrals and transfers more streamlined</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There are </a:t>
            </a:r>
            <a:r>
              <a:rPr lang="en-GB" sz="1050" b="1" dirty="0">
                <a:solidFill>
                  <a:srgbClr val="003E58"/>
                </a:solidFill>
                <a:latin typeface="Segoe UI" panose="020B0502040204020203" pitchFamily="34" charset="0"/>
                <a:cs typeface="Segoe UI" panose="020B0502040204020203" pitchFamily="34" charset="0"/>
              </a:rPr>
              <a:t>standardised processes in place </a:t>
            </a:r>
            <a:r>
              <a:rPr lang="en-GB" sz="1050" dirty="0">
                <a:solidFill>
                  <a:srgbClr val="003E58"/>
                </a:solidFill>
                <a:latin typeface="Segoe UI" panose="020B0502040204020203" pitchFamily="34" charset="0"/>
                <a:cs typeface="Segoe UI" panose="020B0502040204020203" pitchFamily="34" charset="0"/>
              </a:rPr>
              <a:t>for all of my care needs</a:t>
            </a:r>
          </a:p>
        </p:txBody>
      </p:sp>
      <p:sp>
        <p:nvSpPr>
          <p:cNvPr id="33" name="Rectangle 32">
            <a:extLst>
              <a:ext uri="{FF2B5EF4-FFF2-40B4-BE49-F238E27FC236}">
                <a16:creationId xmlns:a16="http://schemas.microsoft.com/office/drawing/2014/main" id="{D854260F-0901-4B35-902C-ACACE8B4B0F7}"/>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The digital systems used by me and my care providers free up our time, so that we can spend it talking face to face about my care.</a:t>
            </a:r>
          </a:p>
        </p:txBody>
      </p:sp>
      <p:sp>
        <p:nvSpPr>
          <p:cNvPr id="34" name="TextBox 33">
            <a:extLst>
              <a:ext uri="{FF2B5EF4-FFF2-40B4-BE49-F238E27FC236}">
                <a16:creationId xmlns:a16="http://schemas.microsoft.com/office/drawing/2014/main" id="{DA8512C9-3258-4182-9D90-5592AC16E0B0}"/>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35" name="TextBox 34">
            <a:extLst>
              <a:ext uri="{FF2B5EF4-FFF2-40B4-BE49-F238E27FC236}">
                <a16:creationId xmlns:a16="http://schemas.microsoft.com/office/drawing/2014/main" id="{B21ED216-5811-46CB-895C-7DA9F907AA91}"/>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36" name="TextBox 35">
            <a:extLst>
              <a:ext uri="{FF2B5EF4-FFF2-40B4-BE49-F238E27FC236}">
                <a16:creationId xmlns:a16="http://schemas.microsoft.com/office/drawing/2014/main" id="{F9A521B1-3324-482F-9A8B-34EFD8A79F43}"/>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37" name="Picture 36">
            <a:extLst>
              <a:ext uri="{FF2B5EF4-FFF2-40B4-BE49-F238E27FC236}">
                <a16:creationId xmlns:a16="http://schemas.microsoft.com/office/drawing/2014/main" id="{282B64E9-6F96-49D4-B12F-53A0B4A78D06}"/>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38" name="Rectangle 37">
            <a:extLst>
              <a:ext uri="{FF2B5EF4-FFF2-40B4-BE49-F238E27FC236}">
                <a16:creationId xmlns:a16="http://schemas.microsoft.com/office/drawing/2014/main" id="{EF87DD4D-38CF-4B85-81F3-A9A9D888BB8F}"/>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Digital capabilities are embedded </a:t>
            </a:r>
            <a:r>
              <a:rPr lang="en-GB" sz="1050" dirty="0">
                <a:solidFill>
                  <a:srgbClr val="003E58"/>
                </a:solidFill>
                <a:latin typeface="Segoe UI" panose="020B0502040204020203" pitchFamily="34" charset="0"/>
                <a:cs typeface="Segoe UI" panose="020B0502040204020203" pitchFamily="34" charset="0"/>
              </a:rPr>
              <a:t>into teams at all levels, which enables </a:t>
            </a:r>
            <a:r>
              <a:rPr lang="en-GB" sz="1050" b="1" dirty="0">
                <a:solidFill>
                  <a:srgbClr val="003E58"/>
                </a:solidFill>
                <a:latin typeface="Segoe UI" panose="020B0502040204020203" pitchFamily="34" charset="0"/>
                <a:cs typeface="Segoe UI" panose="020B0502040204020203" pitchFamily="34" charset="0"/>
              </a:rPr>
              <a:t>collective learning and understanding</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There is </a:t>
            </a:r>
            <a:r>
              <a:rPr lang="en-GB" sz="1050" b="1" dirty="0">
                <a:solidFill>
                  <a:srgbClr val="003E58"/>
                </a:solidFill>
                <a:latin typeface="Segoe UI" panose="020B0502040204020203" pitchFamily="34" charset="0"/>
                <a:cs typeface="Segoe UI" panose="020B0502040204020203" pitchFamily="34" charset="0"/>
              </a:rPr>
              <a:t>clear leadership and responsibility </a:t>
            </a:r>
            <a:r>
              <a:rPr lang="en-GB" sz="1050" dirty="0">
                <a:solidFill>
                  <a:srgbClr val="003E58"/>
                </a:solidFill>
                <a:latin typeface="Segoe UI" panose="020B0502040204020203" pitchFamily="34" charset="0"/>
                <a:cs typeface="Segoe UI" panose="020B0502040204020203" pitchFamily="34" charset="0"/>
              </a:rPr>
              <a:t>for the </a:t>
            </a:r>
            <a:r>
              <a:rPr lang="en-GB" sz="1050" b="1" dirty="0">
                <a:solidFill>
                  <a:srgbClr val="003E58"/>
                </a:solidFill>
                <a:latin typeface="Segoe UI" panose="020B0502040204020203" pitchFamily="34" charset="0"/>
                <a:cs typeface="Segoe UI" panose="020B0502040204020203" pitchFamily="34" charset="0"/>
              </a:rPr>
              <a:t>best practice use </a:t>
            </a:r>
            <a:r>
              <a:rPr lang="en-GB" sz="1050" dirty="0">
                <a:solidFill>
                  <a:srgbClr val="003E58"/>
                </a:solidFill>
                <a:latin typeface="Segoe UI" panose="020B0502040204020203" pitchFamily="34" charset="0"/>
                <a:cs typeface="Segoe UI" panose="020B0502040204020203" pitchFamily="34" charset="0"/>
              </a:rPr>
              <a:t>of our systems</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Solutions improve decision-making and </a:t>
            </a:r>
            <a:r>
              <a:rPr lang="en-GB" sz="1050" b="1" dirty="0">
                <a:solidFill>
                  <a:srgbClr val="003E58"/>
                </a:solidFill>
                <a:latin typeface="Segoe UI" panose="020B0502040204020203" pitchFamily="34" charset="0"/>
                <a:cs typeface="Segoe UI" panose="020B0502040204020203" pitchFamily="34" charset="0"/>
              </a:rPr>
              <a:t>release staff time</a:t>
            </a:r>
          </a:p>
        </p:txBody>
      </p:sp>
      <p:sp>
        <p:nvSpPr>
          <p:cNvPr id="42" name="Rectangle 41">
            <a:extLst>
              <a:ext uri="{FF2B5EF4-FFF2-40B4-BE49-F238E27FC236}">
                <a16:creationId xmlns:a16="http://schemas.microsoft.com/office/drawing/2014/main" id="{24CFACEE-5F40-432C-8DB7-2AEC6E1885BF}"/>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I am  confident using the new digital systems that we have in place and I can use them to improve the way I deliver care</a:t>
            </a:r>
          </a:p>
        </p:txBody>
      </p:sp>
      <p:sp>
        <p:nvSpPr>
          <p:cNvPr id="43" name="TextBox 42">
            <a:extLst>
              <a:ext uri="{FF2B5EF4-FFF2-40B4-BE49-F238E27FC236}">
                <a16:creationId xmlns:a16="http://schemas.microsoft.com/office/drawing/2014/main" id="{4D27A47D-FDA1-4ED1-818A-61F1D0934991}"/>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44" name="TextBox 43">
            <a:extLst>
              <a:ext uri="{FF2B5EF4-FFF2-40B4-BE49-F238E27FC236}">
                <a16:creationId xmlns:a16="http://schemas.microsoft.com/office/drawing/2014/main" id="{544C3490-69C2-4B7C-A61F-A3E1B78CFEDE}"/>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45" name="TextBox 44">
            <a:extLst>
              <a:ext uri="{FF2B5EF4-FFF2-40B4-BE49-F238E27FC236}">
                <a16:creationId xmlns:a16="http://schemas.microsoft.com/office/drawing/2014/main" id="{9657BA45-3887-4772-A571-9950041578C8}"/>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46" name="Rectangle 45">
            <a:extLst>
              <a:ext uri="{FF2B5EF4-FFF2-40B4-BE49-F238E27FC236}">
                <a16:creationId xmlns:a16="http://schemas.microsoft.com/office/drawing/2014/main" id="{F71E8A84-AA42-4446-84F2-741C58CC54FE}"/>
              </a:ext>
            </a:extLst>
          </p:cNvPr>
          <p:cNvSpPr/>
          <p:nvPr/>
        </p:nvSpPr>
        <p:spPr>
          <a:xfrm>
            <a:off x="3475365" y="2925130"/>
            <a:ext cx="3146822" cy="343043"/>
          </a:xfrm>
          <a:prstGeom prst="rect">
            <a:avLst/>
          </a:prstGeom>
        </p:spPr>
        <p:txBody>
          <a:bodyPr wrap="square">
            <a:spAutoFit/>
          </a:bodyPr>
          <a:lstStyle/>
          <a:p>
            <a:pPr>
              <a:lnSpc>
                <a:spcPct val="130000"/>
              </a:lnSpc>
              <a:spcAft>
                <a:spcPts val="1200"/>
              </a:spcAft>
              <a:defRPr/>
            </a:pPr>
            <a:r>
              <a:rPr lang="en-GB" sz="1400" b="1" dirty="0">
                <a:solidFill>
                  <a:srgbClr val="0097A9"/>
                </a:solidFill>
                <a:latin typeface="Segoe UI" panose="020B0502040204020203" pitchFamily="34" charset="0"/>
                <a:cs typeface="Segoe UI" panose="020B0502040204020203" pitchFamily="34" charset="0"/>
              </a:rPr>
              <a:t>What will the future look like?</a:t>
            </a:r>
            <a:endParaRPr lang="en-GB" sz="1400" b="1" dirty="0">
              <a:solidFill>
                <a:srgbClr val="0097A9"/>
              </a:solidFill>
              <a:highlight>
                <a:srgbClr val="FFFF00"/>
              </a:highligh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56455228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7F33968-8307-4347-AAC9-E4ED0434F326}"/>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4" name="Rectangle 13">
            <a:extLst>
              <a:ext uri="{FF2B5EF4-FFF2-40B4-BE49-F238E27FC236}">
                <a16:creationId xmlns:a16="http://schemas.microsoft.com/office/drawing/2014/main" id="{D9C0B016-AD8B-40AF-B04F-543419E3D924}"/>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will enable health and social care professionals and staff to work more efficiently and collaboratively across standardised systems</a:t>
            </a:r>
          </a:p>
        </p:txBody>
      </p:sp>
      <p:sp>
        <p:nvSpPr>
          <p:cNvPr id="17" name="Rectangle 16">
            <a:extLst>
              <a:ext uri="{FF2B5EF4-FFF2-40B4-BE49-F238E27FC236}">
                <a16:creationId xmlns:a16="http://schemas.microsoft.com/office/drawing/2014/main" id="{ABBA1990-D43F-40A4-870A-20279F8963C6}"/>
              </a:ext>
            </a:extLst>
          </p:cNvPr>
          <p:cNvSpPr/>
          <p:nvPr/>
        </p:nvSpPr>
        <p:spPr>
          <a:xfrm>
            <a:off x="235812" y="3092431"/>
            <a:ext cx="6386376" cy="559682"/>
          </a:xfrm>
          <a:prstGeom prst="rect">
            <a:avLst/>
          </a:prstGeom>
          <a:solidFill>
            <a:srgbClr val="DDEFE8"/>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GB" sz="1400" b="1" kern="0" dirty="0">
                <a:solidFill>
                  <a:srgbClr val="003E58"/>
                </a:solidFill>
                <a:latin typeface="Segoe UI" panose="020B0502040204020203" pitchFamily="34" charset="0"/>
                <a:cs typeface="Segoe UI" panose="020B0502040204020203" pitchFamily="34" charset="0"/>
              </a:rPr>
              <a:t>Michael</a:t>
            </a:r>
            <a:r>
              <a:rPr kumimoji="0" lang="en-GB" sz="1400" b="1" i="0" u="none" strike="noStrike" kern="0" cap="none" spc="0" normalizeH="0" baseline="0" noProof="0" dirty="0">
                <a:ln>
                  <a:noFill/>
                </a:ln>
                <a:solidFill>
                  <a:srgbClr val="003E58"/>
                </a:solidFill>
                <a:effectLst/>
                <a:uLnTx/>
                <a:uFillTx/>
                <a:latin typeface="Segoe UI" panose="020B0502040204020203" pitchFamily="34" charset="0"/>
                <a:cs typeface="Segoe UI" panose="020B0502040204020203" pitchFamily="34" charset="0"/>
              </a:rPr>
              <a:t> Ryan – Someone living with complex needs</a:t>
            </a:r>
          </a:p>
        </p:txBody>
      </p:sp>
      <p:pic>
        <p:nvPicPr>
          <p:cNvPr id="18" name="Picture 17">
            <a:extLst>
              <a:ext uri="{FF2B5EF4-FFF2-40B4-BE49-F238E27FC236}">
                <a16:creationId xmlns:a16="http://schemas.microsoft.com/office/drawing/2014/main" id="{42D5801E-955D-43E4-8C1C-76FC2C92B57D}"/>
              </a:ext>
            </a:extLst>
          </p:cNvPr>
          <p:cNvPicPr>
            <a:picLocks noChangeAspect="1"/>
          </p:cNvPicPr>
          <p:nvPr/>
        </p:nvPicPr>
        <p:blipFill>
          <a:blip r:embed="rId4"/>
          <a:stretch>
            <a:fillRect/>
          </a:stretch>
        </p:blipFill>
        <p:spPr>
          <a:xfrm>
            <a:off x="174561" y="3686128"/>
            <a:ext cx="2037158" cy="1690674"/>
          </a:xfrm>
          <a:prstGeom prst="rect">
            <a:avLst/>
          </a:prstGeom>
        </p:spPr>
      </p:pic>
      <p:sp>
        <p:nvSpPr>
          <p:cNvPr id="19" name="Rectangle 18">
            <a:extLst>
              <a:ext uri="{FF2B5EF4-FFF2-40B4-BE49-F238E27FC236}">
                <a16:creationId xmlns:a16="http://schemas.microsoft.com/office/drawing/2014/main" id="{92863D14-DA34-4FD7-88D3-C319FCCCFC40}"/>
              </a:ext>
            </a:extLst>
          </p:cNvPr>
          <p:cNvSpPr/>
          <p:nvPr/>
        </p:nvSpPr>
        <p:spPr>
          <a:xfrm>
            <a:off x="2342102" y="3743671"/>
            <a:ext cx="4271251" cy="2260933"/>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Michael is living with multiple conditions including Parkinson’s disease and a heart condition.</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In order to reduce the burden of travel for Michael, he is cared for in his home by a number of different care professionals. </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Michael feels safe in the knowledge that they are all ‘aligned’ and can communicate with each other and himself. He can send an instant message if he has any concerns.</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Michael doesn’t have to repeat his health story at each new </a:t>
            </a:r>
            <a:r>
              <a:rPr lang="en-GB" sz="1050" dirty="0" err="1">
                <a:latin typeface="Segoe UI" panose="020B0502040204020203" pitchFamily="34" charset="0"/>
                <a:cs typeface="Segoe UI" panose="020B0502040204020203" pitchFamily="34" charset="0"/>
              </a:rPr>
              <a:t>visitand</a:t>
            </a:r>
            <a:r>
              <a:rPr lang="en-GB" sz="1050" dirty="0">
                <a:latin typeface="Segoe UI" panose="020B0502040204020203" pitchFamily="34" charset="0"/>
                <a:cs typeface="Segoe UI" panose="020B0502040204020203" pitchFamily="34" charset="0"/>
              </a:rPr>
              <a:t> the healthcare professionals are aware of any changes to his treatment plan. Michael’s carers input his data into a shared system from which his consultant can regularly monitor his condition.</a:t>
            </a:r>
          </a:p>
        </p:txBody>
      </p:sp>
      <p:sp>
        <p:nvSpPr>
          <p:cNvPr id="20" name="Rectangle 19">
            <a:extLst>
              <a:ext uri="{FF2B5EF4-FFF2-40B4-BE49-F238E27FC236}">
                <a16:creationId xmlns:a16="http://schemas.microsoft.com/office/drawing/2014/main" id="{05C9BD44-9FA2-4A54-BFD9-77D9D691E2CA}"/>
              </a:ext>
            </a:extLst>
          </p:cNvPr>
          <p:cNvSpPr/>
          <p:nvPr/>
        </p:nvSpPr>
        <p:spPr>
          <a:xfrm>
            <a:off x="235812" y="5410817"/>
            <a:ext cx="1975907" cy="593788"/>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Age: 79</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Occupation: Retired</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Location: Ballymena</a:t>
            </a:r>
          </a:p>
        </p:txBody>
      </p:sp>
      <p:sp>
        <p:nvSpPr>
          <p:cNvPr id="23" name="Rectangle 22">
            <a:extLst>
              <a:ext uri="{FF2B5EF4-FFF2-40B4-BE49-F238E27FC236}">
                <a16:creationId xmlns:a16="http://schemas.microsoft.com/office/drawing/2014/main" id="{169E8552-9358-464F-A44C-AC9FF1D3D178}"/>
              </a:ext>
            </a:extLst>
          </p:cNvPr>
          <p:cNvSpPr/>
          <p:nvPr/>
        </p:nvSpPr>
        <p:spPr>
          <a:xfrm>
            <a:off x="235812" y="6095151"/>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a:solidFill>
                  <a:srgbClr val="003E58"/>
                </a:solidFill>
                <a:latin typeface="Segoe UI" panose="020B0502040204020203" pitchFamily="34" charset="0"/>
                <a:cs typeface="Segoe UI" panose="020B0502040204020203" pitchFamily="34" charset="0"/>
              </a:rPr>
              <a:t>Anika Emerson – Cardiovascular Consultant </a:t>
            </a:r>
          </a:p>
        </p:txBody>
      </p:sp>
      <p:sp>
        <p:nvSpPr>
          <p:cNvPr id="25" name="Rectangle 24">
            <a:extLst>
              <a:ext uri="{FF2B5EF4-FFF2-40B4-BE49-F238E27FC236}">
                <a16:creationId xmlns:a16="http://schemas.microsoft.com/office/drawing/2014/main" id="{9B312056-9F26-4E02-8F3E-A107D59C01FD}"/>
              </a:ext>
            </a:extLst>
          </p:cNvPr>
          <p:cNvSpPr/>
          <p:nvPr/>
        </p:nvSpPr>
        <p:spPr>
          <a:xfrm>
            <a:off x="2342102" y="6746391"/>
            <a:ext cx="4271251" cy="2530962"/>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Anika is a consultant overseeing Michael’s complex care requirements. She works out of Roe Valley </a:t>
            </a:r>
            <a:r>
              <a:rPr lang="en-GB" sz="1050" dirty="0" err="1">
                <a:latin typeface="Segoe UI" panose="020B0502040204020203" pitchFamily="34" charset="0"/>
                <a:cs typeface="Segoe UI" panose="020B0502040204020203" pitchFamily="34" charset="0"/>
              </a:rPr>
              <a:t>Hospitaland</a:t>
            </a:r>
            <a:r>
              <a:rPr lang="en-GB" sz="1050" dirty="0">
                <a:latin typeface="Segoe UI" panose="020B0502040204020203" pitchFamily="34" charset="0"/>
                <a:cs typeface="Segoe UI" panose="020B0502040204020203" pitchFamily="34" charset="0"/>
              </a:rPr>
              <a:t> therefore cannot visit Michael at home. Instead she keeps up to date with his condition via an online portal that tracks his conditions. </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Michael’s information and supporting clinical systems can be accessed from the same place, which makes administration quicker and easier.</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Anika conducts Michael’s consultations via virtual video link so that he doesn’t have to leave his home.</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Anika sees Michael’s updates in between his consultations and can proactively manage his care as and when is required.</a:t>
            </a:r>
          </a:p>
        </p:txBody>
      </p:sp>
      <p:sp>
        <p:nvSpPr>
          <p:cNvPr id="26" name="Rectangle 25">
            <a:extLst>
              <a:ext uri="{FF2B5EF4-FFF2-40B4-BE49-F238E27FC236}">
                <a16:creationId xmlns:a16="http://schemas.microsoft.com/office/drawing/2014/main" id="{11FC2C68-3DBF-49D1-9BAF-9D5BB7861670}"/>
              </a:ext>
            </a:extLst>
          </p:cNvPr>
          <p:cNvSpPr/>
          <p:nvPr/>
        </p:nvSpPr>
        <p:spPr>
          <a:xfrm>
            <a:off x="235812" y="8413536"/>
            <a:ext cx="1975907" cy="863817"/>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Age: 38</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Occupation: Cardiovascular Consultant</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Experience: 10 years</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Location: Roe Valley Hospital</a:t>
            </a:r>
          </a:p>
        </p:txBody>
      </p:sp>
      <p:pic>
        <p:nvPicPr>
          <p:cNvPr id="5" name="Picture 4">
            <a:extLst>
              <a:ext uri="{FF2B5EF4-FFF2-40B4-BE49-F238E27FC236}">
                <a16:creationId xmlns:a16="http://schemas.microsoft.com/office/drawing/2014/main" id="{7B9A11E0-CF07-49FF-BE9B-D17327AE0367}"/>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44647" y="3703003"/>
            <a:ext cx="1967072" cy="1659575"/>
          </a:xfrm>
          <a:prstGeom prst="rect">
            <a:avLst/>
          </a:prstGeom>
        </p:spPr>
      </p:pic>
      <p:grpSp>
        <p:nvGrpSpPr>
          <p:cNvPr id="27" name="Group 26">
            <a:extLst>
              <a:ext uri="{FF2B5EF4-FFF2-40B4-BE49-F238E27FC236}">
                <a16:creationId xmlns:a16="http://schemas.microsoft.com/office/drawing/2014/main" id="{FE6EF20A-1C31-40ED-91D7-68F35C34975E}"/>
              </a:ext>
            </a:extLst>
          </p:cNvPr>
          <p:cNvGrpSpPr>
            <a:grpSpLocks noChangeAspect="1"/>
          </p:cNvGrpSpPr>
          <p:nvPr/>
        </p:nvGrpSpPr>
        <p:grpSpPr>
          <a:xfrm>
            <a:off x="378644" y="1457711"/>
            <a:ext cx="520413" cy="522000"/>
            <a:chOff x="8475664" y="1654175"/>
            <a:chExt cx="520700" cy="522288"/>
          </a:xfrm>
        </p:grpSpPr>
        <p:sp>
          <p:nvSpPr>
            <p:cNvPr id="28" name="Freeform 40">
              <a:extLst>
                <a:ext uri="{FF2B5EF4-FFF2-40B4-BE49-F238E27FC236}">
                  <a16:creationId xmlns:a16="http://schemas.microsoft.com/office/drawing/2014/main" id="{88AF7985-3E3C-4E6F-9954-64B1859B773E}"/>
                </a:ext>
              </a:extLst>
            </p:cNvPr>
            <p:cNvSpPr>
              <a:spLocks noEditPoints="1"/>
            </p:cNvSpPr>
            <p:nvPr/>
          </p:nvSpPr>
          <p:spPr bwMode="auto">
            <a:xfrm>
              <a:off x="8475664" y="1654175"/>
              <a:ext cx="520700" cy="522288"/>
            </a:xfrm>
            <a:custGeom>
              <a:avLst/>
              <a:gdLst>
                <a:gd name="T0" fmla="*/ 312 w 657"/>
                <a:gd name="T1" fmla="*/ 656 h 657"/>
                <a:gd name="T2" fmla="*/ 262 w 657"/>
                <a:gd name="T3" fmla="*/ 651 h 657"/>
                <a:gd name="T4" fmla="*/ 200 w 657"/>
                <a:gd name="T5" fmla="*/ 631 h 657"/>
                <a:gd name="T6" fmla="*/ 120 w 657"/>
                <a:gd name="T7" fmla="*/ 582 h 657"/>
                <a:gd name="T8" fmla="*/ 57 w 657"/>
                <a:gd name="T9" fmla="*/ 512 h 657"/>
                <a:gd name="T10" fmla="*/ 15 w 657"/>
                <a:gd name="T11" fmla="*/ 426 h 657"/>
                <a:gd name="T12" fmla="*/ 4 w 657"/>
                <a:gd name="T13" fmla="*/ 378 h 657"/>
                <a:gd name="T14" fmla="*/ 0 w 657"/>
                <a:gd name="T15" fmla="*/ 328 h 657"/>
                <a:gd name="T16" fmla="*/ 2 w 657"/>
                <a:gd name="T17" fmla="*/ 295 h 657"/>
                <a:gd name="T18" fmla="*/ 10 w 657"/>
                <a:gd name="T19" fmla="*/ 247 h 657"/>
                <a:gd name="T20" fmla="*/ 39 w 657"/>
                <a:gd name="T21" fmla="*/ 171 h 657"/>
                <a:gd name="T22" fmla="*/ 97 w 657"/>
                <a:gd name="T23" fmla="*/ 96 h 657"/>
                <a:gd name="T24" fmla="*/ 172 w 657"/>
                <a:gd name="T25" fmla="*/ 40 h 657"/>
                <a:gd name="T26" fmla="*/ 246 w 657"/>
                <a:gd name="T27" fmla="*/ 10 h 657"/>
                <a:gd name="T28" fmla="*/ 296 w 657"/>
                <a:gd name="T29" fmla="*/ 1 h 657"/>
                <a:gd name="T30" fmla="*/ 329 w 657"/>
                <a:gd name="T31" fmla="*/ 0 h 657"/>
                <a:gd name="T32" fmla="*/ 379 w 657"/>
                <a:gd name="T33" fmla="*/ 4 h 657"/>
                <a:gd name="T34" fmla="*/ 426 w 657"/>
                <a:gd name="T35" fmla="*/ 14 h 657"/>
                <a:gd name="T36" fmla="*/ 512 w 657"/>
                <a:gd name="T37" fmla="*/ 56 h 657"/>
                <a:gd name="T38" fmla="*/ 582 w 657"/>
                <a:gd name="T39" fmla="*/ 119 h 657"/>
                <a:gd name="T40" fmla="*/ 631 w 657"/>
                <a:gd name="T41" fmla="*/ 201 h 657"/>
                <a:gd name="T42" fmla="*/ 650 w 657"/>
                <a:gd name="T43" fmla="*/ 263 h 657"/>
                <a:gd name="T44" fmla="*/ 657 w 657"/>
                <a:gd name="T45" fmla="*/ 311 h 657"/>
                <a:gd name="T46" fmla="*/ 657 w 657"/>
                <a:gd name="T47" fmla="*/ 345 h 657"/>
                <a:gd name="T48" fmla="*/ 650 w 657"/>
                <a:gd name="T49" fmla="*/ 394 h 657"/>
                <a:gd name="T50" fmla="*/ 631 w 657"/>
                <a:gd name="T51" fmla="*/ 456 h 657"/>
                <a:gd name="T52" fmla="*/ 582 w 657"/>
                <a:gd name="T53" fmla="*/ 538 h 657"/>
                <a:gd name="T54" fmla="*/ 512 w 657"/>
                <a:gd name="T55" fmla="*/ 601 h 657"/>
                <a:gd name="T56" fmla="*/ 426 w 657"/>
                <a:gd name="T57" fmla="*/ 643 h 657"/>
                <a:gd name="T58" fmla="*/ 379 w 657"/>
                <a:gd name="T59" fmla="*/ 653 h 657"/>
                <a:gd name="T60" fmla="*/ 329 w 657"/>
                <a:gd name="T61" fmla="*/ 657 h 657"/>
                <a:gd name="T62" fmla="*/ 329 w 657"/>
                <a:gd name="T63" fmla="*/ 37 h 657"/>
                <a:gd name="T64" fmla="*/ 242 w 657"/>
                <a:gd name="T65" fmla="*/ 51 h 657"/>
                <a:gd name="T66" fmla="*/ 165 w 657"/>
                <a:gd name="T67" fmla="*/ 87 h 657"/>
                <a:gd name="T68" fmla="*/ 104 w 657"/>
                <a:gd name="T69" fmla="*/ 143 h 657"/>
                <a:gd name="T70" fmla="*/ 61 w 657"/>
                <a:gd name="T71" fmla="*/ 216 h 657"/>
                <a:gd name="T72" fmla="*/ 39 w 657"/>
                <a:gd name="T73" fmla="*/ 299 h 657"/>
                <a:gd name="T74" fmla="*/ 39 w 657"/>
                <a:gd name="T75" fmla="*/ 358 h 657"/>
                <a:gd name="T76" fmla="*/ 61 w 657"/>
                <a:gd name="T77" fmla="*/ 441 h 657"/>
                <a:gd name="T78" fmla="*/ 104 w 657"/>
                <a:gd name="T79" fmla="*/ 514 h 657"/>
                <a:gd name="T80" fmla="*/ 165 w 657"/>
                <a:gd name="T81" fmla="*/ 570 h 657"/>
                <a:gd name="T82" fmla="*/ 242 w 657"/>
                <a:gd name="T83" fmla="*/ 606 h 657"/>
                <a:gd name="T84" fmla="*/ 329 w 657"/>
                <a:gd name="T85" fmla="*/ 620 h 657"/>
                <a:gd name="T86" fmla="*/ 387 w 657"/>
                <a:gd name="T87" fmla="*/ 613 h 657"/>
                <a:gd name="T88" fmla="*/ 467 w 657"/>
                <a:gd name="T89" fmla="*/ 584 h 657"/>
                <a:gd name="T90" fmla="*/ 535 w 657"/>
                <a:gd name="T91" fmla="*/ 534 h 657"/>
                <a:gd name="T92" fmla="*/ 584 w 657"/>
                <a:gd name="T93" fmla="*/ 467 h 657"/>
                <a:gd name="T94" fmla="*/ 614 w 657"/>
                <a:gd name="T95" fmla="*/ 388 h 657"/>
                <a:gd name="T96" fmla="*/ 619 w 657"/>
                <a:gd name="T97" fmla="*/ 328 h 657"/>
                <a:gd name="T98" fmla="*/ 607 w 657"/>
                <a:gd name="T99" fmla="*/ 243 h 657"/>
                <a:gd name="T100" fmla="*/ 570 w 657"/>
                <a:gd name="T101" fmla="*/ 166 h 657"/>
                <a:gd name="T102" fmla="*/ 513 w 657"/>
                <a:gd name="T103" fmla="*/ 104 h 657"/>
                <a:gd name="T104" fmla="*/ 442 w 657"/>
                <a:gd name="T105" fmla="*/ 60 h 657"/>
                <a:gd name="T106" fmla="*/ 359 w 657"/>
                <a:gd name="T107" fmla="*/ 3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7">
                  <a:moveTo>
                    <a:pt x="329" y="657"/>
                  </a:moveTo>
                  <a:lnTo>
                    <a:pt x="329" y="657"/>
                  </a:lnTo>
                  <a:lnTo>
                    <a:pt x="312" y="656"/>
                  </a:lnTo>
                  <a:lnTo>
                    <a:pt x="296" y="655"/>
                  </a:lnTo>
                  <a:lnTo>
                    <a:pt x="278" y="653"/>
                  </a:lnTo>
                  <a:lnTo>
                    <a:pt x="262" y="651"/>
                  </a:lnTo>
                  <a:lnTo>
                    <a:pt x="246" y="647"/>
                  </a:lnTo>
                  <a:lnTo>
                    <a:pt x="231" y="643"/>
                  </a:lnTo>
                  <a:lnTo>
                    <a:pt x="200" y="631"/>
                  </a:lnTo>
                  <a:lnTo>
                    <a:pt x="172" y="617"/>
                  </a:lnTo>
                  <a:lnTo>
                    <a:pt x="145" y="601"/>
                  </a:lnTo>
                  <a:lnTo>
                    <a:pt x="120" y="582"/>
                  </a:lnTo>
                  <a:lnTo>
                    <a:pt x="97" y="561"/>
                  </a:lnTo>
                  <a:lnTo>
                    <a:pt x="75" y="538"/>
                  </a:lnTo>
                  <a:lnTo>
                    <a:pt x="57" y="512"/>
                  </a:lnTo>
                  <a:lnTo>
                    <a:pt x="39" y="484"/>
                  </a:lnTo>
                  <a:lnTo>
                    <a:pt x="26" y="456"/>
                  </a:lnTo>
                  <a:lnTo>
                    <a:pt x="15" y="426"/>
                  </a:lnTo>
                  <a:lnTo>
                    <a:pt x="10" y="410"/>
                  </a:lnTo>
                  <a:lnTo>
                    <a:pt x="7" y="394"/>
                  </a:lnTo>
                  <a:lnTo>
                    <a:pt x="4" y="378"/>
                  </a:lnTo>
                  <a:lnTo>
                    <a:pt x="2" y="362"/>
                  </a:lnTo>
                  <a:lnTo>
                    <a:pt x="0" y="345"/>
                  </a:lnTo>
                  <a:lnTo>
                    <a:pt x="0" y="328"/>
                  </a:lnTo>
                  <a:lnTo>
                    <a:pt x="0" y="328"/>
                  </a:lnTo>
                  <a:lnTo>
                    <a:pt x="0" y="311"/>
                  </a:lnTo>
                  <a:lnTo>
                    <a:pt x="2" y="295"/>
                  </a:lnTo>
                  <a:lnTo>
                    <a:pt x="4" y="279"/>
                  </a:lnTo>
                  <a:lnTo>
                    <a:pt x="7" y="263"/>
                  </a:lnTo>
                  <a:lnTo>
                    <a:pt x="10" y="247"/>
                  </a:lnTo>
                  <a:lnTo>
                    <a:pt x="15" y="230"/>
                  </a:lnTo>
                  <a:lnTo>
                    <a:pt x="26" y="201"/>
                  </a:lnTo>
                  <a:lnTo>
                    <a:pt x="39" y="171"/>
                  </a:lnTo>
                  <a:lnTo>
                    <a:pt x="57" y="145"/>
                  </a:lnTo>
                  <a:lnTo>
                    <a:pt x="75" y="119"/>
                  </a:lnTo>
                  <a:lnTo>
                    <a:pt x="97" y="96"/>
                  </a:lnTo>
                  <a:lnTo>
                    <a:pt x="120" y="75"/>
                  </a:lnTo>
                  <a:lnTo>
                    <a:pt x="145" y="56"/>
                  </a:lnTo>
                  <a:lnTo>
                    <a:pt x="172" y="40"/>
                  </a:lnTo>
                  <a:lnTo>
                    <a:pt x="200" y="25"/>
                  </a:lnTo>
                  <a:lnTo>
                    <a:pt x="231" y="14"/>
                  </a:lnTo>
                  <a:lnTo>
                    <a:pt x="246" y="10"/>
                  </a:lnTo>
                  <a:lnTo>
                    <a:pt x="262" y="6"/>
                  </a:lnTo>
                  <a:lnTo>
                    <a:pt x="278" y="4"/>
                  </a:lnTo>
                  <a:lnTo>
                    <a:pt x="296" y="1"/>
                  </a:lnTo>
                  <a:lnTo>
                    <a:pt x="312" y="0"/>
                  </a:lnTo>
                  <a:lnTo>
                    <a:pt x="329" y="0"/>
                  </a:lnTo>
                  <a:lnTo>
                    <a:pt x="329" y="0"/>
                  </a:lnTo>
                  <a:lnTo>
                    <a:pt x="345" y="0"/>
                  </a:lnTo>
                  <a:lnTo>
                    <a:pt x="363" y="1"/>
                  </a:lnTo>
                  <a:lnTo>
                    <a:pt x="379" y="4"/>
                  </a:lnTo>
                  <a:lnTo>
                    <a:pt x="395" y="6"/>
                  </a:lnTo>
                  <a:lnTo>
                    <a:pt x="411" y="10"/>
                  </a:lnTo>
                  <a:lnTo>
                    <a:pt x="426" y="14"/>
                  </a:lnTo>
                  <a:lnTo>
                    <a:pt x="457" y="25"/>
                  </a:lnTo>
                  <a:lnTo>
                    <a:pt x="485" y="40"/>
                  </a:lnTo>
                  <a:lnTo>
                    <a:pt x="512" y="56"/>
                  </a:lnTo>
                  <a:lnTo>
                    <a:pt x="537" y="75"/>
                  </a:lnTo>
                  <a:lnTo>
                    <a:pt x="561" y="96"/>
                  </a:lnTo>
                  <a:lnTo>
                    <a:pt x="582" y="119"/>
                  </a:lnTo>
                  <a:lnTo>
                    <a:pt x="600" y="145"/>
                  </a:lnTo>
                  <a:lnTo>
                    <a:pt x="618" y="171"/>
                  </a:lnTo>
                  <a:lnTo>
                    <a:pt x="631" y="201"/>
                  </a:lnTo>
                  <a:lnTo>
                    <a:pt x="642" y="230"/>
                  </a:lnTo>
                  <a:lnTo>
                    <a:pt x="647" y="247"/>
                  </a:lnTo>
                  <a:lnTo>
                    <a:pt x="650" y="263"/>
                  </a:lnTo>
                  <a:lnTo>
                    <a:pt x="653" y="279"/>
                  </a:lnTo>
                  <a:lnTo>
                    <a:pt x="655" y="295"/>
                  </a:lnTo>
                  <a:lnTo>
                    <a:pt x="657" y="311"/>
                  </a:lnTo>
                  <a:lnTo>
                    <a:pt x="657" y="328"/>
                  </a:lnTo>
                  <a:lnTo>
                    <a:pt x="657" y="328"/>
                  </a:lnTo>
                  <a:lnTo>
                    <a:pt x="657" y="345"/>
                  </a:lnTo>
                  <a:lnTo>
                    <a:pt x="655" y="362"/>
                  </a:lnTo>
                  <a:lnTo>
                    <a:pt x="653" y="378"/>
                  </a:lnTo>
                  <a:lnTo>
                    <a:pt x="650" y="394"/>
                  </a:lnTo>
                  <a:lnTo>
                    <a:pt x="647" y="410"/>
                  </a:lnTo>
                  <a:lnTo>
                    <a:pt x="642" y="426"/>
                  </a:lnTo>
                  <a:lnTo>
                    <a:pt x="631" y="456"/>
                  </a:lnTo>
                  <a:lnTo>
                    <a:pt x="618" y="484"/>
                  </a:lnTo>
                  <a:lnTo>
                    <a:pt x="600" y="512"/>
                  </a:lnTo>
                  <a:lnTo>
                    <a:pt x="582" y="538"/>
                  </a:lnTo>
                  <a:lnTo>
                    <a:pt x="561" y="561"/>
                  </a:lnTo>
                  <a:lnTo>
                    <a:pt x="537" y="582"/>
                  </a:lnTo>
                  <a:lnTo>
                    <a:pt x="512" y="601"/>
                  </a:lnTo>
                  <a:lnTo>
                    <a:pt x="485" y="617"/>
                  </a:lnTo>
                  <a:lnTo>
                    <a:pt x="457" y="631"/>
                  </a:lnTo>
                  <a:lnTo>
                    <a:pt x="426" y="643"/>
                  </a:lnTo>
                  <a:lnTo>
                    <a:pt x="411" y="647"/>
                  </a:lnTo>
                  <a:lnTo>
                    <a:pt x="395" y="651"/>
                  </a:lnTo>
                  <a:lnTo>
                    <a:pt x="379" y="653"/>
                  </a:lnTo>
                  <a:lnTo>
                    <a:pt x="363" y="655"/>
                  </a:lnTo>
                  <a:lnTo>
                    <a:pt x="345" y="656"/>
                  </a:lnTo>
                  <a:lnTo>
                    <a:pt x="329" y="657"/>
                  </a:lnTo>
                  <a:lnTo>
                    <a:pt x="329" y="657"/>
                  </a:lnTo>
                  <a:close/>
                  <a:moveTo>
                    <a:pt x="329" y="37"/>
                  </a:moveTo>
                  <a:lnTo>
                    <a:pt x="329" y="37"/>
                  </a:lnTo>
                  <a:lnTo>
                    <a:pt x="298" y="38"/>
                  </a:lnTo>
                  <a:lnTo>
                    <a:pt x="270" y="44"/>
                  </a:lnTo>
                  <a:lnTo>
                    <a:pt x="242" y="51"/>
                  </a:lnTo>
                  <a:lnTo>
                    <a:pt x="215" y="60"/>
                  </a:lnTo>
                  <a:lnTo>
                    <a:pt x="190" y="72"/>
                  </a:lnTo>
                  <a:lnTo>
                    <a:pt x="165" y="87"/>
                  </a:lnTo>
                  <a:lnTo>
                    <a:pt x="144" y="104"/>
                  </a:lnTo>
                  <a:lnTo>
                    <a:pt x="122" y="123"/>
                  </a:lnTo>
                  <a:lnTo>
                    <a:pt x="104" y="143"/>
                  </a:lnTo>
                  <a:lnTo>
                    <a:pt x="88" y="166"/>
                  </a:lnTo>
                  <a:lnTo>
                    <a:pt x="73" y="190"/>
                  </a:lnTo>
                  <a:lnTo>
                    <a:pt x="61" y="216"/>
                  </a:lnTo>
                  <a:lnTo>
                    <a:pt x="51" y="243"/>
                  </a:lnTo>
                  <a:lnTo>
                    <a:pt x="43" y="269"/>
                  </a:lnTo>
                  <a:lnTo>
                    <a:pt x="39" y="299"/>
                  </a:lnTo>
                  <a:lnTo>
                    <a:pt x="38" y="328"/>
                  </a:lnTo>
                  <a:lnTo>
                    <a:pt x="38" y="328"/>
                  </a:lnTo>
                  <a:lnTo>
                    <a:pt x="39" y="358"/>
                  </a:lnTo>
                  <a:lnTo>
                    <a:pt x="43" y="388"/>
                  </a:lnTo>
                  <a:lnTo>
                    <a:pt x="51" y="414"/>
                  </a:lnTo>
                  <a:lnTo>
                    <a:pt x="61" y="441"/>
                  </a:lnTo>
                  <a:lnTo>
                    <a:pt x="73" y="467"/>
                  </a:lnTo>
                  <a:lnTo>
                    <a:pt x="88" y="491"/>
                  </a:lnTo>
                  <a:lnTo>
                    <a:pt x="104" y="514"/>
                  </a:lnTo>
                  <a:lnTo>
                    <a:pt x="122" y="534"/>
                  </a:lnTo>
                  <a:lnTo>
                    <a:pt x="144" y="553"/>
                  </a:lnTo>
                  <a:lnTo>
                    <a:pt x="165" y="570"/>
                  </a:lnTo>
                  <a:lnTo>
                    <a:pt x="190" y="584"/>
                  </a:lnTo>
                  <a:lnTo>
                    <a:pt x="215" y="597"/>
                  </a:lnTo>
                  <a:lnTo>
                    <a:pt x="242" y="606"/>
                  </a:lnTo>
                  <a:lnTo>
                    <a:pt x="270" y="613"/>
                  </a:lnTo>
                  <a:lnTo>
                    <a:pt x="298" y="618"/>
                  </a:lnTo>
                  <a:lnTo>
                    <a:pt x="329" y="620"/>
                  </a:lnTo>
                  <a:lnTo>
                    <a:pt x="329" y="620"/>
                  </a:lnTo>
                  <a:lnTo>
                    <a:pt x="359" y="618"/>
                  </a:lnTo>
                  <a:lnTo>
                    <a:pt x="387" y="613"/>
                  </a:lnTo>
                  <a:lnTo>
                    <a:pt x="415" y="606"/>
                  </a:lnTo>
                  <a:lnTo>
                    <a:pt x="442" y="597"/>
                  </a:lnTo>
                  <a:lnTo>
                    <a:pt x="467" y="584"/>
                  </a:lnTo>
                  <a:lnTo>
                    <a:pt x="492" y="570"/>
                  </a:lnTo>
                  <a:lnTo>
                    <a:pt x="513" y="553"/>
                  </a:lnTo>
                  <a:lnTo>
                    <a:pt x="535" y="534"/>
                  </a:lnTo>
                  <a:lnTo>
                    <a:pt x="553" y="514"/>
                  </a:lnTo>
                  <a:lnTo>
                    <a:pt x="570" y="491"/>
                  </a:lnTo>
                  <a:lnTo>
                    <a:pt x="584" y="467"/>
                  </a:lnTo>
                  <a:lnTo>
                    <a:pt x="596" y="441"/>
                  </a:lnTo>
                  <a:lnTo>
                    <a:pt x="607" y="414"/>
                  </a:lnTo>
                  <a:lnTo>
                    <a:pt x="614" y="388"/>
                  </a:lnTo>
                  <a:lnTo>
                    <a:pt x="618" y="358"/>
                  </a:lnTo>
                  <a:lnTo>
                    <a:pt x="619" y="328"/>
                  </a:lnTo>
                  <a:lnTo>
                    <a:pt x="619" y="328"/>
                  </a:lnTo>
                  <a:lnTo>
                    <a:pt x="618" y="299"/>
                  </a:lnTo>
                  <a:lnTo>
                    <a:pt x="614" y="269"/>
                  </a:lnTo>
                  <a:lnTo>
                    <a:pt x="607" y="243"/>
                  </a:lnTo>
                  <a:lnTo>
                    <a:pt x="596" y="216"/>
                  </a:lnTo>
                  <a:lnTo>
                    <a:pt x="584" y="190"/>
                  </a:lnTo>
                  <a:lnTo>
                    <a:pt x="570" y="166"/>
                  </a:lnTo>
                  <a:lnTo>
                    <a:pt x="553" y="143"/>
                  </a:lnTo>
                  <a:lnTo>
                    <a:pt x="535" y="123"/>
                  </a:lnTo>
                  <a:lnTo>
                    <a:pt x="513" y="104"/>
                  </a:lnTo>
                  <a:lnTo>
                    <a:pt x="492" y="87"/>
                  </a:lnTo>
                  <a:lnTo>
                    <a:pt x="467" y="72"/>
                  </a:lnTo>
                  <a:lnTo>
                    <a:pt x="442" y="60"/>
                  </a:lnTo>
                  <a:lnTo>
                    <a:pt x="415" y="51"/>
                  </a:lnTo>
                  <a:lnTo>
                    <a:pt x="387" y="44"/>
                  </a:lnTo>
                  <a:lnTo>
                    <a:pt x="359" y="38"/>
                  </a:lnTo>
                  <a:lnTo>
                    <a:pt x="329" y="37"/>
                  </a:lnTo>
                  <a:lnTo>
                    <a:pt x="329" y="3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9" name="Freeform 153">
              <a:extLst>
                <a:ext uri="{FF2B5EF4-FFF2-40B4-BE49-F238E27FC236}">
                  <a16:creationId xmlns:a16="http://schemas.microsoft.com/office/drawing/2014/main" id="{4487E225-530A-4CD4-A370-F2633711AC3C}"/>
                </a:ext>
              </a:extLst>
            </p:cNvPr>
            <p:cNvSpPr>
              <a:spLocks noEditPoints="1"/>
            </p:cNvSpPr>
            <p:nvPr/>
          </p:nvSpPr>
          <p:spPr bwMode="auto">
            <a:xfrm>
              <a:off x="8642351" y="1792288"/>
              <a:ext cx="187325" cy="263525"/>
            </a:xfrm>
            <a:custGeom>
              <a:avLst/>
              <a:gdLst>
                <a:gd name="T0" fmla="*/ 235 w 235"/>
                <a:gd name="T1" fmla="*/ 39 h 331"/>
                <a:gd name="T2" fmla="*/ 228 w 235"/>
                <a:gd name="T3" fmla="*/ 32 h 331"/>
                <a:gd name="T4" fmla="*/ 121 w 235"/>
                <a:gd name="T5" fmla="*/ 0 h 331"/>
                <a:gd name="T6" fmla="*/ 7 w 235"/>
                <a:gd name="T7" fmla="*/ 32 h 331"/>
                <a:gd name="T8" fmla="*/ 0 w 235"/>
                <a:gd name="T9" fmla="*/ 39 h 331"/>
                <a:gd name="T10" fmla="*/ 11 w 235"/>
                <a:gd name="T11" fmla="*/ 225 h 331"/>
                <a:gd name="T12" fmla="*/ 13 w 235"/>
                <a:gd name="T13" fmla="*/ 247 h 331"/>
                <a:gd name="T14" fmla="*/ 24 w 235"/>
                <a:gd name="T15" fmla="*/ 276 h 331"/>
                <a:gd name="T16" fmla="*/ 42 w 235"/>
                <a:gd name="T17" fmla="*/ 300 h 331"/>
                <a:gd name="T18" fmla="*/ 67 w 235"/>
                <a:gd name="T19" fmla="*/ 319 h 331"/>
                <a:gd name="T20" fmla="*/ 97 w 235"/>
                <a:gd name="T21" fmla="*/ 330 h 331"/>
                <a:gd name="T22" fmla="*/ 118 w 235"/>
                <a:gd name="T23" fmla="*/ 331 h 331"/>
                <a:gd name="T24" fmla="*/ 149 w 235"/>
                <a:gd name="T25" fmla="*/ 327 h 331"/>
                <a:gd name="T26" fmla="*/ 177 w 235"/>
                <a:gd name="T27" fmla="*/ 314 h 331"/>
                <a:gd name="T28" fmla="*/ 200 w 235"/>
                <a:gd name="T29" fmla="*/ 292 h 331"/>
                <a:gd name="T30" fmla="*/ 216 w 235"/>
                <a:gd name="T31" fmla="*/ 267 h 331"/>
                <a:gd name="T32" fmla="*/ 224 w 235"/>
                <a:gd name="T33" fmla="*/ 236 h 331"/>
                <a:gd name="T34" fmla="*/ 235 w 235"/>
                <a:gd name="T35" fmla="*/ 41 h 331"/>
                <a:gd name="T36" fmla="*/ 74 w 235"/>
                <a:gd name="T37" fmla="*/ 68 h 331"/>
                <a:gd name="T38" fmla="*/ 99 w 235"/>
                <a:gd name="T39" fmla="*/ 44 h 331"/>
                <a:gd name="T40" fmla="*/ 105 w 235"/>
                <a:gd name="T41" fmla="*/ 40 h 331"/>
                <a:gd name="T42" fmla="*/ 134 w 235"/>
                <a:gd name="T43" fmla="*/ 41 h 331"/>
                <a:gd name="T44" fmla="*/ 158 w 235"/>
                <a:gd name="T45" fmla="*/ 67 h 331"/>
                <a:gd name="T46" fmla="*/ 163 w 235"/>
                <a:gd name="T47" fmla="*/ 71 h 331"/>
                <a:gd name="T48" fmla="*/ 161 w 235"/>
                <a:gd name="T49" fmla="*/ 100 h 331"/>
                <a:gd name="T50" fmla="*/ 136 w 235"/>
                <a:gd name="T51" fmla="*/ 125 h 331"/>
                <a:gd name="T52" fmla="*/ 132 w 235"/>
                <a:gd name="T53" fmla="*/ 129 h 331"/>
                <a:gd name="T54" fmla="*/ 101 w 235"/>
                <a:gd name="T55" fmla="*/ 127 h 331"/>
                <a:gd name="T56" fmla="*/ 78 w 235"/>
                <a:gd name="T57" fmla="*/ 102 h 331"/>
                <a:gd name="T58" fmla="*/ 73 w 235"/>
                <a:gd name="T59" fmla="*/ 98 h 331"/>
                <a:gd name="T60" fmla="*/ 205 w 235"/>
                <a:gd name="T61" fmla="*/ 225 h 331"/>
                <a:gd name="T62" fmla="*/ 201 w 235"/>
                <a:gd name="T63" fmla="*/ 251 h 331"/>
                <a:gd name="T64" fmla="*/ 191 w 235"/>
                <a:gd name="T65" fmla="*/ 274 h 331"/>
                <a:gd name="T66" fmla="*/ 173 w 235"/>
                <a:gd name="T67" fmla="*/ 292 h 331"/>
                <a:gd name="T68" fmla="*/ 152 w 235"/>
                <a:gd name="T69" fmla="*/ 306 h 331"/>
                <a:gd name="T70" fmla="*/ 126 w 235"/>
                <a:gd name="T71" fmla="*/ 313 h 331"/>
                <a:gd name="T72" fmla="*/ 109 w 235"/>
                <a:gd name="T73" fmla="*/ 313 h 331"/>
                <a:gd name="T74" fmla="*/ 83 w 235"/>
                <a:gd name="T75" fmla="*/ 306 h 331"/>
                <a:gd name="T76" fmla="*/ 62 w 235"/>
                <a:gd name="T77" fmla="*/ 292 h 331"/>
                <a:gd name="T78" fmla="*/ 44 w 235"/>
                <a:gd name="T79" fmla="*/ 274 h 331"/>
                <a:gd name="T80" fmla="*/ 34 w 235"/>
                <a:gd name="T81" fmla="*/ 251 h 331"/>
                <a:gd name="T82" fmla="*/ 30 w 235"/>
                <a:gd name="T83" fmla="*/ 225 h 331"/>
                <a:gd name="T84" fmla="*/ 205 w 235"/>
                <a:gd name="T85" fmla="*/ 22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5" h="331">
                  <a:moveTo>
                    <a:pt x="235" y="41"/>
                  </a:moveTo>
                  <a:lnTo>
                    <a:pt x="235" y="41"/>
                  </a:lnTo>
                  <a:lnTo>
                    <a:pt x="235" y="39"/>
                  </a:lnTo>
                  <a:lnTo>
                    <a:pt x="234" y="36"/>
                  </a:lnTo>
                  <a:lnTo>
                    <a:pt x="231" y="33"/>
                  </a:lnTo>
                  <a:lnTo>
                    <a:pt x="228" y="32"/>
                  </a:lnTo>
                  <a:lnTo>
                    <a:pt x="228" y="32"/>
                  </a:lnTo>
                  <a:lnTo>
                    <a:pt x="121" y="0"/>
                  </a:lnTo>
                  <a:lnTo>
                    <a:pt x="121" y="0"/>
                  </a:lnTo>
                  <a:lnTo>
                    <a:pt x="116" y="0"/>
                  </a:lnTo>
                  <a:lnTo>
                    <a:pt x="7" y="32"/>
                  </a:lnTo>
                  <a:lnTo>
                    <a:pt x="7" y="32"/>
                  </a:lnTo>
                  <a:lnTo>
                    <a:pt x="4" y="33"/>
                  </a:lnTo>
                  <a:lnTo>
                    <a:pt x="1" y="36"/>
                  </a:lnTo>
                  <a:lnTo>
                    <a:pt x="0" y="39"/>
                  </a:lnTo>
                  <a:lnTo>
                    <a:pt x="0" y="41"/>
                  </a:lnTo>
                  <a:lnTo>
                    <a:pt x="11" y="161"/>
                  </a:lnTo>
                  <a:lnTo>
                    <a:pt x="11" y="225"/>
                  </a:lnTo>
                  <a:lnTo>
                    <a:pt x="11" y="225"/>
                  </a:lnTo>
                  <a:lnTo>
                    <a:pt x="11" y="236"/>
                  </a:lnTo>
                  <a:lnTo>
                    <a:pt x="13" y="247"/>
                  </a:lnTo>
                  <a:lnTo>
                    <a:pt x="16" y="256"/>
                  </a:lnTo>
                  <a:lnTo>
                    <a:pt x="19" y="267"/>
                  </a:lnTo>
                  <a:lnTo>
                    <a:pt x="24" y="276"/>
                  </a:lnTo>
                  <a:lnTo>
                    <a:pt x="30" y="284"/>
                  </a:lnTo>
                  <a:lnTo>
                    <a:pt x="35" y="292"/>
                  </a:lnTo>
                  <a:lnTo>
                    <a:pt x="42" y="300"/>
                  </a:lnTo>
                  <a:lnTo>
                    <a:pt x="50" y="307"/>
                  </a:lnTo>
                  <a:lnTo>
                    <a:pt x="58" y="314"/>
                  </a:lnTo>
                  <a:lnTo>
                    <a:pt x="67" y="319"/>
                  </a:lnTo>
                  <a:lnTo>
                    <a:pt x="77" y="323"/>
                  </a:lnTo>
                  <a:lnTo>
                    <a:pt x="86" y="327"/>
                  </a:lnTo>
                  <a:lnTo>
                    <a:pt x="97" y="330"/>
                  </a:lnTo>
                  <a:lnTo>
                    <a:pt x="106" y="331"/>
                  </a:lnTo>
                  <a:lnTo>
                    <a:pt x="118" y="331"/>
                  </a:lnTo>
                  <a:lnTo>
                    <a:pt x="118" y="331"/>
                  </a:lnTo>
                  <a:lnTo>
                    <a:pt x="129" y="331"/>
                  </a:lnTo>
                  <a:lnTo>
                    <a:pt x="140" y="330"/>
                  </a:lnTo>
                  <a:lnTo>
                    <a:pt x="149" y="327"/>
                  </a:lnTo>
                  <a:lnTo>
                    <a:pt x="158" y="323"/>
                  </a:lnTo>
                  <a:lnTo>
                    <a:pt x="168" y="319"/>
                  </a:lnTo>
                  <a:lnTo>
                    <a:pt x="177" y="314"/>
                  </a:lnTo>
                  <a:lnTo>
                    <a:pt x="185" y="307"/>
                  </a:lnTo>
                  <a:lnTo>
                    <a:pt x="193" y="300"/>
                  </a:lnTo>
                  <a:lnTo>
                    <a:pt x="200" y="292"/>
                  </a:lnTo>
                  <a:lnTo>
                    <a:pt x="207" y="284"/>
                  </a:lnTo>
                  <a:lnTo>
                    <a:pt x="212" y="276"/>
                  </a:lnTo>
                  <a:lnTo>
                    <a:pt x="216" y="267"/>
                  </a:lnTo>
                  <a:lnTo>
                    <a:pt x="220" y="256"/>
                  </a:lnTo>
                  <a:lnTo>
                    <a:pt x="223" y="247"/>
                  </a:lnTo>
                  <a:lnTo>
                    <a:pt x="224" y="236"/>
                  </a:lnTo>
                  <a:lnTo>
                    <a:pt x="224" y="225"/>
                  </a:lnTo>
                  <a:lnTo>
                    <a:pt x="224" y="161"/>
                  </a:lnTo>
                  <a:lnTo>
                    <a:pt x="235" y="41"/>
                  </a:lnTo>
                  <a:close/>
                  <a:moveTo>
                    <a:pt x="73" y="71"/>
                  </a:moveTo>
                  <a:lnTo>
                    <a:pt x="73" y="71"/>
                  </a:lnTo>
                  <a:lnTo>
                    <a:pt x="74" y="68"/>
                  </a:lnTo>
                  <a:lnTo>
                    <a:pt x="78" y="67"/>
                  </a:lnTo>
                  <a:lnTo>
                    <a:pt x="99" y="67"/>
                  </a:lnTo>
                  <a:lnTo>
                    <a:pt x="99" y="44"/>
                  </a:lnTo>
                  <a:lnTo>
                    <a:pt x="99" y="44"/>
                  </a:lnTo>
                  <a:lnTo>
                    <a:pt x="101" y="41"/>
                  </a:lnTo>
                  <a:lnTo>
                    <a:pt x="105" y="40"/>
                  </a:lnTo>
                  <a:lnTo>
                    <a:pt x="132" y="40"/>
                  </a:lnTo>
                  <a:lnTo>
                    <a:pt x="132" y="40"/>
                  </a:lnTo>
                  <a:lnTo>
                    <a:pt x="134" y="41"/>
                  </a:lnTo>
                  <a:lnTo>
                    <a:pt x="136" y="44"/>
                  </a:lnTo>
                  <a:lnTo>
                    <a:pt x="136" y="67"/>
                  </a:lnTo>
                  <a:lnTo>
                    <a:pt x="158" y="67"/>
                  </a:lnTo>
                  <a:lnTo>
                    <a:pt x="158" y="67"/>
                  </a:lnTo>
                  <a:lnTo>
                    <a:pt x="161" y="68"/>
                  </a:lnTo>
                  <a:lnTo>
                    <a:pt x="163" y="71"/>
                  </a:lnTo>
                  <a:lnTo>
                    <a:pt x="163" y="98"/>
                  </a:lnTo>
                  <a:lnTo>
                    <a:pt x="163" y="98"/>
                  </a:lnTo>
                  <a:lnTo>
                    <a:pt x="161" y="100"/>
                  </a:lnTo>
                  <a:lnTo>
                    <a:pt x="158" y="102"/>
                  </a:lnTo>
                  <a:lnTo>
                    <a:pt x="136" y="102"/>
                  </a:lnTo>
                  <a:lnTo>
                    <a:pt x="136" y="125"/>
                  </a:lnTo>
                  <a:lnTo>
                    <a:pt x="136" y="125"/>
                  </a:lnTo>
                  <a:lnTo>
                    <a:pt x="134" y="127"/>
                  </a:lnTo>
                  <a:lnTo>
                    <a:pt x="132" y="129"/>
                  </a:lnTo>
                  <a:lnTo>
                    <a:pt x="105" y="129"/>
                  </a:lnTo>
                  <a:lnTo>
                    <a:pt x="105" y="129"/>
                  </a:lnTo>
                  <a:lnTo>
                    <a:pt x="101" y="127"/>
                  </a:lnTo>
                  <a:lnTo>
                    <a:pt x="99" y="125"/>
                  </a:lnTo>
                  <a:lnTo>
                    <a:pt x="99" y="102"/>
                  </a:lnTo>
                  <a:lnTo>
                    <a:pt x="78" y="102"/>
                  </a:lnTo>
                  <a:lnTo>
                    <a:pt x="78" y="102"/>
                  </a:lnTo>
                  <a:lnTo>
                    <a:pt x="74" y="100"/>
                  </a:lnTo>
                  <a:lnTo>
                    <a:pt x="73" y="98"/>
                  </a:lnTo>
                  <a:lnTo>
                    <a:pt x="73" y="71"/>
                  </a:lnTo>
                  <a:close/>
                  <a:moveTo>
                    <a:pt x="205" y="225"/>
                  </a:moveTo>
                  <a:lnTo>
                    <a:pt x="205" y="225"/>
                  </a:lnTo>
                  <a:lnTo>
                    <a:pt x="205" y="233"/>
                  </a:lnTo>
                  <a:lnTo>
                    <a:pt x="204" y="243"/>
                  </a:lnTo>
                  <a:lnTo>
                    <a:pt x="201" y="251"/>
                  </a:lnTo>
                  <a:lnTo>
                    <a:pt x="199" y="259"/>
                  </a:lnTo>
                  <a:lnTo>
                    <a:pt x="195" y="267"/>
                  </a:lnTo>
                  <a:lnTo>
                    <a:pt x="191" y="274"/>
                  </a:lnTo>
                  <a:lnTo>
                    <a:pt x="185" y="280"/>
                  </a:lnTo>
                  <a:lnTo>
                    <a:pt x="180" y="287"/>
                  </a:lnTo>
                  <a:lnTo>
                    <a:pt x="173" y="292"/>
                  </a:lnTo>
                  <a:lnTo>
                    <a:pt x="167" y="298"/>
                  </a:lnTo>
                  <a:lnTo>
                    <a:pt x="160" y="302"/>
                  </a:lnTo>
                  <a:lnTo>
                    <a:pt x="152" y="306"/>
                  </a:lnTo>
                  <a:lnTo>
                    <a:pt x="144" y="309"/>
                  </a:lnTo>
                  <a:lnTo>
                    <a:pt x="136" y="311"/>
                  </a:lnTo>
                  <a:lnTo>
                    <a:pt x="126" y="313"/>
                  </a:lnTo>
                  <a:lnTo>
                    <a:pt x="118" y="313"/>
                  </a:lnTo>
                  <a:lnTo>
                    <a:pt x="118" y="313"/>
                  </a:lnTo>
                  <a:lnTo>
                    <a:pt x="109" y="313"/>
                  </a:lnTo>
                  <a:lnTo>
                    <a:pt x="99" y="311"/>
                  </a:lnTo>
                  <a:lnTo>
                    <a:pt x="91" y="309"/>
                  </a:lnTo>
                  <a:lnTo>
                    <a:pt x="83" y="306"/>
                  </a:lnTo>
                  <a:lnTo>
                    <a:pt x="75" y="302"/>
                  </a:lnTo>
                  <a:lnTo>
                    <a:pt x="69" y="298"/>
                  </a:lnTo>
                  <a:lnTo>
                    <a:pt x="62" y="292"/>
                  </a:lnTo>
                  <a:lnTo>
                    <a:pt x="55" y="287"/>
                  </a:lnTo>
                  <a:lnTo>
                    <a:pt x="50" y="280"/>
                  </a:lnTo>
                  <a:lnTo>
                    <a:pt x="44" y="274"/>
                  </a:lnTo>
                  <a:lnTo>
                    <a:pt x="40" y="267"/>
                  </a:lnTo>
                  <a:lnTo>
                    <a:pt x="36" y="259"/>
                  </a:lnTo>
                  <a:lnTo>
                    <a:pt x="34" y="251"/>
                  </a:lnTo>
                  <a:lnTo>
                    <a:pt x="31" y="243"/>
                  </a:lnTo>
                  <a:lnTo>
                    <a:pt x="30" y="233"/>
                  </a:lnTo>
                  <a:lnTo>
                    <a:pt x="30" y="225"/>
                  </a:lnTo>
                  <a:lnTo>
                    <a:pt x="30" y="169"/>
                  </a:lnTo>
                  <a:lnTo>
                    <a:pt x="205" y="169"/>
                  </a:lnTo>
                  <a:lnTo>
                    <a:pt x="205" y="225"/>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30" name="Rectangle 4">
            <a:extLst>
              <a:ext uri="{FF2B5EF4-FFF2-40B4-BE49-F238E27FC236}">
                <a16:creationId xmlns:a16="http://schemas.microsoft.com/office/drawing/2014/main" id="{557D5395-7A33-407F-BCAC-857D37E502C6}"/>
              </a:ext>
            </a:extLst>
          </p:cNvPr>
          <p:cNvSpPr>
            <a:spLocks noChangeArrowheads="1"/>
          </p:cNvSpPr>
          <p:nvPr/>
        </p:nvSpPr>
        <p:spPr bwMode="gray">
          <a:xfrm>
            <a:off x="7193339" y="3895680"/>
            <a:ext cx="6331672"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endParaRPr lang="en-GB" sz="1200" b="1">
              <a:solidFill>
                <a:srgbClr val="0097A9"/>
              </a:solidFill>
              <a:latin typeface="Segoe UI" panose="020B0502040204020203" pitchFamily="34" charset="0"/>
              <a:cs typeface="Segoe UI" panose="020B0502040204020203" pitchFamily="34" charset="0"/>
            </a:endParaRPr>
          </a:p>
        </p:txBody>
      </p:sp>
      <p:pic>
        <p:nvPicPr>
          <p:cNvPr id="4" name="Picture 3">
            <a:extLst>
              <a:ext uri="{FF2B5EF4-FFF2-40B4-BE49-F238E27FC236}">
                <a16:creationId xmlns:a16="http://schemas.microsoft.com/office/drawing/2014/main" id="{D252D096-E7E5-4B87-B150-38DB397E0CD1}"/>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r="20003"/>
          <a:stretch/>
        </p:blipFill>
        <p:spPr>
          <a:xfrm>
            <a:off x="245721" y="6737179"/>
            <a:ext cx="1967072" cy="1613104"/>
          </a:xfrm>
          <a:prstGeom prst="rect">
            <a:avLst/>
          </a:prstGeom>
        </p:spPr>
      </p:pic>
      <p:sp>
        <p:nvSpPr>
          <p:cNvPr id="36" name="Rectangle 4">
            <a:extLst>
              <a:ext uri="{FF2B5EF4-FFF2-40B4-BE49-F238E27FC236}">
                <a16:creationId xmlns:a16="http://schemas.microsoft.com/office/drawing/2014/main" id="{87F6BFE8-97D7-4C63-949A-1A215B25A70C}"/>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This illustrative patient/ care professional perspective shows how digital solutions underpinned by standardised systems will allow our staff to enhance how care is provided to the population and improve health outcomes. </a:t>
            </a:r>
          </a:p>
          <a:p>
            <a:pPr>
              <a:lnSpc>
                <a:spcPct val="130000"/>
              </a:lnSpc>
              <a:spcAft>
                <a:spcPts val="1200"/>
              </a:spcAft>
              <a:defRPr/>
            </a:pPr>
            <a:endParaRPr lang="en-GB" sz="1200" b="1" dirty="0">
              <a:solidFill>
                <a:srgbClr val="FF0000"/>
              </a:solidFill>
              <a:latin typeface="Segoe UI" panose="020B0502040204020203" pitchFamily="34" charset="0"/>
              <a:cs typeface="Segoe UI" panose="020B0502040204020203" pitchFamily="34" charset="0"/>
            </a:endParaRPr>
          </a:p>
        </p:txBody>
      </p:sp>
      <p:grpSp>
        <p:nvGrpSpPr>
          <p:cNvPr id="37" name="Group 36">
            <a:extLst>
              <a:ext uri="{FF2B5EF4-FFF2-40B4-BE49-F238E27FC236}">
                <a16:creationId xmlns:a16="http://schemas.microsoft.com/office/drawing/2014/main" id="{3CA22F8A-CB2C-4009-A194-343610FE2113}"/>
              </a:ext>
            </a:extLst>
          </p:cNvPr>
          <p:cNvGrpSpPr/>
          <p:nvPr/>
        </p:nvGrpSpPr>
        <p:grpSpPr>
          <a:xfrm>
            <a:off x="5943600" y="0"/>
            <a:ext cx="914400" cy="914400"/>
            <a:chOff x="5943600" y="0"/>
            <a:chExt cx="914400" cy="914400"/>
          </a:xfrm>
        </p:grpSpPr>
        <p:sp>
          <p:nvSpPr>
            <p:cNvPr id="38" name="Rectangle 37">
              <a:extLst>
                <a:ext uri="{FF2B5EF4-FFF2-40B4-BE49-F238E27FC236}">
                  <a16:creationId xmlns:a16="http://schemas.microsoft.com/office/drawing/2014/main" id="{A85968CF-3DAB-4395-AEB1-4263A3D9A1A1}"/>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39" name="Group 38">
              <a:extLst>
                <a:ext uri="{FF2B5EF4-FFF2-40B4-BE49-F238E27FC236}">
                  <a16:creationId xmlns:a16="http://schemas.microsoft.com/office/drawing/2014/main" id="{ECE097DE-5BD6-4851-91FE-1DD8204B5576}"/>
                </a:ext>
              </a:extLst>
            </p:cNvPr>
            <p:cNvGrpSpPr/>
            <p:nvPr/>
          </p:nvGrpSpPr>
          <p:grpSpPr>
            <a:xfrm>
              <a:off x="6100085" y="89495"/>
              <a:ext cx="724102" cy="733688"/>
              <a:chOff x="-3700384" y="5595641"/>
              <a:chExt cx="2239750" cy="2239750"/>
            </a:xfrm>
          </p:grpSpPr>
          <p:pic>
            <p:nvPicPr>
              <p:cNvPr id="40" name="Graphic 39" descr="Man with solid fill">
                <a:extLst>
                  <a:ext uri="{FF2B5EF4-FFF2-40B4-BE49-F238E27FC236}">
                    <a16:creationId xmlns:a16="http://schemas.microsoft.com/office/drawing/2014/main" id="{BE2D1D91-D32C-4904-B003-6C1661C9285D}"/>
                  </a:ext>
                </a:extLst>
              </p:cNvPr>
              <p:cNvPicPr>
                <a:picLocks noChangeAspect="1"/>
              </p:cNvPicPr>
              <p:nvPr/>
            </p:nvPicPr>
            <p:blipFill rotWithShape="1">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rcRect t="-1" b="822"/>
              <a:stretch/>
            </p:blipFill>
            <p:spPr>
              <a:xfrm>
                <a:off x="-3465097" y="6021228"/>
                <a:ext cx="1289834" cy="1324451"/>
              </a:xfrm>
              <a:prstGeom prst="rect">
                <a:avLst/>
              </a:prstGeom>
            </p:spPr>
          </p:pic>
          <p:pic>
            <p:nvPicPr>
              <p:cNvPr id="41" name="Graphic 40" descr="Magnifying glass with solid fill">
                <a:extLst>
                  <a:ext uri="{FF2B5EF4-FFF2-40B4-BE49-F238E27FC236}">
                    <a16:creationId xmlns:a16="http://schemas.microsoft.com/office/drawing/2014/main" id="{BD03909B-5828-4BD2-BF21-ED58148B9BF3}"/>
                  </a:ext>
                </a:extLst>
              </p:cNvPr>
              <p:cNvPicPr>
                <a:picLocks noChangeAspect="1"/>
              </p:cNvPicPr>
              <p:nvPr/>
            </p:nvPicPr>
            <p:blipFill>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tretch>
                <a:fillRect/>
              </a:stretch>
            </p:blipFill>
            <p:spPr>
              <a:xfrm>
                <a:off x="-3700384" y="5595641"/>
                <a:ext cx="2239750" cy="2239750"/>
              </a:xfrm>
              <a:prstGeom prst="rect">
                <a:avLst/>
              </a:prstGeom>
            </p:spPr>
          </p:pic>
        </p:grpSp>
      </p:grpSp>
    </p:spTree>
    <p:extLst>
      <p:ext uri="{BB962C8B-B14F-4D97-AF65-F5344CB8AC3E}">
        <p14:creationId xmlns:p14="http://schemas.microsoft.com/office/powerpoint/2010/main" val="207250541"/>
      </p:ext>
    </p:extLst>
  </p:cSld>
  <p:clrMapOvr>
    <a:overrideClrMapping bg1="lt1" tx1="dk1" bg2="lt2" tx2="dk2" accent1="accent1" accent2="accent2" accent3="accent3" accent4="accent4" accent5="accent5" accent6="accent6" hlink="hlink" folHlink="folHlink"/>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468473" y="4828086"/>
            <a:ext cx="4153715" cy="1720100"/>
          </a:xfrm>
          <a:prstGeom prst="rect">
            <a:avLst/>
          </a:prstGeom>
          <a:solidFill>
            <a:schemeClr val="bg1"/>
          </a:solidFill>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schemeClr val="tx1"/>
                </a:solidFill>
                <a:latin typeface="Segoe UI" panose="020B0502040204020203" pitchFamily="34" charset="0"/>
                <a:cs typeface="Segoe UI" panose="020B0502040204020203" pitchFamily="34" charset="0"/>
              </a:rPr>
              <a:t>The optimisation of standardised systems such as encompass, NIPACS+ ,NILIMS and NIPIMS, as well as internal systems through the Digital Workplace will help HSC and digital staff to work more collaboratively</a:t>
            </a:r>
          </a:p>
          <a:p>
            <a:pPr>
              <a:lnSpc>
                <a:spcPct val="110000"/>
              </a:lnSpc>
              <a:spcBef>
                <a:spcPts val="0"/>
              </a:spcBef>
              <a:buClrTx/>
              <a:buSzTx/>
              <a:defRPr/>
            </a:pPr>
            <a:r>
              <a:rPr lang="en-IE" sz="1100" dirty="0">
                <a:solidFill>
                  <a:schemeClr val="tx1"/>
                </a:solidFill>
                <a:latin typeface="Segoe UI" panose="020B0502040204020203" pitchFamily="34" charset="0"/>
                <a:cs typeface="Segoe UI" panose="020B0502040204020203" pitchFamily="34" charset="0"/>
              </a:rPr>
              <a:t>We will embed  further functionality into existing systems as part of our ‘Once for NI’ approach, reducing the administrative burden of accessing information across multiple</a:t>
            </a:r>
            <a:endParaRPr lang="en-IE" sz="1100" dirty="0">
              <a:solidFill>
                <a:prstClr val="black"/>
              </a:solidFill>
              <a:latin typeface="Segoe UI" panose="020B0502040204020203" pitchFamily="34" charset="0"/>
              <a:cs typeface="Segoe UI" panose="020B0502040204020203" pitchFamily="34" charset="0"/>
            </a:endParaRPr>
          </a:p>
        </p:txBody>
      </p:sp>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352000"/>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strategic vision and 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507044" y="3411962"/>
            <a:ext cx="4153715"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support our HSC staff to embrace change and invest time in developing the required knowledge and skills to use them effectively</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develop robust business change and training processes that allow staff to understand and feel confident using our new systems – we will focus on cultural change, driven by supportive leadership that enables learning</a:t>
            </a:r>
            <a:endParaRPr kumimoji="0" lang="en-GB"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13755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283575"/>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89051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Our</a:t>
            </a:r>
            <a:r>
              <a:rPr lang="en-IE" sz="1400">
                <a:solidFill>
                  <a:prstClr val="black"/>
                </a:solidFill>
                <a:latin typeface="Segoe UI" panose="020B0502040204020203" pitchFamily="34" charset="0"/>
                <a:cs typeface="Segoe UI" panose="020B0502040204020203" pitchFamily="34" charset="0"/>
              </a:rPr>
              <a:t> </a:t>
            </a:r>
            <a:r>
              <a:rPr lang="en-IE" sz="1400" b="1">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815371"/>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204988"/>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811924"/>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89821"/>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population. </a:t>
            </a: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468473" y="6389405"/>
            <a:ext cx="4153715" cy="893906"/>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schemeClr val="tx1"/>
                </a:solidFill>
                <a:latin typeface="Segoe UI" panose="020B0502040204020203" pitchFamily="34" charset="0"/>
                <a:cs typeface="Segoe UI" panose="020B0502040204020203" pitchFamily="34" charset="0"/>
              </a:rPr>
              <a:t>We will provide opportunities for all staff to input into system reviews and innovation activities</a:t>
            </a:r>
          </a:p>
          <a:p>
            <a:pPr>
              <a:lnSpc>
                <a:spcPct val="110000"/>
              </a:lnSpc>
              <a:spcBef>
                <a:spcPts val="0"/>
              </a:spcBef>
              <a:buClrTx/>
              <a:buSzTx/>
              <a:defRPr/>
            </a:pPr>
            <a:r>
              <a:rPr lang="en-IE" sz="1100" dirty="0">
                <a:solidFill>
                  <a:schemeClr val="tx1"/>
                </a:solidFill>
                <a:latin typeface="Segoe UI" panose="020B0502040204020203" pitchFamily="34" charset="0"/>
                <a:cs typeface="Segoe UI" panose="020B0502040204020203" pitchFamily="34" charset="0"/>
              </a:rPr>
              <a:t>We will pair our front-line staff with our digital experts to identify the best ways to implement new changes</a:t>
            </a:r>
          </a:p>
          <a:p>
            <a:pPr>
              <a:lnSpc>
                <a:spcPct val="110000"/>
              </a:lnSpc>
              <a:spcBef>
                <a:spcPts val="0"/>
              </a:spcBef>
              <a:buClrTx/>
              <a:buSzTx/>
              <a:defRPr/>
            </a:pPr>
            <a:r>
              <a:rPr lang="en-IE" sz="1100" dirty="0">
                <a:solidFill>
                  <a:schemeClr val="tx1"/>
                </a:solidFill>
                <a:latin typeface="Segoe UI" panose="020B0502040204020203" pitchFamily="34" charset="0"/>
                <a:cs typeface="Segoe UI" panose="020B0502040204020203" pitchFamily="34" charset="0"/>
              </a:rPr>
              <a:t>We will integrate our systems and refine information storage into fewer different places, making access to information quicker and easier for our people</a:t>
            </a:r>
          </a:p>
          <a:p>
            <a:pPr>
              <a:lnSpc>
                <a:spcPct val="110000"/>
              </a:lnSpc>
              <a:spcBef>
                <a:spcPts val="0"/>
              </a:spcBef>
              <a:buClrTx/>
              <a:buSzTx/>
              <a:defRPr/>
            </a:pPr>
            <a:endParaRPr lang="en-IE" sz="1100" dirty="0">
              <a:solidFill>
                <a:prstClr val="black"/>
              </a:solidFill>
              <a:latin typeface="Segoe UI" panose="020B0502040204020203" pitchFamily="34" charset="0"/>
              <a:cs typeface="Segoe UI" panose="020B0502040204020203" pitchFamily="34" charset="0"/>
            </a:endParaRPr>
          </a:p>
        </p:txBody>
      </p:sp>
      <p:cxnSp>
        <p:nvCxnSpPr>
          <p:cNvPr id="32" name="Straight Connector 31">
            <a:extLst>
              <a:ext uri="{FF2B5EF4-FFF2-40B4-BE49-F238E27FC236}">
                <a16:creationId xmlns:a16="http://schemas.microsoft.com/office/drawing/2014/main" id="{B389A772-F53B-4B9C-A9B6-0284D1060EC7}"/>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B78304E6-9F73-461A-AE11-8EB6CFBCC5E2}"/>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1" name="Rectangle 30">
            <a:extLst>
              <a:ext uri="{FF2B5EF4-FFF2-40B4-BE49-F238E27FC236}">
                <a16:creationId xmlns:a16="http://schemas.microsoft.com/office/drawing/2014/main" id="{7C7D7134-4C0F-4066-AD53-557FAC928F4F}"/>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will enable health and social care professionals and staff to work more efficiently and collaboratively across standardised systems</a:t>
            </a:r>
          </a:p>
        </p:txBody>
      </p:sp>
      <p:grpSp>
        <p:nvGrpSpPr>
          <p:cNvPr id="34" name="Group 33">
            <a:extLst>
              <a:ext uri="{FF2B5EF4-FFF2-40B4-BE49-F238E27FC236}">
                <a16:creationId xmlns:a16="http://schemas.microsoft.com/office/drawing/2014/main" id="{6095EF5C-3273-4E52-BF35-8313479E449B}"/>
              </a:ext>
            </a:extLst>
          </p:cNvPr>
          <p:cNvGrpSpPr>
            <a:grpSpLocks noChangeAspect="1"/>
          </p:cNvGrpSpPr>
          <p:nvPr/>
        </p:nvGrpSpPr>
        <p:grpSpPr>
          <a:xfrm>
            <a:off x="378644" y="1457711"/>
            <a:ext cx="520413" cy="522000"/>
            <a:chOff x="8475664" y="1654175"/>
            <a:chExt cx="520700" cy="522288"/>
          </a:xfrm>
        </p:grpSpPr>
        <p:sp>
          <p:nvSpPr>
            <p:cNvPr id="59" name="Freeform 40">
              <a:extLst>
                <a:ext uri="{FF2B5EF4-FFF2-40B4-BE49-F238E27FC236}">
                  <a16:creationId xmlns:a16="http://schemas.microsoft.com/office/drawing/2014/main" id="{DF0C3B54-EEFE-43BD-8079-AE057826A40B}"/>
                </a:ext>
              </a:extLst>
            </p:cNvPr>
            <p:cNvSpPr>
              <a:spLocks noEditPoints="1"/>
            </p:cNvSpPr>
            <p:nvPr/>
          </p:nvSpPr>
          <p:spPr bwMode="auto">
            <a:xfrm>
              <a:off x="8475664" y="1654175"/>
              <a:ext cx="520700" cy="522288"/>
            </a:xfrm>
            <a:custGeom>
              <a:avLst/>
              <a:gdLst>
                <a:gd name="T0" fmla="*/ 312 w 657"/>
                <a:gd name="T1" fmla="*/ 656 h 657"/>
                <a:gd name="T2" fmla="*/ 262 w 657"/>
                <a:gd name="T3" fmla="*/ 651 h 657"/>
                <a:gd name="T4" fmla="*/ 200 w 657"/>
                <a:gd name="T5" fmla="*/ 631 h 657"/>
                <a:gd name="T6" fmla="*/ 120 w 657"/>
                <a:gd name="T7" fmla="*/ 582 h 657"/>
                <a:gd name="T8" fmla="*/ 57 w 657"/>
                <a:gd name="T9" fmla="*/ 512 h 657"/>
                <a:gd name="T10" fmla="*/ 15 w 657"/>
                <a:gd name="T11" fmla="*/ 426 h 657"/>
                <a:gd name="T12" fmla="*/ 4 w 657"/>
                <a:gd name="T13" fmla="*/ 378 h 657"/>
                <a:gd name="T14" fmla="*/ 0 w 657"/>
                <a:gd name="T15" fmla="*/ 328 h 657"/>
                <a:gd name="T16" fmla="*/ 2 w 657"/>
                <a:gd name="T17" fmla="*/ 295 h 657"/>
                <a:gd name="T18" fmla="*/ 10 w 657"/>
                <a:gd name="T19" fmla="*/ 247 h 657"/>
                <a:gd name="T20" fmla="*/ 39 w 657"/>
                <a:gd name="T21" fmla="*/ 171 h 657"/>
                <a:gd name="T22" fmla="*/ 97 w 657"/>
                <a:gd name="T23" fmla="*/ 96 h 657"/>
                <a:gd name="T24" fmla="*/ 172 w 657"/>
                <a:gd name="T25" fmla="*/ 40 h 657"/>
                <a:gd name="T26" fmla="*/ 246 w 657"/>
                <a:gd name="T27" fmla="*/ 10 h 657"/>
                <a:gd name="T28" fmla="*/ 296 w 657"/>
                <a:gd name="T29" fmla="*/ 1 h 657"/>
                <a:gd name="T30" fmla="*/ 329 w 657"/>
                <a:gd name="T31" fmla="*/ 0 h 657"/>
                <a:gd name="T32" fmla="*/ 379 w 657"/>
                <a:gd name="T33" fmla="*/ 4 h 657"/>
                <a:gd name="T34" fmla="*/ 426 w 657"/>
                <a:gd name="T35" fmla="*/ 14 h 657"/>
                <a:gd name="T36" fmla="*/ 512 w 657"/>
                <a:gd name="T37" fmla="*/ 56 h 657"/>
                <a:gd name="T38" fmla="*/ 582 w 657"/>
                <a:gd name="T39" fmla="*/ 119 h 657"/>
                <a:gd name="T40" fmla="*/ 631 w 657"/>
                <a:gd name="T41" fmla="*/ 201 h 657"/>
                <a:gd name="T42" fmla="*/ 650 w 657"/>
                <a:gd name="T43" fmla="*/ 263 h 657"/>
                <a:gd name="T44" fmla="*/ 657 w 657"/>
                <a:gd name="T45" fmla="*/ 311 h 657"/>
                <a:gd name="T46" fmla="*/ 657 w 657"/>
                <a:gd name="T47" fmla="*/ 345 h 657"/>
                <a:gd name="T48" fmla="*/ 650 w 657"/>
                <a:gd name="T49" fmla="*/ 394 h 657"/>
                <a:gd name="T50" fmla="*/ 631 w 657"/>
                <a:gd name="T51" fmla="*/ 456 h 657"/>
                <a:gd name="T52" fmla="*/ 582 w 657"/>
                <a:gd name="T53" fmla="*/ 538 h 657"/>
                <a:gd name="T54" fmla="*/ 512 w 657"/>
                <a:gd name="T55" fmla="*/ 601 h 657"/>
                <a:gd name="T56" fmla="*/ 426 w 657"/>
                <a:gd name="T57" fmla="*/ 643 h 657"/>
                <a:gd name="T58" fmla="*/ 379 w 657"/>
                <a:gd name="T59" fmla="*/ 653 h 657"/>
                <a:gd name="T60" fmla="*/ 329 w 657"/>
                <a:gd name="T61" fmla="*/ 657 h 657"/>
                <a:gd name="T62" fmla="*/ 329 w 657"/>
                <a:gd name="T63" fmla="*/ 37 h 657"/>
                <a:gd name="T64" fmla="*/ 242 w 657"/>
                <a:gd name="T65" fmla="*/ 51 h 657"/>
                <a:gd name="T66" fmla="*/ 165 w 657"/>
                <a:gd name="T67" fmla="*/ 87 h 657"/>
                <a:gd name="T68" fmla="*/ 104 w 657"/>
                <a:gd name="T69" fmla="*/ 143 h 657"/>
                <a:gd name="T70" fmla="*/ 61 w 657"/>
                <a:gd name="T71" fmla="*/ 216 h 657"/>
                <a:gd name="T72" fmla="*/ 39 w 657"/>
                <a:gd name="T73" fmla="*/ 299 h 657"/>
                <a:gd name="T74" fmla="*/ 39 w 657"/>
                <a:gd name="T75" fmla="*/ 358 h 657"/>
                <a:gd name="T76" fmla="*/ 61 w 657"/>
                <a:gd name="T77" fmla="*/ 441 h 657"/>
                <a:gd name="T78" fmla="*/ 104 w 657"/>
                <a:gd name="T79" fmla="*/ 514 h 657"/>
                <a:gd name="T80" fmla="*/ 165 w 657"/>
                <a:gd name="T81" fmla="*/ 570 h 657"/>
                <a:gd name="T82" fmla="*/ 242 w 657"/>
                <a:gd name="T83" fmla="*/ 606 h 657"/>
                <a:gd name="T84" fmla="*/ 329 w 657"/>
                <a:gd name="T85" fmla="*/ 620 h 657"/>
                <a:gd name="T86" fmla="*/ 387 w 657"/>
                <a:gd name="T87" fmla="*/ 613 h 657"/>
                <a:gd name="T88" fmla="*/ 467 w 657"/>
                <a:gd name="T89" fmla="*/ 584 h 657"/>
                <a:gd name="T90" fmla="*/ 535 w 657"/>
                <a:gd name="T91" fmla="*/ 534 h 657"/>
                <a:gd name="T92" fmla="*/ 584 w 657"/>
                <a:gd name="T93" fmla="*/ 467 h 657"/>
                <a:gd name="T94" fmla="*/ 614 w 657"/>
                <a:gd name="T95" fmla="*/ 388 h 657"/>
                <a:gd name="T96" fmla="*/ 619 w 657"/>
                <a:gd name="T97" fmla="*/ 328 h 657"/>
                <a:gd name="T98" fmla="*/ 607 w 657"/>
                <a:gd name="T99" fmla="*/ 243 h 657"/>
                <a:gd name="T100" fmla="*/ 570 w 657"/>
                <a:gd name="T101" fmla="*/ 166 h 657"/>
                <a:gd name="T102" fmla="*/ 513 w 657"/>
                <a:gd name="T103" fmla="*/ 104 h 657"/>
                <a:gd name="T104" fmla="*/ 442 w 657"/>
                <a:gd name="T105" fmla="*/ 60 h 657"/>
                <a:gd name="T106" fmla="*/ 359 w 657"/>
                <a:gd name="T107" fmla="*/ 38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7">
                  <a:moveTo>
                    <a:pt x="329" y="657"/>
                  </a:moveTo>
                  <a:lnTo>
                    <a:pt x="329" y="657"/>
                  </a:lnTo>
                  <a:lnTo>
                    <a:pt x="312" y="656"/>
                  </a:lnTo>
                  <a:lnTo>
                    <a:pt x="296" y="655"/>
                  </a:lnTo>
                  <a:lnTo>
                    <a:pt x="278" y="653"/>
                  </a:lnTo>
                  <a:lnTo>
                    <a:pt x="262" y="651"/>
                  </a:lnTo>
                  <a:lnTo>
                    <a:pt x="246" y="647"/>
                  </a:lnTo>
                  <a:lnTo>
                    <a:pt x="231" y="643"/>
                  </a:lnTo>
                  <a:lnTo>
                    <a:pt x="200" y="631"/>
                  </a:lnTo>
                  <a:lnTo>
                    <a:pt x="172" y="617"/>
                  </a:lnTo>
                  <a:lnTo>
                    <a:pt x="145" y="601"/>
                  </a:lnTo>
                  <a:lnTo>
                    <a:pt x="120" y="582"/>
                  </a:lnTo>
                  <a:lnTo>
                    <a:pt x="97" y="561"/>
                  </a:lnTo>
                  <a:lnTo>
                    <a:pt x="75" y="538"/>
                  </a:lnTo>
                  <a:lnTo>
                    <a:pt x="57" y="512"/>
                  </a:lnTo>
                  <a:lnTo>
                    <a:pt x="39" y="484"/>
                  </a:lnTo>
                  <a:lnTo>
                    <a:pt x="26" y="456"/>
                  </a:lnTo>
                  <a:lnTo>
                    <a:pt x="15" y="426"/>
                  </a:lnTo>
                  <a:lnTo>
                    <a:pt x="10" y="410"/>
                  </a:lnTo>
                  <a:lnTo>
                    <a:pt x="7" y="394"/>
                  </a:lnTo>
                  <a:lnTo>
                    <a:pt x="4" y="378"/>
                  </a:lnTo>
                  <a:lnTo>
                    <a:pt x="2" y="362"/>
                  </a:lnTo>
                  <a:lnTo>
                    <a:pt x="0" y="345"/>
                  </a:lnTo>
                  <a:lnTo>
                    <a:pt x="0" y="328"/>
                  </a:lnTo>
                  <a:lnTo>
                    <a:pt x="0" y="328"/>
                  </a:lnTo>
                  <a:lnTo>
                    <a:pt x="0" y="311"/>
                  </a:lnTo>
                  <a:lnTo>
                    <a:pt x="2" y="295"/>
                  </a:lnTo>
                  <a:lnTo>
                    <a:pt x="4" y="279"/>
                  </a:lnTo>
                  <a:lnTo>
                    <a:pt x="7" y="263"/>
                  </a:lnTo>
                  <a:lnTo>
                    <a:pt x="10" y="247"/>
                  </a:lnTo>
                  <a:lnTo>
                    <a:pt x="15" y="230"/>
                  </a:lnTo>
                  <a:lnTo>
                    <a:pt x="26" y="201"/>
                  </a:lnTo>
                  <a:lnTo>
                    <a:pt x="39" y="171"/>
                  </a:lnTo>
                  <a:lnTo>
                    <a:pt x="57" y="145"/>
                  </a:lnTo>
                  <a:lnTo>
                    <a:pt x="75" y="119"/>
                  </a:lnTo>
                  <a:lnTo>
                    <a:pt x="97" y="96"/>
                  </a:lnTo>
                  <a:lnTo>
                    <a:pt x="120" y="75"/>
                  </a:lnTo>
                  <a:lnTo>
                    <a:pt x="145" y="56"/>
                  </a:lnTo>
                  <a:lnTo>
                    <a:pt x="172" y="40"/>
                  </a:lnTo>
                  <a:lnTo>
                    <a:pt x="200" y="25"/>
                  </a:lnTo>
                  <a:lnTo>
                    <a:pt x="231" y="14"/>
                  </a:lnTo>
                  <a:lnTo>
                    <a:pt x="246" y="10"/>
                  </a:lnTo>
                  <a:lnTo>
                    <a:pt x="262" y="6"/>
                  </a:lnTo>
                  <a:lnTo>
                    <a:pt x="278" y="4"/>
                  </a:lnTo>
                  <a:lnTo>
                    <a:pt x="296" y="1"/>
                  </a:lnTo>
                  <a:lnTo>
                    <a:pt x="312" y="0"/>
                  </a:lnTo>
                  <a:lnTo>
                    <a:pt x="329" y="0"/>
                  </a:lnTo>
                  <a:lnTo>
                    <a:pt x="329" y="0"/>
                  </a:lnTo>
                  <a:lnTo>
                    <a:pt x="345" y="0"/>
                  </a:lnTo>
                  <a:lnTo>
                    <a:pt x="363" y="1"/>
                  </a:lnTo>
                  <a:lnTo>
                    <a:pt x="379" y="4"/>
                  </a:lnTo>
                  <a:lnTo>
                    <a:pt x="395" y="6"/>
                  </a:lnTo>
                  <a:lnTo>
                    <a:pt x="411" y="10"/>
                  </a:lnTo>
                  <a:lnTo>
                    <a:pt x="426" y="14"/>
                  </a:lnTo>
                  <a:lnTo>
                    <a:pt x="457" y="25"/>
                  </a:lnTo>
                  <a:lnTo>
                    <a:pt x="485" y="40"/>
                  </a:lnTo>
                  <a:lnTo>
                    <a:pt x="512" y="56"/>
                  </a:lnTo>
                  <a:lnTo>
                    <a:pt x="537" y="75"/>
                  </a:lnTo>
                  <a:lnTo>
                    <a:pt x="561" y="96"/>
                  </a:lnTo>
                  <a:lnTo>
                    <a:pt x="582" y="119"/>
                  </a:lnTo>
                  <a:lnTo>
                    <a:pt x="600" y="145"/>
                  </a:lnTo>
                  <a:lnTo>
                    <a:pt x="618" y="171"/>
                  </a:lnTo>
                  <a:lnTo>
                    <a:pt x="631" y="201"/>
                  </a:lnTo>
                  <a:lnTo>
                    <a:pt x="642" y="230"/>
                  </a:lnTo>
                  <a:lnTo>
                    <a:pt x="647" y="247"/>
                  </a:lnTo>
                  <a:lnTo>
                    <a:pt x="650" y="263"/>
                  </a:lnTo>
                  <a:lnTo>
                    <a:pt x="653" y="279"/>
                  </a:lnTo>
                  <a:lnTo>
                    <a:pt x="655" y="295"/>
                  </a:lnTo>
                  <a:lnTo>
                    <a:pt x="657" y="311"/>
                  </a:lnTo>
                  <a:lnTo>
                    <a:pt x="657" y="328"/>
                  </a:lnTo>
                  <a:lnTo>
                    <a:pt x="657" y="328"/>
                  </a:lnTo>
                  <a:lnTo>
                    <a:pt x="657" y="345"/>
                  </a:lnTo>
                  <a:lnTo>
                    <a:pt x="655" y="362"/>
                  </a:lnTo>
                  <a:lnTo>
                    <a:pt x="653" y="378"/>
                  </a:lnTo>
                  <a:lnTo>
                    <a:pt x="650" y="394"/>
                  </a:lnTo>
                  <a:lnTo>
                    <a:pt x="647" y="410"/>
                  </a:lnTo>
                  <a:lnTo>
                    <a:pt x="642" y="426"/>
                  </a:lnTo>
                  <a:lnTo>
                    <a:pt x="631" y="456"/>
                  </a:lnTo>
                  <a:lnTo>
                    <a:pt x="618" y="484"/>
                  </a:lnTo>
                  <a:lnTo>
                    <a:pt x="600" y="512"/>
                  </a:lnTo>
                  <a:lnTo>
                    <a:pt x="582" y="538"/>
                  </a:lnTo>
                  <a:lnTo>
                    <a:pt x="561" y="561"/>
                  </a:lnTo>
                  <a:lnTo>
                    <a:pt x="537" y="582"/>
                  </a:lnTo>
                  <a:lnTo>
                    <a:pt x="512" y="601"/>
                  </a:lnTo>
                  <a:lnTo>
                    <a:pt x="485" y="617"/>
                  </a:lnTo>
                  <a:lnTo>
                    <a:pt x="457" y="631"/>
                  </a:lnTo>
                  <a:lnTo>
                    <a:pt x="426" y="643"/>
                  </a:lnTo>
                  <a:lnTo>
                    <a:pt x="411" y="647"/>
                  </a:lnTo>
                  <a:lnTo>
                    <a:pt x="395" y="651"/>
                  </a:lnTo>
                  <a:lnTo>
                    <a:pt x="379" y="653"/>
                  </a:lnTo>
                  <a:lnTo>
                    <a:pt x="363" y="655"/>
                  </a:lnTo>
                  <a:lnTo>
                    <a:pt x="345" y="656"/>
                  </a:lnTo>
                  <a:lnTo>
                    <a:pt x="329" y="657"/>
                  </a:lnTo>
                  <a:lnTo>
                    <a:pt x="329" y="657"/>
                  </a:lnTo>
                  <a:close/>
                  <a:moveTo>
                    <a:pt x="329" y="37"/>
                  </a:moveTo>
                  <a:lnTo>
                    <a:pt x="329" y="37"/>
                  </a:lnTo>
                  <a:lnTo>
                    <a:pt x="298" y="38"/>
                  </a:lnTo>
                  <a:lnTo>
                    <a:pt x="270" y="44"/>
                  </a:lnTo>
                  <a:lnTo>
                    <a:pt x="242" y="51"/>
                  </a:lnTo>
                  <a:lnTo>
                    <a:pt x="215" y="60"/>
                  </a:lnTo>
                  <a:lnTo>
                    <a:pt x="190" y="72"/>
                  </a:lnTo>
                  <a:lnTo>
                    <a:pt x="165" y="87"/>
                  </a:lnTo>
                  <a:lnTo>
                    <a:pt x="144" y="104"/>
                  </a:lnTo>
                  <a:lnTo>
                    <a:pt x="122" y="123"/>
                  </a:lnTo>
                  <a:lnTo>
                    <a:pt x="104" y="143"/>
                  </a:lnTo>
                  <a:lnTo>
                    <a:pt x="88" y="166"/>
                  </a:lnTo>
                  <a:lnTo>
                    <a:pt x="73" y="190"/>
                  </a:lnTo>
                  <a:lnTo>
                    <a:pt x="61" y="216"/>
                  </a:lnTo>
                  <a:lnTo>
                    <a:pt x="51" y="243"/>
                  </a:lnTo>
                  <a:lnTo>
                    <a:pt x="43" y="269"/>
                  </a:lnTo>
                  <a:lnTo>
                    <a:pt x="39" y="299"/>
                  </a:lnTo>
                  <a:lnTo>
                    <a:pt x="38" y="328"/>
                  </a:lnTo>
                  <a:lnTo>
                    <a:pt x="38" y="328"/>
                  </a:lnTo>
                  <a:lnTo>
                    <a:pt x="39" y="358"/>
                  </a:lnTo>
                  <a:lnTo>
                    <a:pt x="43" y="388"/>
                  </a:lnTo>
                  <a:lnTo>
                    <a:pt x="51" y="414"/>
                  </a:lnTo>
                  <a:lnTo>
                    <a:pt x="61" y="441"/>
                  </a:lnTo>
                  <a:lnTo>
                    <a:pt x="73" y="467"/>
                  </a:lnTo>
                  <a:lnTo>
                    <a:pt x="88" y="491"/>
                  </a:lnTo>
                  <a:lnTo>
                    <a:pt x="104" y="514"/>
                  </a:lnTo>
                  <a:lnTo>
                    <a:pt x="122" y="534"/>
                  </a:lnTo>
                  <a:lnTo>
                    <a:pt x="144" y="553"/>
                  </a:lnTo>
                  <a:lnTo>
                    <a:pt x="165" y="570"/>
                  </a:lnTo>
                  <a:lnTo>
                    <a:pt x="190" y="584"/>
                  </a:lnTo>
                  <a:lnTo>
                    <a:pt x="215" y="597"/>
                  </a:lnTo>
                  <a:lnTo>
                    <a:pt x="242" y="606"/>
                  </a:lnTo>
                  <a:lnTo>
                    <a:pt x="270" y="613"/>
                  </a:lnTo>
                  <a:lnTo>
                    <a:pt x="298" y="618"/>
                  </a:lnTo>
                  <a:lnTo>
                    <a:pt x="329" y="620"/>
                  </a:lnTo>
                  <a:lnTo>
                    <a:pt x="329" y="620"/>
                  </a:lnTo>
                  <a:lnTo>
                    <a:pt x="359" y="618"/>
                  </a:lnTo>
                  <a:lnTo>
                    <a:pt x="387" y="613"/>
                  </a:lnTo>
                  <a:lnTo>
                    <a:pt x="415" y="606"/>
                  </a:lnTo>
                  <a:lnTo>
                    <a:pt x="442" y="597"/>
                  </a:lnTo>
                  <a:lnTo>
                    <a:pt x="467" y="584"/>
                  </a:lnTo>
                  <a:lnTo>
                    <a:pt x="492" y="570"/>
                  </a:lnTo>
                  <a:lnTo>
                    <a:pt x="513" y="553"/>
                  </a:lnTo>
                  <a:lnTo>
                    <a:pt x="535" y="534"/>
                  </a:lnTo>
                  <a:lnTo>
                    <a:pt x="553" y="514"/>
                  </a:lnTo>
                  <a:lnTo>
                    <a:pt x="570" y="491"/>
                  </a:lnTo>
                  <a:lnTo>
                    <a:pt x="584" y="467"/>
                  </a:lnTo>
                  <a:lnTo>
                    <a:pt x="596" y="441"/>
                  </a:lnTo>
                  <a:lnTo>
                    <a:pt x="607" y="414"/>
                  </a:lnTo>
                  <a:lnTo>
                    <a:pt x="614" y="388"/>
                  </a:lnTo>
                  <a:lnTo>
                    <a:pt x="618" y="358"/>
                  </a:lnTo>
                  <a:lnTo>
                    <a:pt x="619" y="328"/>
                  </a:lnTo>
                  <a:lnTo>
                    <a:pt x="619" y="328"/>
                  </a:lnTo>
                  <a:lnTo>
                    <a:pt x="618" y="299"/>
                  </a:lnTo>
                  <a:lnTo>
                    <a:pt x="614" y="269"/>
                  </a:lnTo>
                  <a:lnTo>
                    <a:pt x="607" y="243"/>
                  </a:lnTo>
                  <a:lnTo>
                    <a:pt x="596" y="216"/>
                  </a:lnTo>
                  <a:lnTo>
                    <a:pt x="584" y="190"/>
                  </a:lnTo>
                  <a:lnTo>
                    <a:pt x="570" y="166"/>
                  </a:lnTo>
                  <a:lnTo>
                    <a:pt x="553" y="143"/>
                  </a:lnTo>
                  <a:lnTo>
                    <a:pt x="535" y="123"/>
                  </a:lnTo>
                  <a:lnTo>
                    <a:pt x="513" y="104"/>
                  </a:lnTo>
                  <a:lnTo>
                    <a:pt x="492" y="87"/>
                  </a:lnTo>
                  <a:lnTo>
                    <a:pt x="467" y="72"/>
                  </a:lnTo>
                  <a:lnTo>
                    <a:pt x="442" y="60"/>
                  </a:lnTo>
                  <a:lnTo>
                    <a:pt x="415" y="51"/>
                  </a:lnTo>
                  <a:lnTo>
                    <a:pt x="387" y="44"/>
                  </a:lnTo>
                  <a:lnTo>
                    <a:pt x="359" y="38"/>
                  </a:lnTo>
                  <a:lnTo>
                    <a:pt x="329" y="37"/>
                  </a:lnTo>
                  <a:lnTo>
                    <a:pt x="329" y="3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60" name="Freeform 153">
              <a:extLst>
                <a:ext uri="{FF2B5EF4-FFF2-40B4-BE49-F238E27FC236}">
                  <a16:creationId xmlns:a16="http://schemas.microsoft.com/office/drawing/2014/main" id="{AEB7C8AC-EB1B-4518-AAAF-06DDF0AF72B9}"/>
                </a:ext>
              </a:extLst>
            </p:cNvPr>
            <p:cNvSpPr>
              <a:spLocks noEditPoints="1"/>
            </p:cNvSpPr>
            <p:nvPr/>
          </p:nvSpPr>
          <p:spPr bwMode="auto">
            <a:xfrm>
              <a:off x="8642351" y="1792288"/>
              <a:ext cx="187325" cy="263525"/>
            </a:xfrm>
            <a:custGeom>
              <a:avLst/>
              <a:gdLst>
                <a:gd name="T0" fmla="*/ 235 w 235"/>
                <a:gd name="T1" fmla="*/ 39 h 331"/>
                <a:gd name="T2" fmla="*/ 228 w 235"/>
                <a:gd name="T3" fmla="*/ 32 h 331"/>
                <a:gd name="T4" fmla="*/ 121 w 235"/>
                <a:gd name="T5" fmla="*/ 0 h 331"/>
                <a:gd name="T6" fmla="*/ 7 w 235"/>
                <a:gd name="T7" fmla="*/ 32 h 331"/>
                <a:gd name="T8" fmla="*/ 0 w 235"/>
                <a:gd name="T9" fmla="*/ 39 h 331"/>
                <a:gd name="T10" fmla="*/ 11 w 235"/>
                <a:gd name="T11" fmla="*/ 225 h 331"/>
                <a:gd name="T12" fmla="*/ 13 w 235"/>
                <a:gd name="T13" fmla="*/ 247 h 331"/>
                <a:gd name="T14" fmla="*/ 24 w 235"/>
                <a:gd name="T15" fmla="*/ 276 h 331"/>
                <a:gd name="T16" fmla="*/ 42 w 235"/>
                <a:gd name="T17" fmla="*/ 300 h 331"/>
                <a:gd name="T18" fmla="*/ 67 w 235"/>
                <a:gd name="T19" fmla="*/ 319 h 331"/>
                <a:gd name="T20" fmla="*/ 97 w 235"/>
                <a:gd name="T21" fmla="*/ 330 h 331"/>
                <a:gd name="T22" fmla="*/ 118 w 235"/>
                <a:gd name="T23" fmla="*/ 331 h 331"/>
                <a:gd name="T24" fmla="*/ 149 w 235"/>
                <a:gd name="T25" fmla="*/ 327 h 331"/>
                <a:gd name="T26" fmla="*/ 177 w 235"/>
                <a:gd name="T27" fmla="*/ 314 h 331"/>
                <a:gd name="T28" fmla="*/ 200 w 235"/>
                <a:gd name="T29" fmla="*/ 292 h 331"/>
                <a:gd name="T30" fmla="*/ 216 w 235"/>
                <a:gd name="T31" fmla="*/ 267 h 331"/>
                <a:gd name="T32" fmla="*/ 224 w 235"/>
                <a:gd name="T33" fmla="*/ 236 h 331"/>
                <a:gd name="T34" fmla="*/ 235 w 235"/>
                <a:gd name="T35" fmla="*/ 41 h 331"/>
                <a:gd name="T36" fmla="*/ 74 w 235"/>
                <a:gd name="T37" fmla="*/ 68 h 331"/>
                <a:gd name="T38" fmla="*/ 99 w 235"/>
                <a:gd name="T39" fmla="*/ 44 h 331"/>
                <a:gd name="T40" fmla="*/ 105 w 235"/>
                <a:gd name="T41" fmla="*/ 40 h 331"/>
                <a:gd name="T42" fmla="*/ 134 w 235"/>
                <a:gd name="T43" fmla="*/ 41 h 331"/>
                <a:gd name="T44" fmla="*/ 158 w 235"/>
                <a:gd name="T45" fmla="*/ 67 h 331"/>
                <a:gd name="T46" fmla="*/ 163 w 235"/>
                <a:gd name="T47" fmla="*/ 71 h 331"/>
                <a:gd name="T48" fmla="*/ 161 w 235"/>
                <a:gd name="T49" fmla="*/ 100 h 331"/>
                <a:gd name="T50" fmla="*/ 136 w 235"/>
                <a:gd name="T51" fmla="*/ 125 h 331"/>
                <a:gd name="T52" fmla="*/ 132 w 235"/>
                <a:gd name="T53" fmla="*/ 129 h 331"/>
                <a:gd name="T54" fmla="*/ 101 w 235"/>
                <a:gd name="T55" fmla="*/ 127 h 331"/>
                <a:gd name="T56" fmla="*/ 78 w 235"/>
                <a:gd name="T57" fmla="*/ 102 h 331"/>
                <a:gd name="T58" fmla="*/ 73 w 235"/>
                <a:gd name="T59" fmla="*/ 98 h 331"/>
                <a:gd name="T60" fmla="*/ 205 w 235"/>
                <a:gd name="T61" fmla="*/ 225 h 331"/>
                <a:gd name="T62" fmla="*/ 201 w 235"/>
                <a:gd name="T63" fmla="*/ 251 h 331"/>
                <a:gd name="T64" fmla="*/ 191 w 235"/>
                <a:gd name="T65" fmla="*/ 274 h 331"/>
                <a:gd name="T66" fmla="*/ 173 w 235"/>
                <a:gd name="T67" fmla="*/ 292 h 331"/>
                <a:gd name="T68" fmla="*/ 152 w 235"/>
                <a:gd name="T69" fmla="*/ 306 h 331"/>
                <a:gd name="T70" fmla="*/ 126 w 235"/>
                <a:gd name="T71" fmla="*/ 313 h 331"/>
                <a:gd name="T72" fmla="*/ 109 w 235"/>
                <a:gd name="T73" fmla="*/ 313 h 331"/>
                <a:gd name="T74" fmla="*/ 83 w 235"/>
                <a:gd name="T75" fmla="*/ 306 h 331"/>
                <a:gd name="T76" fmla="*/ 62 w 235"/>
                <a:gd name="T77" fmla="*/ 292 h 331"/>
                <a:gd name="T78" fmla="*/ 44 w 235"/>
                <a:gd name="T79" fmla="*/ 274 h 331"/>
                <a:gd name="T80" fmla="*/ 34 w 235"/>
                <a:gd name="T81" fmla="*/ 251 h 331"/>
                <a:gd name="T82" fmla="*/ 30 w 235"/>
                <a:gd name="T83" fmla="*/ 225 h 331"/>
                <a:gd name="T84" fmla="*/ 205 w 235"/>
                <a:gd name="T85" fmla="*/ 225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5" h="331">
                  <a:moveTo>
                    <a:pt x="235" y="41"/>
                  </a:moveTo>
                  <a:lnTo>
                    <a:pt x="235" y="41"/>
                  </a:lnTo>
                  <a:lnTo>
                    <a:pt x="235" y="39"/>
                  </a:lnTo>
                  <a:lnTo>
                    <a:pt x="234" y="36"/>
                  </a:lnTo>
                  <a:lnTo>
                    <a:pt x="231" y="33"/>
                  </a:lnTo>
                  <a:lnTo>
                    <a:pt x="228" y="32"/>
                  </a:lnTo>
                  <a:lnTo>
                    <a:pt x="228" y="32"/>
                  </a:lnTo>
                  <a:lnTo>
                    <a:pt x="121" y="0"/>
                  </a:lnTo>
                  <a:lnTo>
                    <a:pt x="121" y="0"/>
                  </a:lnTo>
                  <a:lnTo>
                    <a:pt x="116" y="0"/>
                  </a:lnTo>
                  <a:lnTo>
                    <a:pt x="7" y="32"/>
                  </a:lnTo>
                  <a:lnTo>
                    <a:pt x="7" y="32"/>
                  </a:lnTo>
                  <a:lnTo>
                    <a:pt x="4" y="33"/>
                  </a:lnTo>
                  <a:lnTo>
                    <a:pt x="1" y="36"/>
                  </a:lnTo>
                  <a:lnTo>
                    <a:pt x="0" y="39"/>
                  </a:lnTo>
                  <a:lnTo>
                    <a:pt x="0" y="41"/>
                  </a:lnTo>
                  <a:lnTo>
                    <a:pt x="11" y="161"/>
                  </a:lnTo>
                  <a:lnTo>
                    <a:pt x="11" y="225"/>
                  </a:lnTo>
                  <a:lnTo>
                    <a:pt x="11" y="225"/>
                  </a:lnTo>
                  <a:lnTo>
                    <a:pt x="11" y="236"/>
                  </a:lnTo>
                  <a:lnTo>
                    <a:pt x="13" y="247"/>
                  </a:lnTo>
                  <a:lnTo>
                    <a:pt x="16" y="256"/>
                  </a:lnTo>
                  <a:lnTo>
                    <a:pt x="19" y="267"/>
                  </a:lnTo>
                  <a:lnTo>
                    <a:pt x="24" y="276"/>
                  </a:lnTo>
                  <a:lnTo>
                    <a:pt x="30" y="284"/>
                  </a:lnTo>
                  <a:lnTo>
                    <a:pt x="35" y="292"/>
                  </a:lnTo>
                  <a:lnTo>
                    <a:pt x="42" y="300"/>
                  </a:lnTo>
                  <a:lnTo>
                    <a:pt x="50" y="307"/>
                  </a:lnTo>
                  <a:lnTo>
                    <a:pt x="58" y="314"/>
                  </a:lnTo>
                  <a:lnTo>
                    <a:pt x="67" y="319"/>
                  </a:lnTo>
                  <a:lnTo>
                    <a:pt x="77" y="323"/>
                  </a:lnTo>
                  <a:lnTo>
                    <a:pt x="86" y="327"/>
                  </a:lnTo>
                  <a:lnTo>
                    <a:pt x="97" y="330"/>
                  </a:lnTo>
                  <a:lnTo>
                    <a:pt x="106" y="331"/>
                  </a:lnTo>
                  <a:lnTo>
                    <a:pt x="118" y="331"/>
                  </a:lnTo>
                  <a:lnTo>
                    <a:pt x="118" y="331"/>
                  </a:lnTo>
                  <a:lnTo>
                    <a:pt x="129" y="331"/>
                  </a:lnTo>
                  <a:lnTo>
                    <a:pt x="140" y="330"/>
                  </a:lnTo>
                  <a:lnTo>
                    <a:pt x="149" y="327"/>
                  </a:lnTo>
                  <a:lnTo>
                    <a:pt x="158" y="323"/>
                  </a:lnTo>
                  <a:lnTo>
                    <a:pt x="168" y="319"/>
                  </a:lnTo>
                  <a:lnTo>
                    <a:pt x="177" y="314"/>
                  </a:lnTo>
                  <a:lnTo>
                    <a:pt x="185" y="307"/>
                  </a:lnTo>
                  <a:lnTo>
                    <a:pt x="193" y="300"/>
                  </a:lnTo>
                  <a:lnTo>
                    <a:pt x="200" y="292"/>
                  </a:lnTo>
                  <a:lnTo>
                    <a:pt x="207" y="284"/>
                  </a:lnTo>
                  <a:lnTo>
                    <a:pt x="212" y="276"/>
                  </a:lnTo>
                  <a:lnTo>
                    <a:pt x="216" y="267"/>
                  </a:lnTo>
                  <a:lnTo>
                    <a:pt x="220" y="256"/>
                  </a:lnTo>
                  <a:lnTo>
                    <a:pt x="223" y="247"/>
                  </a:lnTo>
                  <a:lnTo>
                    <a:pt x="224" y="236"/>
                  </a:lnTo>
                  <a:lnTo>
                    <a:pt x="224" y="225"/>
                  </a:lnTo>
                  <a:lnTo>
                    <a:pt x="224" y="161"/>
                  </a:lnTo>
                  <a:lnTo>
                    <a:pt x="235" y="41"/>
                  </a:lnTo>
                  <a:close/>
                  <a:moveTo>
                    <a:pt x="73" y="71"/>
                  </a:moveTo>
                  <a:lnTo>
                    <a:pt x="73" y="71"/>
                  </a:lnTo>
                  <a:lnTo>
                    <a:pt x="74" y="68"/>
                  </a:lnTo>
                  <a:lnTo>
                    <a:pt x="78" y="67"/>
                  </a:lnTo>
                  <a:lnTo>
                    <a:pt x="99" y="67"/>
                  </a:lnTo>
                  <a:lnTo>
                    <a:pt x="99" y="44"/>
                  </a:lnTo>
                  <a:lnTo>
                    <a:pt x="99" y="44"/>
                  </a:lnTo>
                  <a:lnTo>
                    <a:pt x="101" y="41"/>
                  </a:lnTo>
                  <a:lnTo>
                    <a:pt x="105" y="40"/>
                  </a:lnTo>
                  <a:lnTo>
                    <a:pt x="132" y="40"/>
                  </a:lnTo>
                  <a:lnTo>
                    <a:pt x="132" y="40"/>
                  </a:lnTo>
                  <a:lnTo>
                    <a:pt x="134" y="41"/>
                  </a:lnTo>
                  <a:lnTo>
                    <a:pt x="136" y="44"/>
                  </a:lnTo>
                  <a:lnTo>
                    <a:pt x="136" y="67"/>
                  </a:lnTo>
                  <a:lnTo>
                    <a:pt x="158" y="67"/>
                  </a:lnTo>
                  <a:lnTo>
                    <a:pt x="158" y="67"/>
                  </a:lnTo>
                  <a:lnTo>
                    <a:pt x="161" y="68"/>
                  </a:lnTo>
                  <a:lnTo>
                    <a:pt x="163" y="71"/>
                  </a:lnTo>
                  <a:lnTo>
                    <a:pt x="163" y="98"/>
                  </a:lnTo>
                  <a:lnTo>
                    <a:pt x="163" y="98"/>
                  </a:lnTo>
                  <a:lnTo>
                    <a:pt x="161" y="100"/>
                  </a:lnTo>
                  <a:lnTo>
                    <a:pt x="158" y="102"/>
                  </a:lnTo>
                  <a:lnTo>
                    <a:pt x="136" y="102"/>
                  </a:lnTo>
                  <a:lnTo>
                    <a:pt x="136" y="125"/>
                  </a:lnTo>
                  <a:lnTo>
                    <a:pt x="136" y="125"/>
                  </a:lnTo>
                  <a:lnTo>
                    <a:pt x="134" y="127"/>
                  </a:lnTo>
                  <a:lnTo>
                    <a:pt x="132" y="129"/>
                  </a:lnTo>
                  <a:lnTo>
                    <a:pt x="105" y="129"/>
                  </a:lnTo>
                  <a:lnTo>
                    <a:pt x="105" y="129"/>
                  </a:lnTo>
                  <a:lnTo>
                    <a:pt x="101" y="127"/>
                  </a:lnTo>
                  <a:lnTo>
                    <a:pt x="99" y="125"/>
                  </a:lnTo>
                  <a:lnTo>
                    <a:pt x="99" y="102"/>
                  </a:lnTo>
                  <a:lnTo>
                    <a:pt x="78" y="102"/>
                  </a:lnTo>
                  <a:lnTo>
                    <a:pt x="78" y="102"/>
                  </a:lnTo>
                  <a:lnTo>
                    <a:pt x="74" y="100"/>
                  </a:lnTo>
                  <a:lnTo>
                    <a:pt x="73" y="98"/>
                  </a:lnTo>
                  <a:lnTo>
                    <a:pt x="73" y="71"/>
                  </a:lnTo>
                  <a:close/>
                  <a:moveTo>
                    <a:pt x="205" y="225"/>
                  </a:moveTo>
                  <a:lnTo>
                    <a:pt x="205" y="225"/>
                  </a:lnTo>
                  <a:lnTo>
                    <a:pt x="205" y="233"/>
                  </a:lnTo>
                  <a:lnTo>
                    <a:pt x="204" y="243"/>
                  </a:lnTo>
                  <a:lnTo>
                    <a:pt x="201" y="251"/>
                  </a:lnTo>
                  <a:lnTo>
                    <a:pt x="199" y="259"/>
                  </a:lnTo>
                  <a:lnTo>
                    <a:pt x="195" y="267"/>
                  </a:lnTo>
                  <a:lnTo>
                    <a:pt x="191" y="274"/>
                  </a:lnTo>
                  <a:lnTo>
                    <a:pt x="185" y="280"/>
                  </a:lnTo>
                  <a:lnTo>
                    <a:pt x="180" y="287"/>
                  </a:lnTo>
                  <a:lnTo>
                    <a:pt x="173" y="292"/>
                  </a:lnTo>
                  <a:lnTo>
                    <a:pt x="167" y="298"/>
                  </a:lnTo>
                  <a:lnTo>
                    <a:pt x="160" y="302"/>
                  </a:lnTo>
                  <a:lnTo>
                    <a:pt x="152" y="306"/>
                  </a:lnTo>
                  <a:lnTo>
                    <a:pt x="144" y="309"/>
                  </a:lnTo>
                  <a:lnTo>
                    <a:pt x="136" y="311"/>
                  </a:lnTo>
                  <a:lnTo>
                    <a:pt x="126" y="313"/>
                  </a:lnTo>
                  <a:lnTo>
                    <a:pt x="118" y="313"/>
                  </a:lnTo>
                  <a:lnTo>
                    <a:pt x="118" y="313"/>
                  </a:lnTo>
                  <a:lnTo>
                    <a:pt x="109" y="313"/>
                  </a:lnTo>
                  <a:lnTo>
                    <a:pt x="99" y="311"/>
                  </a:lnTo>
                  <a:lnTo>
                    <a:pt x="91" y="309"/>
                  </a:lnTo>
                  <a:lnTo>
                    <a:pt x="83" y="306"/>
                  </a:lnTo>
                  <a:lnTo>
                    <a:pt x="75" y="302"/>
                  </a:lnTo>
                  <a:lnTo>
                    <a:pt x="69" y="298"/>
                  </a:lnTo>
                  <a:lnTo>
                    <a:pt x="62" y="292"/>
                  </a:lnTo>
                  <a:lnTo>
                    <a:pt x="55" y="287"/>
                  </a:lnTo>
                  <a:lnTo>
                    <a:pt x="50" y="280"/>
                  </a:lnTo>
                  <a:lnTo>
                    <a:pt x="44" y="274"/>
                  </a:lnTo>
                  <a:lnTo>
                    <a:pt x="40" y="267"/>
                  </a:lnTo>
                  <a:lnTo>
                    <a:pt x="36" y="259"/>
                  </a:lnTo>
                  <a:lnTo>
                    <a:pt x="34" y="251"/>
                  </a:lnTo>
                  <a:lnTo>
                    <a:pt x="31" y="243"/>
                  </a:lnTo>
                  <a:lnTo>
                    <a:pt x="30" y="233"/>
                  </a:lnTo>
                  <a:lnTo>
                    <a:pt x="30" y="225"/>
                  </a:lnTo>
                  <a:lnTo>
                    <a:pt x="30" y="169"/>
                  </a:lnTo>
                  <a:lnTo>
                    <a:pt x="205" y="169"/>
                  </a:lnTo>
                  <a:lnTo>
                    <a:pt x="205" y="225"/>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35" name="Picture 34">
            <a:extLst>
              <a:ext uri="{FF2B5EF4-FFF2-40B4-BE49-F238E27FC236}">
                <a16:creationId xmlns:a16="http://schemas.microsoft.com/office/drawing/2014/main" id="{AEA20E1A-D35F-4291-91DA-B8D86C9E01C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6" name="Rounded Rectangle 3">
            <a:extLst>
              <a:ext uri="{FF2B5EF4-FFF2-40B4-BE49-F238E27FC236}">
                <a16:creationId xmlns:a16="http://schemas.microsoft.com/office/drawing/2014/main" id="{00968E93-7C14-4E72-9C38-6212D8D0C8B8}"/>
              </a:ext>
            </a:extLst>
          </p:cNvPr>
          <p:cNvSpPr/>
          <p:nvPr/>
        </p:nvSpPr>
        <p:spPr>
          <a:xfrm>
            <a:off x="696067" y="3644248"/>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7" name="Rectangle 36">
            <a:extLst>
              <a:ext uri="{FF2B5EF4-FFF2-40B4-BE49-F238E27FC236}">
                <a16:creationId xmlns:a16="http://schemas.microsoft.com/office/drawing/2014/main" id="{120FC2F1-BA3C-4343-B674-469A0EAEE83B}"/>
              </a:ext>
            </a:extLst>
          </p:cNvPr>
          <p:cNvSpPr/>
          <p:nvPr/>
        </p:nvSpPr>
        <p:spPr>
          <a:xfrm>
            <a:off x="746990" y="3939885"/>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57" name="Rounded Rectangle 36">
            <a:extLst>
              <a:ext uri="{FF2B5EF4-FFF2-40B4-BE49-F238E27FC236}">
                <a16:creationId xmlns:a16="http://schemas.microsoft.com/office/drawing/2014/main" id="{32B321EF-04EE-4054-855B-EBC323B58BAF}"/>
              </a:ext>
            </a:extLst>
          </p:cNvPr>
          <p:cNvSpPr/>
          <p:nvPr/>
        </p:nvSpPr>
        <p:spPr>
          <a:xfrm>
            <a:off x="660815" y="5106456"/>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58" name="Rectangle 57">
            <a:extLst>
              <a:ext uri="{FF2B5EF4-FFF2-40B4-BE49-F238E27FC236}">
                <a16:creationId xmlns:a16="http://schemas.microsoft.com/office/drawing/2014/main" id="{812A0300-7D45-4EE8-951D-B6A59163BBD3}"/>
              </a:ext>
            </a:extLst>
          </p:cNvPr>
          <p:cNvSpPr/>
          <p:nvPr/>
        </p:nvSpPr>
        <p:spPr>
          <a:xfrm>
            <a:off x="749587" y="5299052"/>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61" name="Rounded Rectangle 37">
            <a:extLst>
              <a:ext uri="{FF2B5EF4-FFF2-40B4-BE49-F238E27FC236}">
                <a16:creationId xmlns:a16="http://schemas.microsoft.com/office/drawing/2014/main" id="{EDB77932-9905-482C-A9F5-AAA42A4A6804}"/>
              </a:ext>
            </a:extLst>
          </p:cNvPr>
          <p:cNvSpPr/>
          <p:nvPr/>
        </p:nvSpPr>
        <p:spPr>
          <a:xfrm>
            <a:off x="696067" y="660897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2" name="Rectangle 61">
            <a:extLst>
              <a:ext uri="{FF2B5EF4-FFF2-40B4-BE49-F238E27FC236}">
                <a16:creationId xmlns:a16="http://schemas.microsoft.com/office/drawing/2014/main" id="{A0B7DC43-BC26-4189-BC48-E532704892F3}"/>
              </a:ext>
            </a:extLst>
          </p:cNvPr>
          <p:cNvSpPr/>
          <p:nvPr/>
        </p:nvSpPr>
        <p:spPr>
          <a:xfrm>
            <a:off x="761184" y="6872274"/>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Tree>
    <p:extLst>
      <p:ext uri="{BB962C8B-B14F-4D97-AF65-F5344CB8AC3E}">
        <p14:creationId xmlns:p14="http://schemas.microsoft.com/office/powerpoint/2010/main" val="5929900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5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AA2CBB02-355B-4A74-B608-A22C6C18EFEF}"/>
              </a:ext>
            </a:extLst>
          </p:cNvPr>
          <p:cNvSpPr/>
          <p:nvPr/>
        </p:nvSpPr>
        <p:spPr>
          <a:xfrm>
            <a:off x="319761" y="3330783"/>
            <a:ext cx="2952000" cy="2562018"/>
          </a:xfrm>
          <a:prstGeom prst="rect">
            <a:avLst/>
          </a:prstGeom>
          <a:solidFill>
            <a:srgbClr val="DDE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Data accessibility and protection</a:t>
            </a: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Improve the accessibility and quality of health and care data to make the right data available at the right time</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Ensure robust data protection standards and cybersecurity </a:t>
            </a:r>
          </a:p>
          <a:p>
            <a:pPr>
              <a:lnSpc>
                <a:spcPct val="130000"/>
              </a:lnSpc>
              <a:defRPr/>
            </a:pPr>
            <a:endParaRPr lang="en-GB" sz="1050" dirty="0">
              <a:solidFill>
                <a:srgbClr val="003E58"/>
              </a:solidFill>
              <a:latin typeface="Segoe UI" panose="020B0502040204020203" pitchFamily="34" charset="0"/>
              <a:cs typeface="Segoe UI" panose="020B0502040204020203" pitchFamily="34" charset="0"/>
            </a:endParaRPr>
          </a:p>
          <a:p>
            <a:pPr>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End to end pathway</a:t>
            </a:r>
            <a:endParaRPr lang="en-GB" sz="1050" dirty="0">
              <a:solidFill>
                <a:srgbClr val="003E58"/>
              </a:solidFill>
              <a:latin typeface="Segoe UI" panose="020B0502040204020203" pitchFamily="34" charset="0"/>
              <a:cs typeface="Segoe UI" panose="020B0502040204020203" pitchFamily="34" charset="0"/>
            </a:endParaRP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Address peoples’ end-to-end care pathway through increased data insight </a:t>
            </a:r>
          </a:p>
        </p:txBody>
      </p:sp>
      <p:sp>
        <p:nvSpPr>
          <p:cNvPr id="27" name="Rectangle 4">
            <a:extLst>
              <a:ext uri="{FF2B5EF4-FFF2-40B4-BE49-F238E27FC236}">
                <a16:creationId xmlns:a16="http://schemas.microsoft.com/office/drawing/2014/main" id="{99E563EE-65C5-484D-A1DA-D2FCB56FD1C5}"/>
              </a:ext>
            </a:extLst>
          </p:cNvPr>
          <p:cNvSpPr>
            <a:spLocks noChangeArrowheads="1"/>
          </p:cNvSpPr>
          <p:nvPr/>
        </p:nvSpPr>
        <p:spPr bwMode="gray">
          <a:xfrm>
            <a:off x="268147" y="6181726"/>
            <a:ext cx="3146822" cy="3179058"/>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a:t>
            </a:r>
            <a:r>
              <a:rPr lang="en-GB" sz="1050" b="1" dirty="0">
                <a:solidFill>
                  <a:prstClr val="black"/>
                </a:solidFill>
                <a:latin typeface="Segoe UI" panose="020B0502040204020203" pitchFamily="34" charset="0"/>
                <a:cs typeface="Segoe UI" panose="020B0502040204020203" pitchFamily="34" charset="0"/>
              </a:rPr>
              <a:t>improve how we collect and use data as an organisation and</a:t>
            </a:r>
            <a:r>
              <a:rPr lang="en-GB" sz="1050" dirty="0">
                <a:solidFill>
                  <a:prstClr val="black"/>
                </a:solidFill>
                <a:latin typeface="Segoe UI" panose="020B0502040204020203" pitchFamily="34" charset="0"/>
                <a:cs typeface="Segoe UI" panose="020B0502040204020203" pitchFamily="34" charset="0"/>
              </a:rPr>
              <a:t> enable greater access for users across the system who require it to support decision-making.</a:t>
            </a:r>
            <a:r>
              <a:rPr lang="en-GB" sz="1050" b="1" dirty="0">
                <a:solidFill>
                  <a:prstClr val="black"/>
                </a:solidFill>
                <a:latin typeface="Segoe UI" panose="020B0502040204020203" pitchFamily="34" charset="0"/>
                <a:cs typeface="Segoe UI" panose="020B0502040204020203" pitchFamily="34" charset="0"/>
              </a:rPr>
              <a:t> </a:t>
            </a:r>
            <a:r>
              <a:rPr lang="en-GB" sz="1050" dirty="0">
                <a:solidFill>
                  <a:prstClr val="black"/>
                </a:solidFill>
                <a:latin typeface="Segoe UI" panose="020B0502040204020203" pitchFamily="34" charset="0"/>
                <a:cs typeface="Segoe UI" panose="020B0502040204020203" pitchFamily="34" charset="0"/>
              </a:rPr>
              <a:t>Intelligent use of data will help us to deliver care across our system and ensure the population receive the right treatment and support. </a:t>
            </a:r>
          </a:p>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review how we govern data across HSC, defining a new organisation that will oversee the management and quality of our data. We will focus on education, data quality, analytics and insight and governance to ensure that we are truly harnessing the power of the vast data that we collect and record. </a:t>
            </a:r>
          </a:p>
        </p:txBody>
      </p:sp>
      <p:sp>
        <p:nvSpPr>
          <p:cNvPr id="23" name="Rectangle 22">
            <a:extLst>
              <a:ext uri="{FF2B5EF4-FFF2-40B4-BE49-F238E27FC236}">
                <a16:creationId xmlns:a16="http://schemas.microsoft.com/office/drawing/2014/main" id="{9213D9A3-FF22-47AA-A7C0-21B95C3A5EF0}"/>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24" name="Rectangle 23">
            <a:extLst>
              <a:ext uri="{FF2B5EF4-FFF2-40B4-BE49-F238E27FC236}">
                <a16:creationId xmlns:a16="http://schemas.microsoft.com/office/drawing/2014/main" id="{B4A21ED3-C67C-4E03-8860-77B86BA29213}"/>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Intelligent use of data will optimise performance and harness population health insights, whilst ensuring robust data protection standards </a:t>
            </a:r>
          </a:p>
        </p:txBody>
      </p:sp>
      <p:sp>
        <p:nvSpPr>
          <p:cNvPr id="34" name="Rectangle 4">
            <a:extLst>
              <a:ext uri="{FF2B5EF4-FFF2-40B4-BE49-F238E27FC236}">
                <a16:creationId xmlns:a16="http://schemas.microsoft.com/office/drawing/2014/main" id="{B62C2DB8-A3EE-4937-AAE5-586F92FEEC2E}"/>
              </a:ext>
            </a:extLst>
          </p:cNvPr>
          <p:cNvSpPr>
            <a:spLocks noChangeArrowheads="1"/>
          </p:cNvSpPr>
          <p:nvPr/>
        </p:nvSpPr>
        <p:spPr bwMode="gray">
          <a:xfrm>
            <a:off x="290514" y="2239622"/>
            <a:ext cx="6331673"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Intelligent use of data, underpinned by seamless access, will support integrated management of care pathways. </a:t>
            </a:r>
          </a:p>
        </p:txBody>
      </p:sp>
      <p:grpSp>
        <p:nvGrpSpPr>
          <p:cNvPr id="39" name="Group 38">
            <a:extLst>
              <a:ext uri="{FF2B5EF4-FFF2-40B4-BE49-F238E27FC236}">
                <a16:creationId xmlns:a16="http://schemas.microsoft.com/office/drawing/2014/main" id="{806BD7DF-ADEC-4775-8869-306066F0BFB3}"/>
              </a:ext>
            </a:extLst>
          </p:cNvPr>
          <p:cNvGrpSpPr/>
          <p:nvPr/>
        </p:nvGrpSpPr>
        <p:grpSpPr>
          <a:xfrm>
            <a:off x="379580" y="1460374"/>
            <a:ext cx="522000" cy="522000"/>
            <a:chOff x="320060" y="5077965"/>
            <a:chExt cx="433317" cy="432000"/>
          </a:xfrm>
        </p:grpSpPr>
        <p:sp>
          <p:nvSpPr>
            <p:cNvPr id="40" name="Freeform 36">
              <a:extLst>
                <a:ext uri="{FF2B5EF4-FFF2-40B4-BE49-F238E27FC236}">
                  <a16:creationId xmlns:a16="http://schemas.microsoft.com/office/drawing/2014/main" id="{6F4679F2-DF81-4636-BBC4-9169003A5118}"/>
                </a:ext>
              </a:extLst>
            </p:cNvPr>
            <p:cNvSpPr>
              <a:spLocks noEditPoints="1"/>
            </p:cNvSpPr>
            <p:nvPr/>
          </p:nvSpPr>
          <p:spPr bwMode="auto">
            <a:xfrm>
              <a:off x="320060" y="5077965"/>
              <a:ext cx="433317" cy="432000"/>
            </a:xfrm>
            <a:custGeom>
              <a:avLst/>
              <a:gdLst>
                <a:gd name="T0" fmla="*/ 311 w 657"/>
                <a:gd name="T1" fmla="*/ 656 h 656"/>
                <a:gd name="T2" fmla="*/ 263 w 657"/>
                <a:gd name="T3" fmla="*/ 650 h 656"/>
                <a:gd name="T4" fmla="*/ 201 w 657"/>
                <a:gd name="T5" fmla="*/ 631 h 656"/>
                <a:gd name="T6" fmla="*/ 119 w 657"/>
                <a:gd name="T7" fmla="*/ 581 h 656"/>
                <a:gd name="T8" fmla="*/ 56 w 657"/>
                <a:gd name="T9" fmla="*/ 511 h 656"/>
                <a:gd name="T10" fmla="*/ 14 w 657"/>
                <a:gd name="T11" fmla="*/ 426 h 656"/>
                <a:gd name="T12" fmla="*/ 4 w 657"/>
                <a:gd name="T13" fmla="*/ 379 h 656"/>
                <a:gd name="T14" fmla="*/ 0 w 657"/>
                <a:gd name="T15" fmla="*/ 328 h 656"/>
                <a:gd name="T16" fmla="*/ 2 w 657"/>
                <a:gd name="T17" fmla="*/ 294 h 656"/>
                <a:gd name="T18" fmla="*/ 10 w 657"/>
                <a:gd name="T19" fmla="*/ 246 h 656"/>
                <a:gd name="T20" fmla="*/ 40 w 657"/>
                <a:gd name="T21" fmla="*/ 172 h 656"/>
                <a:gd name="T22" fmla="*/ 96 w 657"/>
                <a:gd name="T23" fmla="*/ 95 h 656"/>
                <a:gd name="T24" fmla="*/ 171 w 657"/>
                <a:gd name="T25" fmla="*/ 39 h 656"/>
                <a:gd name="T26" fmla="*/ 247 w 657"/>
                <a:gd name="T27" fmla="*/ 9 h 656"/>
                <a:gd name="T28" fmla="*/ 295 w 657"/>
                <a:gd name="T29" fmla="*/ 1 h 656"/>
                <a:gd name="T30" fmla="*/ 329 w 657"/>
                <a:gd name="T31" fmla="*/ 0 h 656"/>
                <a:gd name="T32" fmla="*/ 378 w 657"/>
                <a:gd name="T33" fmla="*/ 4 h 656"/>
                <a:gd name="T34" fmla="*/ 427 w 657"/>
                <a:gd name="T35" fmla="*/ 15 h 656"/>
                <a:gd name="T36" fmla="*/ 512 w 657"/>
                <a:gd name="T37" fmla="*/ 56 h 656"/>
                <a:gd name="T38" fmla="*/ 582 w 657"/>
                <a:gd name="T39" fmla="*/ 119 h 656"/>
                <a:gd name="T40" fmla="*/ 631 w 657"/>
                <a:gd name="T41" fmla="*/ 200 h 656"/>
                <a:gd name="T42" fmla="*/ 651 w 657"/>
                <a:gd name="T43" fmla="*/ 262 h 656"/>
                <a:gd name="T44" fmla="*/ 656 w 657"/>
                <a:gd name="T45" fmla="*/ 311 h 656"/>
                <a:gd name="T46" fmla="*/ 656 w 657"/>
                <a:gd name="T47" fmla="*/ 345 h 656"/>
                <a:gd name="T48" fmla="*/ 651 w 657"/>
                <a:gd name="T49" fmla="*/ 395 h 656"/>
                <a:gd name="T50" fmla="*/ 631 w 657"/>
                <a:gd name="T51" fmla="*/ 456 h 656"/>
                <a:gd name="T52" fmla="*/ 582 w 657"/>
                <a:gd name="T53" fmla="*/ 537 h 656"/>
                <a:gd name="T54" fmla="*/ 512 w 657"/>
                <a:gd name="T55" fmla="*/ 600 h 656"/>
                <a:gd name="T56" fmla="*/ 427 w 657"/>
                <a:gd name="T57" fmla="*/ 642 h 656"/>
                <a:gd name="T58" fmla="*/ 378 w 657"/>
                <a:gd name="T59" fmla="*/ 652 h 656"/>
                <a:gd name="T60" fmla="*/ 329 w 657"/>
                <a:gd name="T61" fmla="*/ 656 h 656"/>
                <a:gd name="T62" fmla="*/ 329 w 657"/>
                <a:gd name="T63" fmla="*/ 38 h 656"/>
                <a:gd name="T64" fmla="*/ 243 w 657"/>
                <a:gd name="T65" fmla="*/ 50 h 656"/>
                <a:gd name="T66" fmla="*/ 166 w 657"/>
                <a:gd name="T67" fmla="*/ 87 h 656"/>
                <a:gd name="T68" fmla="*/ 104 w 657"/>
                <a:gd name="T69" fmla="*/ 144 h 656"/>
                <a:gd name="T70" fmla="*/ 60 w 657"/>
                <a:gd name="T71" fmla="*/ 215 h 656"/>
                <a:gd name="T72" fmla="*/ 39 w 657"/>
                <a:gd name="T73" fmla="*/ 298 h 656"/>
                <a:gd name="T74" fmla="*/ 39 w 657"/>
                <a:gd name="T75" fmla="*/ 358 h 656"/>
                <a:gd name="T76" fmla="*/ 60 w 657"/>
                <a:gd name="T77" fmla="*/ 442 h 656"/>
                <a:gd name="T78" fmla="*/ 104 w 657"/>
                <a:gd name="T79" fmla="*/ 513 h 656"/>
                <a:gd name="T80" fmla="*/ 166 w 657"/>
                <a:gd name="T81" fmla="*/ 569 h 656"/>
                <a:gd name="T82" fmla="*/ 243 w 657"/>
                <a:gd name="T83" fmla="*/ 605 h 656"/>
                <a:gd name="T84" fmla="*/ 329 w 657"/>
                <a:gd name="T85" fmla="*/ 619 h 656"/>
                <a:gd name="T86" fmla="*/ 388 w 657"/>
                <a:gd name="T87" fmla="*/ 613 h 656"/>
                <a:gd name="T88" fmla="*/ 467 w 657"/>
                <a:gd name="T89" fmla="*/ 584 h 656"/>
                <a:gd name="T90" fmla="*/ 534 w 657"/>
                <a:gd name="T91" fmla="*/ 534 h 656"/>
                <a:gd name="T92" fmla="*/ 585 w 657"/>
                <a:gd name="T93" fmla="*/ 467 h 656"/>
                <a:gd name="T94" fmla="*/ 613 w 657"/>
                <a:gd name="T95" fmla="*/ 387 h 656"/>
                <a:gd name="T96" fmla="*/ 620 w 657"/>
                <a:gd name="T97" fmla="*/ 328 h 656"/>
                <a:gd name="T98" fmla="*/ 606 w 657"/>
                <a:gd name="T99" fmla="*/ 242 h 656"/>
                <a:gd name="T100" fmla="*/ 570 w 657"/>
                <a:gd name="T101" fmla="*/ 165 h 656"/>
                <a:gd name="T102" fmla="*/ 514 w 657"/>
                <a:gd name="T103" fmla="*/ 103 h 656"/>
                <a:gd name="T104" fmla="*/ 441 w 657"/>
                <a:gd name="T105" fmla="*/ 60 h 656"/>
                <a:gd name="T106" fmla="*/ 358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9" y="656"/>
                  </a:moveTo>
                  <a:lnTo>
                    <a:pt x="329" y="656"/>
                  </a:lnTo>
                  <a:lnTo>
                    <a:pt x="311" y="656"/>
                  </a:lnTo>
                  <a:lnTo>
                    <a:pt x="295" y="655"/>
                  </a:lnTo>
                  <a:lnTo>
                    <a:pt x="279" y="652"/>
                  </a:lnTo>
                  <a:lnTo>
                    <a:pt x="263" y="650"/>
                  </a:lnTo>
                  <a:lnTo>
                    <a:pt x="247" y="647"/>
                  </a:lnTo>
                  <a:lnTo>
                    <a:pt x="231" y="642"/>
                  </a:lnTo>
                  <a:lnTo>
                    <a:pt x="201" y="631"/>
                  </a:lnTo>
                  <a:lnTo>
                    <a:pt x="171" y="618"/>
                  </a:lnTo>
                  <a:lnTo>
                    <a:pt x="145" y="600"/>
                  </a:lnTo>
                  <a:lnTo>
                    <a:pt x="119" y="581"/>
                  </a:lnTo>
                  <a:lnTo>
                    <a:pt x="96" y="560"/>
                  </a:lnTo>
                  <a:lnTo>
                    <a:pt x="75" y="537"/>
                  </a:lnTo>
                  <a:lnTo>
                    <a:pt x="56" y="511"/>
                  </a:lnTo>
                  <a:lnTo>
                    <a:pt x="40" y="485"/>
                  </a:lnTo>
                  <a:lnTo>
                    <a:pt x="26" y="456"/>
                  </a:lnTo>
                  <a:lnTo>
                    <a:pt x="14" y="426"/>
                  </a:lnTo>
                  <a:lnTo>
                    <a:pt x="10" y="411"/>
                  </a:lnTo>
                  <a:lnTo>
                    <a:pt x="6" y="395"/>
                  </a:lnTo>
                  <a:lnTo>
                    <a:pt x="4" y="379"/>
                  </a:lnTo>
                  <a:lnTo>
                    <a:pt x="2" y="361"/>
                  </a:lnTo>
                  <a:lnTo>
                    <a:pt x="1" y="345"/>
                  </a:lnTo>
                  <a:lnTo>
                    <a:pt x="0" y="328"/>
                  </a:lnTo>
                  <a:lnTo>
                    <a:pt x="0" y="328"/>
                  </a:lnTo>
                  <a:lnTo>
                    <a:pt x="1" y="311"/>
                  </a:lnTo>
                  <a:lnTo>
                    <a:pt x="2" y="294"/>
                  </a:lnTo>
                  <a:lnTo>
                    <a:pt x="4" y="278"/>
                  </a:lnTo>
                  <a:lnTo>
                    <a:pt x="6" y="262"/>
                  </a:lnTo>
                  <a:lnTo>
                    <a:pt x="10" y="246"/>
                  </a:lnTo>
                  <a:lnTo>
                    <a:pt x="14" y="231"/>
                  </a:lnTo>
                  <a:lnTo>
                    <a:pt x="26" y="200"/>
                  </a:lnTo>
                  <a:lnTo>
                    <a:pt x="40" y="172"/>
                  </a:lnTo>
                  <a:lnTo>
                    <a:pt x="56" y="145"/>
                  </a:lnTo>
                  <a:lnTo>
                    <a:pt x="75" y="119"/>
                  </a:lnTo>
                  <a:lnTo>
                    <a:pt x="96" y="95"/>
                  </a:lnTo>
                  <a:lnTo>
                    <a:pt x="119" y="75"/>
                  </a:lnTo>
                  <a:lnTo>
                    <a:pt x="145" y="56"/>
                  </a:lnTo>
                  <a:lnTo>
                    <a:pt x="171" y="39"/>
                  </a:lnTo>
                  <a:lnTo>
                    <a:pt x="201" y="25"/>
                  </a:lnTo>
                  <a:lnTo>
                    <a:pt x="231" y="15"/>
                  </a:lnTo>
                  <a:lnTo>
                    <a:pt x="247" y="9"/>
                  </a:lnTo>
                  <a:lnTo>
                    <a:pt x="263" y="7"/>
                  </a:lnTo>
                  <a:lnTo>
                    <a:pt x="279" y="4"/>
                  </a:lnTo>
                  <a:lnTo>
                    <a:pt x="295" y="1"/>
                  </a:lnTo>
                  <a:lnTo>
                    <a:pt x="311" y="0"/>
                  </a:lnTo>
                  <a:lnTo>
                    <a:pt x="329" y="0"/>
                  </a:lnTo>
                  <a:lnTo>
                    <a:pt x="329" y="0"/>
                  </a:lnTo>
                  <a:lnTo>
                    <a:pt x="346" y="0"/>
                  </a:lnTo>
                  <a:lnTo>
                    <a:pt x="362" y="1"/>
                  </a:lnTo>
                  <a:lnTo>
                    <a:pt x="378" y="4"/>
                  </a:lnTo>
                  <a:lnTo>
                    <a:pt x="394" y="7"/>
                  </a:lnTo>
                  <a:lnTo>
                    <a:pt x="410" y="9"/>
                  </a:lnTo>
                  <a:lnTo>
                    <a:pt x="427" y="15"/>
                  </a:lnTo>
                  <a:lnTo>
                    <a:pt x="456" y="25"/>
                  </a:lnTo>
                  <a:lnTo>
                    <a:pt x="486" y="39"/>
                  </a:lnTo>
                  <a:lnTo>
                    <a:pt x="512" y="56"/>
                  </a:lnTo>
                  <a:lnTo>
                    <a:pt x="538" y="75"/>
                  </a:lnTo>
                  <a:lnTo>
                    <a:pt x="561" y="95"/>
                  </a:lnTo>
                  <a:lnTo>
                    <a:pt x="582" y="119"/>
                  </a:lnTo>
                  <a:lnTo>
                    <a:pt x="601" y="145"/>
                  </a:lnTo>
                  <a:lnTo>
                    <a:pt x="617" y="172"/>
                  </a:lnTo>
                  <a:lnTo>
                    <a:pt x="631" y="200"/>
                  </a:lnTo>
                  <a:lnTo>
                    <a:pt x="643" y="231"/>
                  </a:lnTo>
                  <a:lnTo>
                    <a:pt x="647" y="246"/>
                  </a:lnTo>
                  <a:lnTo>
                    <a:pt x="651" y="262"/>
                  </a:lnTo>
                  <a:lnTo>
                    <a:pt x="653" y="278"/>
                  </a:lnTo>
                  <a:lnTo>
                    <a:pt x="655" y="294"/>
                  </a:lnTo>
                  <a:lnTo>
                    <a:pt x="656" y="311"/>
                  </a:lnTo>
                  <a:lnTo>
                    <a:pt x="657" y="328"/>
                  </a:lnTo>
                  <a:lnTo>
                    <a:pt x="657" y="328"/>
                  </a:lnTo>
                  <a:lnTo>
                    <a:pt x="656" y="345"/>
                  </a:lnTo>
                  <a:lnTo>
                    <a:pt x="655" y="361"/>
                  </a:lnTo>
                  <a:lnTo>
                    <a:pt x="653" y="379"/>
                  </a:lnTo>
                  <a:lnTo>
                    <a:pt x="651" y="395"/>
                  </a:lnTo>
                  <a:lnTo>
                    <a:pt x="647" y="411"/>
                  </a:lnTo>
                  <a:lnTo>
                    <a:pt x="643" y="426"/>
                  </a:lnTo>
                  <a:lnTo>
                    <a:pt x="631" y="456"/>
                  </a:lnTo>
                  <a:lnTo>
                    <a:pt x="617" y="485"/>
                  </a:lnTo>
                  <a:lnTo>
                    <a:pt x="601" y="511"/>
                  </a:lnTo>
                  <a:lnTo>
                    <a:pt x="582" y="537"/>
                  </a:lnTo>
                  <a:lnTo>
                    <a:pt x="561" y="560"/>
                  </a:lnTo>
                  <a:lnTo>
                    <a:pt x="538" y="581"/>
                  </a:lnTo>
                  <a:lnTo>
                    <a:pt x="512" y="600"/>
                  </a:lnTo>
                  <a:lnTo>
                    <a:pt x="486" y="618"/>
                  </a:lnTo>
                  <a:lnTo>
                    <a:pt x="456" y="631"/>
                  </a:lnTo>
                  <a:lnTo>
                    <a:pt x="427" y="642"/>
                  </a:lnTo>
                  <a:lnTo>
                    <a:pt x="410" y="647"/>
                  </a:lnTo>
                  <a:lnTo>
                    <a:pt x="394" y="650"/>
                  </a:lnTo>
                  <a:lnTo>
                    <a:pt x="378" y="652"/>
                  </a:lnTo>
                  <a:lnTo>
                    <a:pt x="362" y="655"/>
                  </a:lnTo>
                  <a:lnTo>
                    <a:pt x="346" y="656"/>
                  </a:lnTo>
                  <a:lnTo>
                    <a:pt x="329" y="656"/>
                  </a:lnTo>
                  <a:lnTo>
                    <a:pt x="329" y="656"/>
                  </a:lnTo>
                  <a:close/>
                  <a:moveTo>
                    <a:pt x="329" y="38"/>
                  </a:moveTo>
                  <a:lnTo>
                    <a:pt x="329" y="38"/>
                  </a:lnTo>
                  <a:lnTo>
                    <a:pt x="299" y="39"/>
                  </a:lnTo>
                  <a:lnTo>
                    <a:pt x="269" y="43"/>
                  </a:lnTo>
                  <a:lnTo>
                    <a:pt x="243" y="50"/>
                  </a:lnTo>
                  <a:lnTo>
                    <a:pt x="216" y="60"/>
                  </a:lnTo>
                  <a:lnTo>
                    <a:pt x="190" y="72"/>
                  </a:lnTo>
                  <a:lnTo>
                    <a:pt x="166" y="87"/>
                  </a:lnTo>
                  <a:lnTo>
                    <a:pt x="143" y="103"/>
                  </a:lnTo>
                  <a:lnTo>
                    <a:pt x="123" y="122"/>
                  </a:lnTo>
                  <a:lnTo>
                    <a:pt x="104" y="144"/>
                  </a:lnTo>
                  <a:lnTo>
                    <a:pt x="87" y="165"/>
                  </a:lnTo>
                  <a:lnTo>
                    <a:pt x="72" y="189"/>
                  </a:lnTo>
                  <a:lnTo>
                    <a:pt x="60" y="215"/>
                  </a:lnTo>
                  <a:lnTo>
                    <a:pt x="51" y="242"/>
                  </a:lnTo>
                  <a:lnTo>
                    <a:pt x="44" y="270"/>
                  </a:lnTo>
                  <a:lnTo>
                    <a:pt x="39" y="298"/>
                  </a:lnTo>
                  <a:lnTo>
                    <a:pt x="37" y="328"/>
                  </a:lnTo>
                  <a:lnTo>
                    <a:pt x="37" y="328"/>
                  </a:lnTo>
                  <a:lnTo>
                    <a:pt x="39" y="358"/>
                  </a:lnTo>
                  <a:lnTo>
                    <a:pt x="44" y="387"/>
                  </a:lnTo>
                  <a:lnTo>
                    <a:pt x="51" y="415"/>
                  </a:lnTo>
                  <a:lnTo>
                    <a:pt x="60" y="442"/>
                  </a:lnTo>
                  <a:lnTo>
                    <a:pt x="72" y="467"/>
                  </a:lnTo>
                  <a:lnTo>
                    <a:pt x="87" y="491"/>
                  </a:lnTo>
                  <a:lnTo>
                    <a:pt x="104" y="513"/>
                  </a:lnTo>
                  <a:lnTo>
                    <a:pt x="123" y="534"/>
                  </a:lnTo>
                  <a:lnTo>
                    <a:pt x="143" y="553"/>
                  </a:lnTo>
                  <a:lnTo>
                    <a:pt x="166" y="569"/>
                  </a:lnTo>
                  <a:lnTo>
                    <a:pt x="190" y="584"/>
                  </a:lnTo>
                  <a:lnTo>
                    <a:pt x="216" y="596"/>
                  </a:lnTo>
                  <a:lnTo>
                    <a:pt x="243" y="605"/>
                  </a:lnTo>
                  <a:lnTo>
                    <a:pt x="269" y="613"/>
                  </a:lnTo>
                  <a:lnTo>
                    <a:pt x="299" y="618"/>
                  </a:lnTo>
                  <a:lnTo>
                    <a:pt x="329" y="619"/>
                  </a:lnTo>
                  <a:lnTo>
                    <a:pt x="329" y="619"/>
                  </a:lnTo>
                  <a:lnTo>
                    <a:pt x="358" y="618"/>
                  </a:lnTo>
                  <a:lnTo>
                    <a:pt x="388" y="613"/>
                  </a:lnTo>
                  <a:lnTo>
                    <a:pt x="414" y="605"/>
                  </a:lnTo>
                  <a:lnTo>
                    <a:pt x="441" y="596"/>
                  </a:lnTo>
                  <a:lnTo>
                    <a:pt x="467" y="584"/>
                  </a:lnTo>
                  <a:lnTo>
                    <a:pt x="491" y="569"/>
                  </a:lnTo>
                  <a:lnTo>
                    <a:pt x="514" y="553"/>
                  </a:lnTo>
                  <a:lnTo>
                    <a:pt x="534" y="534"/>
                  </a:lnTo>
                  <a:lnTo>
                    <a:pt x="553" y="513"/>
                  </a:lnTo>
                  <a:lnTo>
                    <a:pt x="570" y="491"/>
                  </a:lnTo>
                  <a:lnTo>
                    <a:pt x="585" y="467"/>
                  </a:lnTo>
                  <a:lnTo>
                    <a:pt x="597" y="442"/>
                  </a:lnTo>
                  <a:lnTo>
                    <a:pt x="606" y="415"/>
                  </a:lnTo>
                  <a:lnTo>
                    <a:pt x="613" y="387"/>
                  </a:lnTo>
                  <a:lnTo>
                    <a:pt x="619" y="358"/>
                  </a:lnTo>
                  <a:lnTo>
                    <a:pt x="620" y="328"/>
                  </a:lnTo>
                  <a:lnTo>
                    <a:pt x="620" y="328"/>
                  </a:lnTo>
                  <a:lnTo>
                    <a:pt x="619" y="298"/>
                  </a:lnTo>
                  <a:lnTo>
                    <a:pt x="613" y="270"/>
                  </a:lnTo>
                  <a:lnTo>
                    <a:pt x="606" y="242"/>
                  </a:lnTo>
                  <a:lnTo>
                    <a:pt x="597" y="215"/>
                  </a:lnTo>
                  <a:lnTo>
                    <a:pt x="585" y="189"/>
                  </a:lnTo>
                  <a:lnTo>
                    <a:pt x="570" y="165"/>
                  </a:lnTo>
                  <a:lnTo>
                    <a:pt x="553" y="144"/>
                  </a:lnTo>
                  <a:lnTo>
                    <a:pt x="534" y="122"/>
                  </a:lnTo>
                  <a:lnTo>
                    <a:pt x="514" y="103"/>
                  </a:lnTo>
                  <a:lnTo>
                    <a:pt x="491" y="87"/>
                  </a:lnTo>
                  <a:lnTo>
                    <a:pt x="467" y="72"/>
                  </a:lnTo>
                  <a:lnTo>
                    <a:pt x="441" y="60"/>
                  </a:lnTo>
                  <a:lnTo>
                    <a:pt x="414" y="50"/>
                  </a:lnTo>
                  <a:lnTo>
                    <a:pt x="388" y="43"/>
                  </a:lnTo>
                  <a:lnTo>
                    <a:pt x="358"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pic>
          <p:nvPicPr>
            <p:cNvPr id="41" name="Graphic 40" descr="Statistics">
              <a:extLst>
                <a:ext uri="{FF2B5EF4-FFF2-40B4-BE49-F238E27FC236}">
                  <a16:creationId xmlns:a16="http://schemas.microsoft.com/office/drawing/2014/main" id="{3E59E42D-5760-41C6-9EBB-95DE95A61F5C}"/>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09756" y="5167003"/>
              <a:ext cx="253925" cy="253925"/>
            </a:xfrm>
            <a:prstGeom prst="rect">
              <a:avLst/>
            </a:prstGeom>
          </p:spPr>
        </p:pic>
      </p:grpSp>
      <p:cxnSp>
        <p:nvCxnSpPr>
          <p:cNvPr id="19" name="Straight Connector 18">
            <a:extLst>
              <a:ext uri="{FF2B5EF4-FFF2-40B4-BE49-F238E27FC236}">
                <a16:creationId xmlns:a16="http://schemas.microsoft.com/office/drawing/2014/main" id="{2A030771-39D3-4766-AAC1-6D6B2A387D4D}"/>
              </a:ext>
            </a:extLst>
          </p:cNvPr>
          <p:cNvCxnSpPr/>
          <p:nvPr/>
        </p:nvCxnSpPr>
        <p:spPr>
          <a:xfrm>
            <a:off x="3567133"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B5F8790-A653-4A59-9EDE-0978AB6AC76D}"/>
              </a:ext>
            </a:extLst>
          </p:cNvPr>
          <p:cNvSpPr/>
          <p:nvPr/>
        </p:nvSpPr>
        <p:spPr>
          <a:xfrm>
            <a:off x="282178"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do we want to achieve?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30" name="Straight Connector 29">
            <a:extLst>
              <a:ext uri="{FF2B5EF4-FFF2-40B4-BE49-F238E27FC236}">
                <a16:creationId xmlns:a16="http://schemas.microsoft.com/office/drawing/2014/main" id="{400D4324-A719-444F-835A-ED569AEB3973}"/>
              </a:ext>
            </a:extLst>
          </p:cNvPr>
          <p:cNvCxnSpPr/>
          <p:nvPr/>
        </p:nvCxnSpPr>
        <p:spPr>
          <a:xfrm>
            <a:off x="343809"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pic>
        <p:nvPicPr>
          <p:cNvPr id="31" name="Picture 30">
            <a:extLst>
              <a:ext uri="{FF2B5EF4-FFF2-40B4-BE49-F238E27FC236}">
                <a16:creationId xmlns:a16="http://schemas.microsoft.com/office/drawing/2014/main" id="{97A0B098-93FA-4A3C-AFFA-B2DDCCB26552}"/>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32" name="Rectangle 31">
            <a:extLst>
              <a:ext uri="{FF2B5EF4-FFF2-40B4-BE49-F238E27FC236}">
                <a16:creationId xmlns:a16="http://schemas.microsoft.com/office/drawing/2014/main" id="{871B4201-9EAD-4047-81BD-ADAE1F6C92DC}"/>
              </a:ext>
            </a:extLst>
          </p:cNvPr>
          <p:cNvSpPr/>
          <p:nvPr/>
        </p:nvSpPr>
        <p:spPr bwMode="gray">
          <a:xfrm>
            <a:off x="3536996" y="361011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People can </a:t>
            </a:r>
            <a:r>
              <a:rPr lang="en-GB" sz="1050" b="1" dirty="0">
                <a:solidFill>
                  <a:srgbClr val="003E58"/>
                </a:solidFill>
                <a:latin typeface="Segoe UI" panose="020B0502040204020203" pitchFamily="34" charset="0"/>
                <a:cs typeface="Segoe UI" panose="020B0502040204020203" pitchFamily="34" charset="0"/>
              </a:rPr>
              <a:t>access the health and care information held about them online, on demand</a:t>
            </a:r>
            <a:r>
              <a:rPr lang="en-GB" sz="1050" dirty="0">
                <a:solidFill>
                  <a:srgbClr val="003E58"/>
                </a:solidFill>
                <a:latin typeface="Segoe UI" panose="020B0502040204020203" pitchFamily="34" charset="0"/>
                <a:cs typeface="Segoe UI" panose="020B0502040204020203" pitchFamily="34" charset="0"/>
              </a:rPr>
              <a:t>.</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 </a:t>
            </a:r>
            <a:r>
              <a:rPr lang="en-GB" sz="1050" b="1" dirty="0">
                <a:solidFill>
                  <a:srgbClr val="003E58"/>
                </a:solidFill>
                <a:latin typeface="Segoe UI" panose="020B0502040204020203" pitchFamily="34" charset="0"/>
                <a:cs typeface="Segoe UI" panose="020B0502040204020203" pitchFamily="34" charset="0"/>
              </a:rPr>
              <a:t>quantity and quality of data </a:t>
            </a:r>
            <a:r>
              <a:rPr lang="en-GB" sz="1050" dirty="0">
                <a:solidFill>
                  <a:srgbClr val="003E58"/>
                </a:solidFill>
                <a:latin typeface="Segoe UI" panose="020B0502040204020203" pitchFamily="34" charset="0"/>
                <a:cs typeface="Segoe UI" panose="020B0502040204020203" pitchFamily="34" charset="0"/>
              </a:rPr>
              <a:t>held about people is improved, which helps to </a:t>
            </a:r>
            <a:r>
              <a:rPr lang="en-GB" sz="1050" b="1" dirty="0">
                <a:solidFill>
                  <a:srgbClr val="003E58"/>
                </a:solidFill>
                <a:latin typeface="Segoe UI" panose="020B0502040204020203" pitchFamily="34" charset="0"/>
                <a:cs typeface="Segoe UI" panose="020B0502040204020203" pitchFamily="34" charset="0"/>
              </a:rPr>
              <a:t>personalise care</a:t>
            </a:r>
            <a:r>
              <a:rPr lang="en-GB" sz="1050" dirty="0">
                <a:solidFill>
                  <a:srgbClr val="003E58"/>
                </a:solidFill>
                <a:latin typeface="Segoe UI" panose="020B0502040204020203" pitchFamily="34" charset="0"/>
                <a:cs typeface="Segoe UI" panose="020B0502040204020203" pitchFamily="34" charset="0"/>
              </a:rPr>
              <a:t>.</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Data is </a:t>
            </a:r>
            <a:r>
              <a:rPr lang="en-GB" sz="1050" b="1" dirty="0">
                <a:solidFill>
                  <a:srgbClr val="003E58"/>
                </a:solidFill>
                <a:latin typeface="Segoe UI" panose="020B0502040204020203" pitchFamily="34" charset="0"/>
                <a:cs typeface="Segoe UI" panose="020B0502040204020203" pitchFamily="34" charset="0"/>
              </a:rPr>
              <a:t>securely protected </a:t>
            </a:r>
            <a:r>
              <a:rPr lang="en-GB" sz="1050" dirty="0">
                <a:solidFill>
                  <a:srgbClr val="003E58"/>
                </a:solidFill>
                <a:latin typeface="Segoe UI" panose="020B0502040204020203" pitchFamily="34" charset="0"/>
                <a:cs typeface="Segoe UI" panose="020B0502040204020203" pitchFamily="34" charset="0"/>
              </a:rPr>
              <a:t>by </a:t>
            </a:r>
            <a:r>
              <a:rPr lang="en-GB" sz="1050" b="1" dirty="0">
                <a:solidFill>
                  <a:srgbClr val="003E58"/>
                </a:solidFill>
                <a:latin typeface="Segoe UI" panose="020B0502040204020203" pitchFamily="34" charset="0"/>
                <a:cs typeface="Segoe UI" panose="020B0502040204020203" pitchFamily="34" charset="0"/>
              </a:rPr>
              <a:t>robust cyber solutions.</a:t>
            </a:r>
          </a:p>
        </p:txBody>
      </p:sp>
      <p:sp>
        <p:nvSpPr>
          <p:cNvPr id="33" name="Rectangle 32">
            <a:extLst>
              <a:ext uri="{FF2B5EF4-FFF2-40B4-BE49-F238E27FC236}">
                <a16:creationId xmlns:a16="http://schemas.microsoft.com/office/drawing/2014/main" id="{A37CA519-5A04-41F8-A4AE-D76A665FB143}"/>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I  can access my healthcare data whenever I want to and I feel safe in the knowledge that it is securely stored and I can control who has access to it at any time.</a:t>
            </a:r>
          </a:p>
        </p:txBody>
      </p:sp>
      <p:sp>
        <p:nvSpPr>
          <p:cNvPr id="35" name="TextBox 34">
            <a:extLst>
              <a:ext uri="{FF2B5EF4-FFF2-40B4-BE49-F238E27FC236}">
                <a16:creationId xmlns:a16="http://schemas.microsoft.com/office/drawing/2014/main" id="{A02715B7-E8F0-44AE-A48F-6222EBB61F9D}"/>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36" name="TextBox 35">
            <a:extLst>
              <a:ext uri="{FF2B5EF4-FFF2-40B4-BE49-F238E27FC236}">
                <a16:creationId xmlns:a16="http://schemas.microsoft.com/office/drawing/2014/main" id="{8178C431-B203-44BA-98C2-084B463D2012}"/>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37" name="TextBox 36">
            <a:extLst>
              <a:ext uri="{FF2B5EF4-FFF2-40B4-BE49-F238E27FC236}">
                <a16:creationId xmlns:a16="http://schemas.microsoft.com/office/drawing/2014/main" id="{36B00D53-85B2-46E2-8397-C80F6528B681}"/>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38" name="Picture 37">
            <a:extLst>
              <a:ext uri="{FF2B5EF4-FFF2-40B4-BE49-F238E27FC236}">
                <a16:creationId xmlns:a16="http://schemas.microsoft.com/office/drawing/2014/main" id="{A0412B7A-4705-4710-AF67-5219484A28FC}"/>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42" name="Rectangle 41">
            <a:extLst>
              <a:ext uri="{FF2B5EF4-FFF2-40B4-BE49-F238E27FC236}">
                <a16:creationId xmlns:a16="http://schemas.microsoft.com/office/drawing/2014/main" id="{837F91E6-410A-42D0-A2F6-1E92EFE71A2F}"/>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Health and care staff can access </a:t>
            </a:r>
            <a:r>
              <a:rPr lang="en-GB" sz="1050" b="1" dirty="0">
                <a:solidFill>
                  <a:srgbClr val="003E58"/>
                </a:solidFill>
                <a:latin typeface="Segoe UI" panose="020B0502040204020203" pitchFamily="34" charset="0"/>
                <a:cs typeface="Segoe UI" panose="020B0502040204020203" pitchFamily="34" charset="0"/>
              </a:rPr>
              <a:t>records </a:t>
            </a:r>
            <a:r>
              <a:rPr lang="en-GB" sz="1050" dirty="0">
                <a:solidFill>
                  <a:srgbClr val="003E58"/>
                </a:solidFill>
                <a:latin typeface="Segoe UI" panose="020B0502040204020203" pitchFamily="34" charset="0"/>
                <a:cs typeface="Segoe UI" panose="020B0502040204020203" pitchFamily="34" charset="0"/>
              </a:rPr>
              <a:t>and</a:t>
            </a:r>
            <a:r>
              <a:rPr lang="en-GB" sz="1050" b="1" dirty="0">
                <a:solidFill>
                  <a:srgbClr val="003E58"/>
                </a:solidFill>
                <a:latin typeface="Segoe UI" panose="020B0502040204020203" pitchFamily="34" charset="0"/>
                <a:cs typeface="Segoe UI" panose="020B0502040204020203" pitchFamily="34" charset="0"/>
              </a:rPr>
              <a:t> </a:t>
            </a:r>
            <a:r>
              <a:rPr lang="en-GB" sz="1050" dirty="0">
                <a:solidFill>
                  <a:srgbClr val="003E58"/>
                </a:solidFill>
                <a:latin typeface="Segoe UI" panose="020B0502040204020203" pitchFamily="34" charset="0"/>
                <a:cs typeface="Segoe UI" panose="020B0502040204020203" pitchFamily="34" charset="0"/>
              </a:rPr>
              <a:t>history so that they are </a:t>
            </a:r>
            <a:r>
              <a:rPr lang="en-GB" sz="1050" b="1" dirty="0">
                <a:solidFill>
                  <a:srgbClr val="003E58"/>
                </a:solidFill>
                <a:latin typeface="Segoe UI" panose="020B0502040204020203" pitchFamily="34" charset="0"/>
                <a:cs typeface="Segoe UI" panose="020B0502040204020203" pitchFamily="34" charset="0"/>
              </a:rPr>
              <a:t>well informed </a:t>
            </a:r>
            <a:r>
              <a:rPr lang="en-GB" sz="1050" dirty="0">
                <a:solidFill>
                  <a:srgbClr val="003E58"/>
                </a:solidFill>
                <a:latin typeface="Segoe UI" panose="020B0502040204020203" pitchFamily="34" charset="0"/>
                <a:cs typeface="Segoe UI" panose="020B0502040204020203" pitchFamily="34" charset="0"/>
              </a:rPr>
              <a:t>before they begin a consultation.</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There are </a:t>
            </a:r>
            <a:r>
              <a:rPr lang="en-GB" sz="1050" b="1" dirty="0">
                <a:solidFill>
                  <a:srgbClr val="003E58"/>
                </a:solidFill>
                <a:latin typeface="Segoe UI" panose="020B0502040204020203" pitchFamily="34" charset="0"/>
                <a:cs typeface="Segoe UI" panose="020B0502040204020203" pitchFamily="34" charset="0"/>
              </a:rPr>
              <a:t>clear and transparent data governance processes</a:t>
            </a:r>
            <a:r>
              <a:rPr lang="en-GB" sz="1050" dirty="0">
                <a:solidFill>
                  <a:srgbClr val="003E58"/>
                </a:solidFill>
                <a:latin typeface="Segoe UI" panose="020B0502040204020203" pitchFamily="34" charset="0"/>
                <a:cs typeface="Segoe UI" panose="020B0502040204020203" pitchFamily="34" charset="0"/>
              </a:rPr>
              <a:t> in place, which improves data quality and access.</a:t>
            </a:r>
          </a:p>
        </p:txBody>
      </p:sp>
      <p:sp>
        <p:nvSpPr>
          <p:cNvPr id="43" name="Rectangle 42">
            <a:extLst>
              <a:ext uri="{FF2B5EF4-FFF2-40B4-BE49-F238E27FC236}">
                <a16:creationId xmlns:a16="http://schemas.microsoft.com/office/drawing/2014/main" id="{C8A036F6-AD9C-4E5D-8389-61C9B831E03E}"/>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I can make care decisions based on a wealth of evidence and data, which improves the outcomes I can  deliver for my patients.</a:t>
            </a:r>
          </a:p>
        </p:txBody>
      </p:sp>
      <p:sp>
        <p:nvSpPr>
          <p:cNvPr id="44" name="TextBox 43">
            <a:extLst>
              <a:ext uri="{FF2B5EF4-FFF2-40B4-BE49-F238E27FC236}">
                <a16:creationId xmlns:a16="http://schemas.microsoft.com/office/drawing/2014/main" id="{2A978AC9-FE75-46AA-8E4F-21D7E053C890}"/>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45" name="TextBox 44">
            <a:extLst>
              <a:ext uri="{FF2B5EF4-FFF2-40B4-BE49-F238E27FC236}">
                <a16:creationId xmlns:a16="http://schemas.microsoft.com/office/drawing/2014/main" id="{8C2A8442-2903-4712-847A-113B12599A24}"/>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46" name="TextBox 45">
            <a:extLst>
              <a:ext uri="{FF2B5EF4-FFF2-40B4-BE49-F238E27FC236}">
                <a16:creationId xmlns:a16="http://schemas.microsoft.com/office/drawing/2014/main" id="{50AA9E6C-4A54-4965-8F28-65C28CA5442B}"/>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47" name="Rectangle 46">
            <a:extLst>
              <a:ext uri="{FF2B5EF4-FFF2-40B4-BE49-F238E27FC236}">
                <a16:creationId xmlns:a16="http://schemas.microsoft.com/office/drawing/2014/main" id="{8232B161-5DF6-41A7-AD94-F0CE4BC3CB24}"/>
              </a:ext>
            </a:extLst>
          </p:cNvPr>
          <p:cNvSpPr/>
          <p:nvPr/>
        </p:nvSpPr>
        <p:spPr>
          <a:xfrm>
            <a:off x="3475365"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will the future look like?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35827404"/>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3739CCCD-4499-4AE8-8FC8-78C040175F46}"/>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5" name="Rectangle 14">
            <a:extLst>
              <a:ext uri="{FF2B5EF4-FFF2-40B4-BE49-F238E27FC236}">
                <a16:creationId xmlns:a16="http://schemas.microsoft.com/office/drawing/2014/main" id="{BFE61D71-DE37-4DED-967D-7146393EACD2}"/>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Intelligent use of data will optimise performance and harness population health insights, whilst ensuring robust data protection standards </a:t>
            </a:r>
          </a:p>
        </p:txBody>
      </p:sp>
      <p:sp>
        <p:nvSpPr>
          <p:cNvPr id="19" name="Rectangle 18">
            <a:extLst>
              <a:ext uri="{FF2B5EF4-FFF2-40B4-BE49-F238E27FC236}">
                <a16:creationId xmlns:a16="http://schemas.microsoft.com/office/drawing/2014/main" id="{5BEF7D4B-1B83-408A-BD35-CB5DD90955EC}"/>
              </a:ext>
            </a:extLst>
          </p:cNvPr>
          <p:cNvSpPr/>
          <p:nvPr/>
        </p:nvSpPr>
        <p:spPr>
          <a:xfrm>
            <a:off x="235812" y="3092431"/>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dirty="0">
                <a:solidFill>
                  <a:srgbClr val="003E58"/>
                </a:solidFill>
                <a:latin typeface="Segoe UI" panose="020B0502040204020203" pitchFamily="34" charset="0"/>
                <a:cs typeface="Segoe UI" panose="020B0502040204020203" pitchFamily="34" charset="0"/>
              </a:rPr>
              <a:t>Nick O’Reilly – Someone living with a long term condition</a:t>
            </a:r>
          </a:p>
        </p:txBody>
      </p:sp>
      <p:pic>
        <p:nvPicPr>
          <p:cNvPr id="23" name="Picture 22">
            <a:extLst>
              <a:ext uri="{FF2B5EF4-FFF2-40B4-BE49-F238E27FC236}">
                <a16:creationId xmlns:a16="http://schemas.microsoft.com/office/drawing/2014/main" id="{7A4ACB64-F297-4B42-936F-B61480082FA3}"/>
              </a:ext>
            </a:extLst>
          </p:cNvPr>
          <p:cNvPicPr>
            <a:picLocks noChangeAspect="1"/>
          </p:cNvPicPr>
          <p:nvPr/>
        </p:nvPicPr>
        <p:blipFill>
          <a:blip r:embed="rId4"/>
          <a:stretch>
            <a:fillRect/>
          </a:stretch>
        </p:blipFill>
        <p:spPr>
          <a:xfrm>
            <a:off x="174561" y="3668022"/>
            <a:ext cx="2037158" cy="1690674"/>
          </a:xfrm>
          <a:prstGeom prst="rect">
            <a:avLst/>
          </a:prstGeom>
        </p:spPr>
      </p:pic>
      <p:sp>
        <p:nvSpPr>
          <p:cNvPr id="24" name="Rectangle 23">
            <a:extLst>
              <a:ext uri="{FF2B5EF4-FFF2-40B4-BE49-F238E27FC236}">
                <a16:creationId xmlns:a16="http://schemas.microsoft.com/office/drawing/2014/main" id="{1F864058-94A6-47DD-BED5-6F800B192985}"/>
              </a:ext>
            </a:extLst>
          </p:cNvPr>
          <p:cNvSpPr/>
          <p:nvPr/>
        </p:nvSpPr>
        <p:spPr>
          <a:xfrm>
            <a:off x="2342102" y="3725565"/>
            <a:ext cx="4271251" cy="2487370"/>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Nick has a chronic muscle condition that requires him to use a wheelchair full time and he sometimes needs to take a lot of time off work to manage his energy levels. He doesn’t like to talk about his condition at work as he fears it will affect his opportunities for promotion.</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Nick knows that any changes in his condition are confidential and kept between him and his health and care specialists. Nick has access to all the records and information held about him and knows that this data is kept safe and secure.</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Nick can choose when his data is made accessible to health and care professionals as part of his treatment pathway and knows that only those that need to use the data to make care decisions will be able to view it.</a:t>
            </a:r>
          </a:p>
        </p:txBody>
      </p:sp>
      <p:sp>
        <p:nvSpPr>
          <p:cNvPr id="25" name="Rectangle 24">
            <a:extLst>
              <a:ext uri="{FF2B5EF4-FFF2-40B4-BE49-F238E27FC236}">
                <a16:creationId xmlns:a16="http://schemas.microsoft.com/office/drawing/2014/main" id="{57AF7B03-55EA-4DEA-85D6-6815CBC51E9B}"/>
              </a:ext>
            </a:extLst>
          </p:cNvPr>
          <p:cNvSpPr/>
          <p:nvPr/>
        </p:nvSpPr>
        <p:spPr>
          <a:xfrm>
            <a:off x="235812" y="5392710"/>
            <a:ext cx="1975907" cy="820225"/>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36</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Commercial Assistant</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Belfast</a:t>
            </a:r>
          </a:p>
        </p:txBody>
      </p:sp>
      <p:sp>
        <p:nvSpPr>
          <p:cNvPr id="26" name="Rectangle 25">
            <a:extLst>
              <a:ext uri="{FF2B5EF4-FFF2-40B4-BE49-F238E27FC236}">
                <a16:creationId xmlns:a16="http://schemas.microsoft.com/office/drawing/2014/main" id="{D5C821A1-CD6B-4F49-8FC0-2AD2668C1E14}"/>
              </a:ext>
            </a:extLst>
          </p:cNvPr>
          <p:cNvSpPr/>
          <p:nvPr/>
        </p:nvSpPr>
        <p:spPr>
          <a:xfrm>
            <a:off x="235812" y="6301793"/>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a:solidFill>
                  <a:srgbClr val="003E58"/>
                </a:solidFill>
                <a:latin typeface="Segoe UI" panose="020B0502040204020203" pitchFamily="34" charset="0"/>
                <a:cs typeface="Segoe UI" panose="020B0502040204020203" pitchFamily="34" charset="0"/>
              </a:rPr>
              <a:t>Aaron Sullivan – Data specialist</a:t>
            </a:r>
          </a:p>
        </p:txBody>
      </p:sp>
      <p:pic>
        <p:nvPicPr>
          <p:cNvPr id="27" name="Picture 26">
            <a:extLst>
              <a:ext uri="{FF2B5EF4-FFF2-40B4-BE49-F238E27FC236}">
                <a16:creationId xmlns:a16="http://schemas.microsoft.com/office/drawing/2014/main" id="{2A4CD608-0ACB-496D-83C5-109D2104AD50}"/>
              </a:ext>
            </a:extLst>
          </p:cNvPr>
          <p:cNvPicPr>
            <a:picLocks noChangeAspect="1"/>
          </p:cNvPicPr>
          <p:nvPr/>
        </p:nvPicPr>
        <p:blipFill>
          <a:blip r:embed="rId4"/>
          <a:stretch>
            <a:fillRect/>
          </a:stretch>
        </p:blipFill>
        <p:spPr>
          <a:xfrm>
            <a:off x="174561" y="6895490"/>
            <a:ext cx="2037158" cy="1690674"/>
          </a:xfrm>
          <a:prstGeom prst="rect">
            <a:avLst/>
          </a:prstGeom>
        </p:spPr>
      </p:pic>
      <p:sp>
        <p:nvSpPr>
          <p:cNvPr id="29" name="Rectangle 28">
            <a:extLst>
              <a:ext uri="{FF2B5EF4-FFF2-40B4-BE49-F238E27FC236}">
                <a16:creationId xmlns:a16="http://schemas.microsoft.com/office/drawing/2014/main" id="{0853CEB8-C5C5-4982-9D66-231DBBE17D88}"/>
              </a:ext>
            </a:extLst>
          </p:cNvPr>
          <p:cNvSpPr/>
          <p:nvPr/>
        </p:nvSpPr>
        <p:spPr>
          <a:xfrm>
            <a:off x="2342102" y="6953033"/>
            <a:ext cx="4271251" cy="2362977"/>
          </a:xfrm>
          <a:prstGeom prst="rect">
            <a:avLst/>
          </a:prstGeom>
          <a:solidFill>
            <a:sysClr val="window" lastClr="FFFFFF"/>
          </a:solidFill>
          <a:ln w="3175" cap="flat" cmpd="sng" algn="ctr">
            <a:solidFill>
              <a:srgbClr val="2E2C70"/>
            </a:solidFill>
            <a:prstDash val="dash"/>
            <a:miter lim="800000"/>
          </a:ln>
          <a:effectLst/>
        </p:spPr>
        <p:txBody>
          <a:bodyPr lIns="91440" tIns="45720" rIns="91440" bIns="45720" rtlCol="0" anchor="ctr"/>
          <a:lstStyle/>
          <a:p>
            <a:pPr marL="342900" lvl="0" indent="-342900">
              <a:buFont typeface="Symbol" panose="05050102010706020507" pitchFamily="18" charset="2"/>
              <a:buChar char=""/>
            </a:pPr>
            <a:r>
              <a:rPr lang="en-GB" sz="1050" dirty="0">
                <a:latin typeface="Segoe UI"/>
                <a:cs typeface="Segoe UI"/>
              </a:rPr>
              <a:t>People can choose to share data anonymously with analytics and operational teams, so that aggregated data can be collected to improve delivery of care across HSC.</a:t>
            </a:r>
          </a:p>
          <a:p>
            <a:pPr marL="342900" lvl="0" indent="-342900">
              <a:buFont typeface="Symbol" panose="05050102010706020507" pitchFamily="18" charset="2"/>
              <a:buChar char=""/>
            </a:pPr>
            <a:r>
              <a:rPr lang="en-GB" sz="1050" dirty="0">
                <a:latin typeface="Segoe UI"/>
                <a:cs typeface="Segoe UI"/>
              </a:rPr>
              <a:t>This data enables us to understand the priorities for HSC and measure how well we are doing against our various objectives.</a:t>
            </a:r>
          </a:p>
          <a:p>
            <a:pPr marL="342900" lvl="0" indent="-342900">
              <a:buFont typeface="Symbol" panose="05050102010706020507" pitchFamily="18" charset="2"/>
              <a:buChar char=""/>
            </a:pPr>
            <a:r>
              <a:rPr lang="en-GB" sz="1050" dirty="0">
                <a:latin typeface="Segoe UI"/>
                <a:cs typeface="Segoe UI"/>
              </a:rPr>
              <a:t>Together, this helps us to improve care journeys and outcomes in the future, as well as reduce staffing pressures and make efficient use of funding.</a:t>
            </a:r>
          </a:p>
          <a:p>
            <a:pPr marL="342900" lvl="0" indent="-342900">
              <a:buFont typeface="Symbol" panose="05050102010706020507" pitchFamily="18" charset="2"/>
              <a:buChar char=""/>
            </a:pPr>
            <a:r>
              <a:rPr lang="en-GB" sz="1050" dirty="0">
                <a:latin typeface="Segoe UI"/>
                <a:cs typeface="Segoe UI"/>
              </a:rPr>
              <a:t>Various datasets can be combined to draw more complex insights from across the health and social care system.</a:t>
            </a:r>
          </a:p>
        </p:txBody>
      </p:sp>
      <p:sp>
        <p:nvSpPr>
          <p:cNvPr id="30" name="Rectangle 29">
            <a:extLst>
              <a:ext uri="{FF2B5EF4-FFF2-40B4-BE49-F238E27FC236}">
                <a16:creationId xmlns:a16="http://schemas.microsoft.com/office/drawing/2014/main" id="{19C16EBC-EB10-4B7A-A57E-6BF6A239A814}"/>
              </a:ext>
            </a:extLst>
          </p:cNvPr>
          <p:cNvSpPr/>
          <p:nvPr/>
        </p:nvSpPr>
        <p:spPr>
          <a:xfrm>
            <a:off x="235812" y="8620179"/>
            <a:ext cx="1975907" cy="695832"/>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34</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Data specialist </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Experience: 5 years </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Belfast</a:t>
            </a:r>
          </a:p>
        </p:txBody>
      </p:sp>
      <p:pic>
        <p:nvPicPr>
          <p:cNvPr id="5" name="Picture 4">
            <a:extLst>
              <a:ext uri="{FF2B5EF4-FFF2-40B4-BE49-F238E27FC236}">
                <a16:creationId xmlns:a16="http://schemas.microsoft.com/office/drawing/2014/main" id="{C028B4B9-55C6-4F28-8E73-B898E4FBF277}"/>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44647" y="3725564"/>
            <a:ext cx="1967071" cy="1608981"/>
          </a:xfrm>
          <a:prstGeom prst="rect">
            <a:avLst/>
          </a:prstGeom>
        </p:spPr>
      </p:pic>
      <p:pic>
        <p:nvPicPr>
          <p:cNvPr id="4" name="Picture 3">
            <a:extLst>
              <a:ext uri="{FF2B5EF4-FFF2-40B4-BE49-F238E27FC236}">
                <a16:creationId xmlns:a16="http://schemas.microsoft.com/office/drawing/2014/main" id="{F3E8FDC9-A208-4E23-808E-C3E4AE5163F6}"/>
              </a:ext>
            </a:extLst>
          </p:cNvPr>
          <p:cNvPicPr>
            <a:picLocks noChangeAspect="1"/>
          </p:cNvPicPr>
          <p:nvPr/>
        </p:nvPicPr>
        <p:blipFill rotWithShape="1">
          <a:blip r:embed="rId6" cstate="email">
            <a:extLst>
              <a:ext uri="{28A0092B-C50C-407E-A947-70E740481C1C}">
                <a14:useLocalDpi xmlns:a14="http://schemas.microsoft.com/office/drawing/2010/main"/>
              </a:ext>
            </a:extLst>
          </a:blip>
          <a:srcRect l="10133" r="21070"/>
          <a:stretch/>
        </p:blipFill>
        <p:spPr>
          <a:xfrm>
            <a:off x="244646" y="6950333"/>
            <a:ext cx="1967072" cy="1620893"/>
          </a:xfrm>
          <a:prstGeom prst="rect">
            <a:avLst/>
          </a:prstGeom>
        </p:spPr>
      </p:pic>
      <p:grpSp>
        <p:nvGrpSpPr>
          <p:cNvPr id="35" name="Group 34">
            <a:extLst>
              <a:ext uri="{FF2B5EF4-FFF2-40B4-BE49-F238E27FC236}">
                <a16:creationId xmlns:a16="http://schemas.microsoft.com/office/drawing/2014/main" id="{9E79AC87-D9A2-4AD8-A314-8EA52146725A}"/>
              </a:ext>
            </a:extLst>
          </p:cNvPr>
          <p:cNvGrpSpPr/>
          <p:nvPr/>
        </p:nvGrpSpPr>
        <p:grpSpPr>
          <a:xfrm>
            <a:off x="379580" y="1460374"/>
            <a:ext cx="522000" cy="522000"/>
            <a:chOff x="320060" y="5077965"/>
            <a:chExt cx="433317" cy="432000"/>
          </a:xfrm>
        </p:grpSpPr>
        <p:sp>
          <p:nvSpPr>
            <p:cNvPr id="36" name="Freeform 36">
              <a:extLst>
                <a:ext uri="{FF2B5EF4-FFF2-40B4-BE49-F238E27FC236}">
                  <a16:creationId xmlns:a16="http://schemas.microsoft.com/office/drawing/2014/main" id="{FD804F4C-14F6-4D65-8739-8E3FB4C2E355}"/>
                </a:ext>
              </a:extLst>
            </p:cNvPr>
            <p:cNvSpPr>
              <a:spLocks noEditPoints="1"/>
            </p:cNvSpPr>
            <p:nvPr/>
          </p:nvSpPr>
          <p:spPr bwMode="auto">
            <a:xfrm>
              <a:off x="320060" y="5077965"/>
              <a:ext cx="433317" cy="432000"/>
            </a:xfrm>
            <a:custGeom>
              <a:avLst/>
              <a:gdLst>
                <a:gd name="T0" fmla="*/ 311 w 657"/>
                <a:gd name="T1" fmla="*/ 656 h 656"/>
                <a:gd name="T2" fmla="*/ 263 w 657"/>
                <a:gd name="T3" fmla="*/ 650 h 656"/>
                <a:gd name="T4" fmla="*/ 201 w 657"/>
                <a:gd name="T5" fmla="*/ 631 h 656"/>
                <a:gd name="T6" fmla="*/ 119 w 657"/>
                <a:gd name="T7" fmla="*/ 581 h 656"/>
                <a:gd name="T8" fmla="*/ 56 w 657"/>
                <a:gd name="T9" fmla="*/ 511 h 656"/>
                <a:gd name="T10" fmla="*/ 14 w 657"/>
                <a:gd name="T11" fmla="*/ 426 h 656"/>
                <a:gd name="T12" fmla="*/ 4 w 657"/>
                <a:gd name="T13" fmla="*/ 379 h 656"/>
                <a:gd name="T14" fmla="*/ 0 w 657"/>
                <a:gd name="T15" fmla="*/ 328 h 656"/>
                <a:gd name="T16" fmla="*/ 2 w 657"/>
                <a:gd name="T17" fmla="*/ 294 h 656"/>
                <a:gd name="T18" fmla="*/ 10 w 657"/>
                <a:gd name="T19" fmla="*/ 246 h 656"/>
                <a:gd name="T20" fmla="*/ 40 w 657"/>
                <a:gd name="T21" fmla="*/ 172 h 656"/>
                <a:gd name="T22" fmla="*/ 96 w 657"/>
                <a:gd name="T23" fmla="*/ 95 h 656"/>
                <a:gd name="T24" fmla="*/ 171 w 657"/>
                <a:gd name="T25" fmla="*/ 39 h 656"/>
                <a:gd name="T26" fmla="*/ 247 w 657"/>
                <a:gd name="T27" fmla="*/ 9 h 656"/>
                <a:gd name="T28" fmla="*/ 295 w 657"/>
                <a:gd name="T29" fmla="*/ 1 h 656"/>
                <a:gd name="T30" fmla="*/ 329 w 657"/>
                <a:gd name="T31" fmla="*/ 0 h 656"/>
                <a:gd name="T32" fmla="*/ 378 w 657"/>
                <a:gd name="T33" fmla="*/ 4 h 656"/>
                <a:gd name="T34" fmla="*/ 427 w 657"/>
                <a:gd name="T35" fmla="*/ 15 h 656"/>
                <a:gd name="T36" fmla="*/ 512 w 657"/>
                <a:gd name="T37" fmla="*/ 56 h 656"/>
                <a:gd name="T38" fmla="*/ 582 w 657"/>
                <a:gd name="T39" fmla="*/ 119 h 656"/>
                <a:gd name="T40" fmla="*/ 631 w 657"/>
                <a:gd name="T41" fmla="*/ 200 h 656"/>
                <a:gd name="T42" fmla="*/ 651 w 657"/>
                <a:gd name="T43" fmla="*/ 262 h 656"/>
                <a:gd name="T44" fmla="*/ 656 w 657"/>
                <a:gd name="T45" fmla="*/ 311 h 656"/>
                <a:gd name="T46" fmla="*/ 656 w 657"/>
                <a:gd name="T47" fmla="*/ 345 h 656"/>
                <a:gd name="T48" fmla="*/ 651 w 657"/>
                <a:gd name="T49" fmla="*/ 395 h 656"/>
                <a:gd name="T50" fmla="*/ 631 w 657"/>
                <a:gd name="T51" fmla="*/ 456 h 656"/>
                <a:gd name="T52" fmla="*/ 582 w 657"/>
                <a:gd name="T53" fmla="*/ 537 h 656"/>
                <a:gd name="T54" fmla="*/ 512 w 657"/>
                <a:gd name="T55" fmla="*/ 600 h 656"/>
                <a:gd name="T56" fmla="*/ 427 w 657"/>
                <a:gd name="T57" fmla="*/ 642 h 656"/>
                <a:gd name="T58" fmla="*/ 378 w 657"/>
                <a:gd name="T59" fmla="*/ 652 h 656"/>
                <a:gd name="T60" fmla="*/ 329 w 657"/>
                <a:gd name="T61" fmla="*/ 656 h 656"/>
                <a:gd name="T62" fmla="*/ 329 w 657"/>
                <a:gd name="T63" fmla="*/ 38 h 656"/>
                <a:gd name="T64" fmla="*/ 243 w 657"/>
                <a:gd name="T65" fmla="*/ 50 h 656"/>
                <a:gd name="T66" fmla="*/ 166 w 657"/>
                <a:gd name="T67" fmla="*/ 87 h 656"/>
                <a:gd name="T68" fmla="*/ 104 w 657"/>
                <a:gd name="T69" fmla="*/ 144 h 656"/>
                <a:gd name="T70" fmla="*/ 60 w 657"/>
                <a:gd name="T71" fmla="*/ 215 h 656"/>
                <a:gd name="T72" fmla="*/ 39 w 657"/>
                <a:gd name="T73" fmla="*/ 298 h 656"/>
                <a:gd name="T74" fmla="*/ 39 w 657"/>
                <a:gd name="T75" fmla="*/ 358 h 656"/>
                <a:gd name="T76" fmla="*/ 60 w 657"/>
                <a:gd name="T77" fmla="*/ 442 h 656"/>
                <a:gd name="T78" fmla="*/ 104 w 657"/>
                <a:gd name="T79" fmla="*/ 513 h 656"/>
                <a:gd name="T80" fmla="*/ 166 w 657"/>
                <a:gd name="T81" fmla="*/ 569 h 656"/>
                <a:gd name="T82" fmla="*/ 243 w 657"/>
                <a:gd name="T83" fmla="*/ 605 h 656"/>
                <a:gd name="T84" fmla="*/ 329 w 657"/>
                <a:gd name="T85" fmla="*/ 619 h 656"/>
                <a:gd name="T86" fmla="*/ 388 w 657"/>
                <a:gd name="T87" fmla="*/ 613 h 656"/>
                <a:gd name="T88" fmla="*/ 467 w 657"/>
                <a:gd name="T89" fmla="*/ 584 h 656"/>
                <a:gd name="T90" fmla="*/ 534 w 657"/>
                <a:gd name="T91" fmla="*/ 534 h 656"/>
                <a:gd name="T92" fmla="*/ 585 w 657"/>
                <a:gd name="T93" fmla="*/ 467 h 656"/>
                <a:gd name="T94" fmla="*/ 613 w 657"/>
                <a:gd name="T95" fmla="*/ 387 h 656"/>
                <a:gd name="T96" fmla="*/ 620 w 657"/>
                <a:gd name="T97" fmla="*/ 328 h 656"/>
                <a:gd name="T98" fmla="*/ 606 w 657"/>
                <a:gd name="T99" fmla="*/ 242 h 656"/>
                <a:gd name="T100" fmla="*/ 570 w 657"/>
                <a:gd name="T101" fmla="*/ 165 h 656"/>
                <a:gd name="T102" fmla="*/ 514 w 657"/>
                <a:gd name="T103" fmla="*/ 103 h 656"/>
                <a:gd name="T104" fmla="*/ 441 w 657"/>
                <a:gd name="T105" fmla="*/ 60 h 656"/>
                <a:gd name="T106" fmla="*/ 358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9" y="656"/>
                  </a:moveTo>
                  <a:lnTo>
                    <a:pt x="329" y="656"/>
                  </a:lnTo>
                  <a:lnTo>
                    <a:pt x="311" y="656"/>
                  </a:lnTo>
                  <a:lnTo>
                    <a:pt x="295" y="655"/>
                  </a:lnTo>
                  <a:lnTo>
                    <a:pt x="279" y="652"/>
                  </a:lnTo>
                  <a:lnTo>
                    <a:pt x="263" y="650"/>
                  </a:lnTo>
                  <a:lnTo>
                    <a:pt x="247" y="647"/>
                  </a:lnTo>
                  <a:lnTo>
                    <a:pt x="231" y="642"/>
                  </a:lnTo>
                  <a:lnTo>
                    <a:pt x="201" y="631"/>
                  </a:lnTo>
                  <a:lnTo>
                    <a:pt x="171" y="618"/>
                  </a:lnTo>
                  <a:lnTo>
                    <a:pt x="145" y="600"/>
                  </a:lnTo>
                  <a:lnTo>
                    <a:pt x="119" y="581"/>
                  </a:lnTo>
                  <a:lnTo>
                    <a:pt x="96" y="560"/>
                  </a:lnTo>
                  <a:lnTo>
                    <a:pt x="75" y="537"/>
                  </a:lnTo>
                  <a:lnTo>
                    <a:pt x="56" y="511"/>
                  </a:lnTo>
                  <a:lnTo>
                    <a:pt x="40" y="485"/>
                  </a:lnTo>
                  <a:lnTo>
                    <a:pt x="26" y="456"/>
                  </a:lnTo>
                  <a:lnTo>
                    <a:pt x="14" y="426"/>
                  </a:lnTo>
                  <a:lnTo>
                    <a:pt x="10" y="411"/>
                  </a:lnTo>
                  <a:lnTo>
                    <a:pt x="6" y="395"/>
                  </a:lnTo>
                  <a:lnTo>
                    <a:pt x="4" y="379"/>
                  </a:lnTo>
                  <a:lnTo>
                    <a:pt x="2" y="361"/>
                  </a:lnTo>
                  <a:lnTo>
                    <a:pt x="1" y="345"/>
                  </a:lnTo>
                  <a:lnTo>
                    <a:pt x="0" y="328"/>
                  </a:lnTo>
                  <a:lnTo>
                    <a:pt x="0" y="328"/>
                  </a:lnTo>
                  <a:lnTo>
                    <a:pt x="1" y="311"/>
                  </a:lnTo>
                  <a:lnTo>
                    <a:pt x="2" y="294"/>
                  </a:lnTo>
                  <a:lnTo>
                    <a:pt x="4" y="278"/>
                  </a:lnTo>
                  <a:lnTo>
                    <a:pt x="6" y="262"/>
                  </a:lnTo>
                  <a:lnTo>
                    <a:pt x="10" y="246"/>
                  </a:lnTo>
                  <a:lnTo>
                    <a:pt x="14" y="231"/>
                  </a:lnTo>
                  <a:lnTo>
                    <a:pt x="26" y="200"/>
                  </a:lnTo>
                  <a:lnTo>
                    <a:pt x="40" y="172"/>
                  </a:lnTo>
                  <a:lnTo>
                    <a:pt x="56" y="145"/>
                  </a:lnTo>
                  <a:lnTo>
                    <a:pt x="75" y="119"/>
                  </a:lnTo>
                  <a:lnTo>
                    <a:pt x="96" y="95"/>
                  </a:lnTo>
                  <a:lnTo>
                    <a:pt x="119" y="75"/>
                  </a:lnTo>
                  <a:lnTo>
                    <a:pt x="145" y="56"/>
                  </a:lnTo>
                  <a:lnTo>
                    <a:pt x="171" y="39"/>
                  </a:lnTo>
                  <a:lnTo>
                    <a:pt x="201" y="25"/>
                  </a:lnTo>
                  <a:lnTo>
                    <a:pt x="231" y="15"/>
                  </a:lnTo>
                  <a:lnTo>
                    <a:pt x="247" y="9"/>
                  </a:lnTo>
                  <a:lnTo>
                    <a:pt x="263" y="7"/>
                  </a:lnTo>
                  <a:lnTo>
                    <a:pt x="279" y="4"/>
                  </a:lnTo>
                  <a:lnTo>
                    <a:pt x="295" y="1"/>
                  </a:lnTo>
                  <a:lnTo>
                    <a:pt x="311" y="0"/>
                  </a:lnTo>
                  <a:lnTo>
                    <a:pt x="329" y="0"/>
                  </a:lnTo>
                  <a:lnTo>
                    <a:pt x="329" y="0"/>
                  </a:lnTo>
                  <a:lnTo>
                    <a:pt x="346" y="0"/>
                  </a:lnTo>
                  <a:lnTo>
                    <a:pt x="362" y="1"/>
                  </a:lnTo>
                  <a:lnTo>
                    <a:pt x="378" y="4"/>
                  </a:lnTo>
                  <a:lnTo>
                    <a:pt x="394" y="7"/>
                  </a:lnTo>
                  <a:lnTo>
                    <a:pt x="410" y="9"/>
                  </a:lnTo>
                  <a:lnTo>
                    <a:pt x="427" y="15"/>
                  </a:lnTo>
                  <a:lnTo>
                    <a:pt x="456" y="25"/>
                  </a:lnTo>
                  <a:lnTo>
                    <a:pt x="486" y="39"/>
                  </a:lnTo>
                  <a:lnTo>
                    <a:pt x="512" y="56"/>
                  </a:lnTo>
                  <a:lnTo>
                    <a:pt x="538" y="75"/>
                  </a:lnTo>
                  <a:lnTo>
                    <a:pt x="561" y="95"/>
                  </a:lnTo>
                  <a:lnTo>
                    <a:pt x="582" y="119"/>
                  </a:lnTo>
                  <a:lnTo>
                    <a:pt x="601" y="145"/>
                  </a:lnTo>
                  <a:lnTo>
                    <a:pt x="617" y="172"/>
                  </a:lnTo>
                  <a:lnTo>
                    <a:pt x="631" y="200"/>
                  </a:lnTo>
                  <a:lnTo>
                    <a:pt x="643" y="231"/>
                  </a:lnTo>
                  <a:lnTo>
                    <a:pt x="647" y="246"/>
                  </a:lnTo>
                  <a:lnTo>
                    <a:pt x="651" y="262"/>
                  </a:lnTo>
                  <a:lnTo>
                    <a:pt x="653" y="278"/>
                  </a:lnTo>
                  <a:lnTo>
                    <a:pt x="655" y="294"/>
                  </a:lnTo>
                  <a:lnTo>
                    <a:pt x="656" y="311"/>
                  </a:lnTo>
                  <a:lnTo>
                    <a:pt x="657" y="328"/>
                  </a:lnTo>
                  <a:lnTo>
                    <a:pt x="657" y="328"/>
                  </a:lnTo>
                  <a:lnTo>
                    <a:pt x="656" y="345"/>
                  </a:lnTo>
                  <a:lnTo>
                    <a:pt x="655" y="361"/>
                  </a:lnTo>
                  <a:lnTo>
                    <a:pt x="653" y="379"/>
                  </a:lnTo>
                  <a:lnTo>
                    <a:pt x="651" y="395"/>
                  </a:lnTo>
                  <a:lnTo>
                    <a:pt x="647" y="411"/>
                  </a:lnTo>
                  <a:lnTo>
                    <a:pt x="643" y="426"/>
                  </a:lnTo>
                  <a:lnTo>
                    <a:pt x="631" y="456"/>
                  </a:lnTo>
                  <a:lnTo>
                    <a:pt x="617" y="485"/>
                  </a:lnTo>
                  <a:lnTo>
                    <a:pt x="601" y="511"/>
                  </a:lnTo>
                  <a:lnTo>
                    <a:pt x="582" y="537"/>
                  </a:lnTo>
                  <a:lnTo>
                    <a:pt x="561" y="560"/>
                  </a:lnTo>
                  <a:lnTo>
                    <a:pt x="538" y="581"/>
                  </a:lnTo>
                  <a:lnTo>
                    <a:pt x="512" y="600"/>
                  </a:lnTo>
                  <a:lnTo>
                    <a:pt x="486" y="618"/>
                  </a:lnTo>
                  <a:lnTo>
                    <a:pt x="456" y="631"/>
                  </a:lnTo>
                  <a:lnTo>
                    <a:pt x="427" y="642"/>
                  </a:lnTo>
                  <a:lnTo>
                    <a:pt x="410" y="647"/>
                  </a:lnTo>
                  <a:lnTo>
                    <a:pt x="394" y="650"/>
                  </a:lnTo>
                  <a:lnTo>
                    <a:pt x="378" y="652"/>
                  </a:lnTo>
                  <a:lnTo>
                    <a:pt x="362" y="655"/>
                  </a:lnTo>
                  <a:lnTo>
                    <a:pt x="346" y="656"/>
                  </a:lnTo>
                  <a:lnTo>
                    <a:pt x="329" y="656"/>
                  </a:lnTo>
                  <a:lnTo>
                    <a:pt x="329" y="656"/>
                  </a:lnTo>
                  <a:close/>
                  <a:moveTo>
                    <a:pt x="329" y="38"/>
                  </a:moveTo>
                  <a:lnTo>
                    <a:pt x="329" y="38"/>
                  </a:lnTo>
                  <a:lnTo>
                    <a:pt x="299" y="39"/>
                  </a:lnTo>
                  <a:lnTo>
                    <a:pt x="269" y="43"/>
                  </a:lnTo>
                  <a:lnTo>
                    <a:pt x="243" y="50"/>
                  </a:lnTo>
                  <a:lnTo>
                    <a:pt x="216" y="60"/>
                  </a:lnTo>
                  <a:lnTo>
                    <a:pt x="190" y="72"/>
                  </a:lnTo>
                  <a:lnTo>
                    <a:pt x="166" y="87"/>
                  </a:lnTo>
                  <a:lnTo>
                    <a:pt x="143" y="103"/>
                  </a:lnTo>
                  <a:lnTo>
                    <a:pt x="123" y="122"/>
                  </a:lnTo>
                  <a:lnTo>
                    <a:pt x="104" y="144"/>
                  </a:lnTo>
                  <a:lnTo>
                    <a:pt x="87" y="165"/>
                  </a:lnTo>
                  <a:lnTo>
                    <a:pt x="72" y="189"/>
                  </a:lnTo>
                  <a:lnTo>
                    <a:pt x="60" y="215"/>
                  </a:lnTo>
                  <a:lnTo>
                    <a:pt x="51" y="242"/>
                  </a:lnTo>
                  <a:lnTo>
                    <a:pt x="44" y="270"/>
                  </a:lnTo>
                  <a:lnTo>
                    <a:pt x="39" y="298"/>
                  </a:lnTo>
                  <a:lnTo>
                    <a:pt x="37" y="328"/>
                  </a:lnTo>
                  <a:lnTo>
                    <a:pt x="37" y="328"/>
                  </a:lnTo>
                  <a:lnTo>
                    <a:pt x="39" y="358"/>
                  </a:lnTo>
                  <a:lnTo>
                    <a:pt x="44" y="387"/>
                  </a:lnTo>
                  <a:lnTo>
                    <a:pt x="51" y="415"/>
                  </a:lnTo>
                  <a:lnTo>
                    <a:pt x="60" y="442"/>
                  </a:lnTo>
                  <a:lnTo>
                    <a:pt x="72" y="467"/>
                  </a:lnTo>
                  <a:lnTo>
                    <a:pt x="87" y="491"/>
                  </a:lnTo>
                  <a:lnTo>
                    <a:pt x="104" y="513"/>
                  </a:lnTo>
                  <a:lnTo>
                    <a:pt x="123" y="534"/>
                  </a:lnTo>
                  <a:lnTo>
                    <a:pt x="143" y="553"/>
                  </a:lnTo>
                  <a:lnTo>
                    <a:pt x="166" y="569"/>
                  </a:lnTo>
                  <a:lnTo>
                    <a:pt x="190" y="584"/>
                  </a:lnTo>
                  <a:lnTo>
                    <a:pt x="216" y="596"/>
                  </a:lnTo>
                  <a:lnTo>
                    <a:pt x="243" y="605"/>
                  </a:lnTo>
                  <a:lnTo>
                    <a:pt x="269" y="613"/>
                  </a:lnTo>
                  <a:lnTo>
                    <a:pt x="299" y="618"/>
                  </a:lnTo>
                  <a:lnTo>
                    <a:pt x="329" y="619"/>
                  </a:lnTo>
                  <a:lnTo>
                    <a:pt x="329" y="619"/>
                  </a:lnTo>
                  <a:lnTo>
                    <a:pt x="358" y="618"/>
                  </a:lnTo>
                  <a:lnTo>
                    <a:pt x="388" y="613"/>
                  </a:lnTo>
                  <a:lnTo>
                    <a:pt x="414" y="605"/>
                  </a:lnTo>
                  <a:lnTo>
                    <a:pt x="441" y="596"/>
                  </a:lnTo>
                  <a:lnTo>
                    <a:pt x="467" y="584"/>
                  </a:lnTo>
                  <a:lnTo>
                    <a:pt x="491" y="569"/>
                  </a:lnTo>
                  <a:lnTo>
                    <a:pt x="514" y="553"/>
                  </a:lnTo>
                  <a:lnTo>
                    <a:pt x="534" y="534"/>
                  </a:lnTo>
                  <a:lnTo>
                    <a:pt x="553" y="513"/>
                  </a:lnTo>
                  <a:lnTo>
                    <a:pt x="570" y="491"/>
                  </a:lnTo>
                  <a:lnTo>
                    <a:pt x="585" y="467"/>
                  </a:lnTo>
                  <a:lnTo>
                    <a:pt x="597" y="442"/>
                  </a:lnTo>
                  <a:lnTo>
                    <a:pt x="606" y="415"/>
                  </a:lnTo>
                  <a:lnTo>
                    <a:pt x="613" y="387"/>
                  </a:lnTo>
                  <a:lnTo>
                    <a:pt x="619" y="358"/>
                  </a:lnTo>
                  <a:lnTo>
                    <a:pt x="620" y="328"/>
                  </a:lnTo>
                  <a:lnTo>
                    <a:pt x="620" y="328"/>
                  </a:lnTo>
                  <a:lnTo>
                    <a:pt x="619" y="298"/>
                  </a:lnTo>
                  <a:lnTo>
                    <a:pt x="613" y="270"/>
                  </a:lnTo>
                  <a:lnTo>
                    <a:pt x="606" y="242"/>
                  </a:lnTo>
                  <a:lnTo>
                    <a:pt x="597" y="215"/>
                  </a:lnTo>
                  <a:lnTo>
                    <a:pt x="585" y="189"/>
                  </a:lnTo>
                  <a:lnTo>
                    <a:pt x="570" y="165"/>
                  </a:lnTo>
                  <a:lnTo>
                    <a:pt x="553" y="144"/>
                  </a:lnTo>
                  <a:lnTo>
                    <a:pt x="534" y="122"/>
                  </a:lnTo>
                  <a:lnTo>
                    <a:pt x="514" y="103"/>
                  </a:lnTo>
                  <a:lnTo>
                    <a:pt x="491" y="87"/>
                  </a:lnTo>
                  <a:lnTo>
                    <a:pt x="467" y="72"/>
                  </a:lnTo>
                  <a:lnTo>
                    <a:pt x="441" y="60"/>
                  </a:lnTo>
                  <a:lnTo>
                    <a:pt x="414" y="50"/>
                  </a:lnTo>
                  <a:lnTo>
                    <a:pt x="388" y="43"/>
                  </a:lnTo>
                  <a:lnTo>
                    <a:pt x="358"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pic>
          <p:nvPicPr>
            <p:cNvPr id="37" name="Graphic 36" descr="Statistics">
              <a:extLst>
                <a:ext uri="{FF2B5EF4-FFF2-40B4-BE49-F238E27FC236}">
                  <a16:creationId xmlns:a16="http://schemas.microsoft.com/office/drawing/2014/main" id="{39B2A1C4-68A1-49A1-9A8D-8AB4A8584597}"/>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409756" y="5167003"/>
              <a:ext cx="253925" cy="253925"/>
            </a:xfrm>
            <a:prstGeom prst="rect">
              <a:avLst/>
            </a:prstGeom>
          </p:spPr>
        </p:pic>
      </p:grpSp>
      <p:sp>
        <p:nvSpPr>
          <p:cNvPr id="21" name="Rectangle 4">
            <a:extLst>
              <a:ext uri="{FF2B5EF4-FFF2-40B4-BE49-F238E27FC236}">
                <a16:creationId xmlns:a16="http://schemas.microsoft.com/office/drawing/2014/main" id="{330ED320-EACE-495C-A2BA-03B7FADF46F2}"/>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This illustrative patient / care professional perspective shows how intelligent use of data - underpinned by seamless access - will support integrated management of our patients’ pathways, through the achievement of this strategic outcome. </a:t>
            </a:r>
          </a:p>
          <a:p>
            <a:pPr>
              <a:lnSpc>
                <a:spcPct val="130000"/>
              </a:lnSpc>
              <a:spcAft>
                <a:spcPts val="1200"/>
              </a:spcAft>
              <a:defRPr/>
            </a:pPr>
            <a:endParaRPr lang="en-GB" sz="1200" b="1" dirty="0">
              <a:solidFill>
                <a:srgbClr val="FF0000"/>
              </a:solidFill>
              <a:latin typeface="Segoe UI" panose="020B0502040204020203" pitchFamily="34" charset="0"/>
              <a:cs typeface="Segoe UI" panose="020B0502040204020203" pitchFamily="34" charset="0"/>
            </a:endParaRPr>
          </a:p>
        </p:txBody>
      </p:sp>
      <p:grpSp>
        <p:nvGrpSpPr>
          <p:cNvPr id="22" name="Group 21">
            <a:extLst>
              <a:ext uri="{FF2B5EF4-FFF2-40B4-BE49-F238E27FC236}">
                <a16:creationId xmlns:a16="http://schemas.microsoft.com/office/drawing/2014/main" id="{04BEDB34-C18C-4652-80D1-56491E75E59E}"/>
              </a:ext>
            </a:extLst>
          </p:cNvPr>
          <p:cNvGrpSpPr/>
          <p:nvPr/>
        </p:nvGrpSpPr>
        <p:grpSpPr>
          <a:xfrm>
            <a:off x="5943600" y="0"/>
            <a:ext cx="914400" cy="914400"/>
            <a:chOff x="5943600" y="0"/>
            <a:chExt cx="914400" cy="914400"/>
          </a:xfrm>
        </p:grpSpPr>
        <p:sp>
          <p:nvSpPr>
            <p:cNvPr id="28" name="Rectangle 27">
              <a:extLst>
                <a:ext uri="{FF2B5EF4-FFF2-40B4-BE49-F238E27FC236}">
                  <a16:creationId xmlns:a16="http://schemas.microsoft.com/office/drawing/2014/main" id="{863D949D-01FF-4DD9-BCEF-B2A107AB126C}"/>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31" name="Group 30">
              <a:extLst>
                <a:ext uri="{FF2B5EF4-FFF2-40B4-BE49-F238E27FC236}">
                  <a16:creationId xmlns:a16="http://schemas.microsoft.com/office/drawing/2014/main" id="{B1289EC4-EAC0-4B3A-BF2D-B375E9A8EE80}"/>
                </a:ext>
              </a:extLst>
            </p:cNvPr>
            <p:cNvGrpSpPr/>
            <p:nvPr/>
          </p:nvGrpSpPr>
          <p:grpSpPr>
            <a:xfrm>
              <a:off x="6100085" y="89495"/>
              <a:ext cx="724102" cy="733688"/>
              <a:chOff x="-3700384" y="5595641"/>
              <a:chExt cx="2239750" cy="2239750"/>
            </a:xfrm>
          </p:grpSpPr>
          <p:pic>
            <p:nvPicPr>
              <p:cNvPr id="32" name="Graphic 31" descr="Man with solid fill">
                <a:extLst>
                  <a:ext uri="{FF2B5EF4-FFF2-40B4-BE49-F238E27FC236}">
                    <a16:creationId xmlns:a16="http://schemas.microsoft.com/office/drawing/2014/main" id="{EE2C3A83-965B-4F41-AE70-D63C431A76B3}"/>
                  </a:ext>
                </a:extLst>
              </p:cNvPr>
              <p:cNvPicPr>
                <a:picLocks noChangeAspect="1"/>
              </p:cNvPicPr>
              <p:nvPr/>
            </p:nvPicPr>
            <p:blipFill rotWithShape="1">
              <a:blip r:embed="rId9" cstate="email">
                <a:extLst>
                  <a:ext uri="{28A0092B-C50C-407E-A947-70E740481C1C}">
                    <a14:useLocalDpi xmlns:a14="http://schemas.microsoft.com/office/drawing/2010/main"/>
                  </a:ext>
                  <a:ext uri="{96DAC541-7B7A-43D3-8B79-37D633B846F1}">
                    <asvg:svgBlip xmlns:asvg="http://schemas.microsoft.com/office/drawing/2016/SVG/main" r:embed="rId10"/>
                  </a:ext>
                </a:extLst>
              </a:blip>
              <a:srcRect t="-1" b="822"/>
              <a:stretch/>
            </p:blipFill>
            <p:spPr>
              <a:xfrm>
                <a:off x="-3465097" y="6021228"/>
                <a:ext cx="1289834" cy="1324451"/>
              </a:xfrm>
              <a:prstGeom prst="rect">
                <a:avLst/>
              </a:prstGeom>
            </p:spPr>
          </p:pic>
          <p:pic>
            <p:nvPicPr>
              <p:cNvPr id="33" name="Graphic 32" descr="Magnifying glass with solid fill">
                <a:extLst>
                  <a:ext uri="{FF2B5EF4-FFF2-40B4-BE49-F238E27FC236}">
                    <a16:creationId xmlns:a16="http://schemas.microsoft.com/office/drawing/2014/main" id="{DBF5F990-2FC9-4103-A0FD-5FAEEA50EA13}"/>
                  </a:ext>
                </a:extLst>
              </p:cNvPr>
              <p:cNvPicPr>
                <a:picLocks noChangeAspect="1"/>
              </p:cNvPicPr>
              <p:nvPr/>
            </p:nvPicPr>
            <p:blipFill>
              <a:blip r:embed="rId11" cstate="email">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3700384" y="5595641"/>
                <a:ext cx="2239750" cy="2239750"/>
              </a:xfrm>
              <a:prstGeom prst="rect">
                <a:avLst/>
              </a:prstGeom>
            </p:spPr>
          </p:pic>
        </p:grpSp>
      </p:grpSp>
    </p:spTree>
    <p:extLst>
      <p:ext uri="{BB962C8B-B14F-4D97-AF65-F5344CB8AC3E}">
        <p14:creationId xmlns:p14="http://schemas.microsoft.com/office/powerpoint/2010/main" val="1204222878"/>
      </p:ext>
    </p:extLst>
  </p:cSld>
  <p:clrMapOvr>
    <a:overrideClrMapping bg1="lt1" tx1="dk1" bg2="lt2" tx2="dk2" accent1="accent1" accent2="accent2" accent3="accent3" accent4="accent4" accent5="accent5" accent6="accent6" hlink="hlink" folHlink="folHlink"/>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427296" y="4786170"/>
            <a:ext cx="4156322" cy="1184380"/>
          </a:xfrm>
          <a:prstGeom prst="rect">
            <a:avLst/>
          </a:prstGeom>
          <a:solidFill>
            <a:schemeClr val="bg1"/>
          </a:solidFill>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optimise our systems with a view to collecting and leveraging more data. We will focus then on turning this into actionable insights that help us to improve our care and services </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continue to develop robust standards and processes to capture this new data at a local and regional level</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look to embed skilled data and analytics capabilities into teams at all levels </a:t>
            </a:r>
          </a:p>
        </p:txBody>
      </p:sp>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275800"/>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strategic vision and 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465867" y="3411962"/>
            <a:ext cx="4156322"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ensure we have the tools and skills within our organisation to harness this data and create insights for HSC staff to use when supporting our population</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develop pathways for staff to learn and build their analytics capabilities </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focus on data quality and safety, including through our cybersecurity initiatives and programmes</a:t>
            </a:r>
          </a:p>
          <a:p>
            <a:pPr>
              <a:lnSpc>
                <a:spcPct val="110000"/>
              </a:lnSpc>
              <a:spcBef>
                <a:spcPts val="0"/>
              </a:spcBef>
              <a:buClrTx/>
              <a:buSzTx/>
              <a:defRPr/>
            </a:pPr>
            <a:endParaRPr kumimoji="0" lang="en-GB"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13755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207375"/>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81431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Our</a:t>
            </a:r>
            <a:r>
              <a:rPr lang="en-IE" sz="1400">
                <a:solidFill>
                  <a:prstClr val="black"/>
                </a:solidFill>
                <a:latin typeface="Segoe UI" panose="020B0502040204020203" pitchFamily="34" charset="0"/>
                <a:cs typeface="Segoe UI" panose="020B0502040204020203" pitchFamily="34" charset="0"/>
              </a:rPr>
              <a:t> </a:t>
            </a:r>
            <a:r>
              <a:rPr lang="en-IE" sz="1400" b="1">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778883"/>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168500"/>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775436"/>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53333"/>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the people that we serve. </a:t>
            </a: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427296" y="6331354"/>
            <a:ext cx="4156322" cy="893906"/>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GB" sz="1100" dirty="0">
                <a:solidFill>
                  <a:prstClr val="black"/>
                </a:solidFill>
                <a:latin typeface="Segoe UI" panose="020B0502040204020203" pitchFamily="34" charset="0"/>
                <a:cs typeface="Segoe UI" panose="020B0502040204020203" pitchFamily="34" charset="0"/>
              </a:rPr>
              <a:t>We will develop processes to routinely evaluate the data and share across our organisation.</a:t>
            </a:r>
          </a:p>
          <a:p>
            <a:pPr>
              <a:lnSpc>
                <a:spcPct val="110000"/>
              </a:lnSpc>
              <a:spcBef>
                <a:spcPts val="0"/>
              </a:spcBef>
              <a:buClrTx/>
              <a:buSzTx/>
              <a:defRPr/>
            </a:pPr>
            <a:r>
              <a:rPr lang="en-GB" sz="1100" dirty="0">
                <a:solidFill>
                  <a:prstClr val="black"/>
                </a:solidFill>
                <a:latin typeface="Segoe UI" panose="020B0502040204020203" pitchFamily="34" charset="0"/>
                <a:cs typeface="Segoe UI" panose="020B0502040204020203" pitchFamily="34" charset="0"/>
              </a:rPr>
              <a:t>We will harness the skills we have built through the first two phases and embrace next generation data &amp; analytics tools</a:t>
            </a:r>
          </a:p>
          <a:p>
            <a:pPr>
              <a:lnSpc>
                <a:spcPct val="110000"/>
              </a:lnSpc>
              <a:spcBef>
                <a:spcPts val="0"/>
              </a:spcBef>
              <a:buClrTx/>
              <a:buSzTx/>
              <a:defRPr/>
            </a:pPr>
            <a:r>
              <a:rPr lang="en-GB" sz="1100" dirty="0">
                <a:solidFill>
                  <a:prstClr val="black"/>
                </a:solidFill>
                <a:latin typeface="Segoe UI" panose="020B0502040204020203" pitchFamily="34" charset="0"/>
                <a:cs typeface="Segoe UI" panose="020B0502040204020203" pitchFamily="34" charset="0"/>
              </a:rPr>
              <a:t>We will build agile teams of data professionals, equipped with the tools and capabilities required to use our data in innovative new ways</a:t>
            </a:r>
            <a:endParaRPr lang="en-IE" sz="1100" dirty="0">
              <a:solidFill>
                <a:prstClr val="black"/>
              </a:solidFill>
              <a:latin typeface="Segoe UI" panose="020B0502040204020203" pitchFamily="34" charset="0"/>
              <a:cs typeface="Segoe UI" panose="020B0502040204020203" pitchFamily="34" charset="0"/>
            </a:endParaRPr>
          </a:p>
        </p:txBody>
      </p:sp>
      <p:cxnSp>
        <p:nvCxnSpPr>
          <p:cNvPr id="32" name="Straight Connector 31">
            <a:extLst>
              <a:ext uri="{FF2B5EF4-FFF2-40B4-BE49-F238E27FC236}">
                <a16:creationId xmlns:a16="http://schemas.microsoft.com/office/drawing/2014/main" id="{B389A772-F53B-4B9C-A9B6-0284D1060EC7}"/>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16F51079-8A2A-4488-ACBB-ED59160E3C76}"/>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6" name="Rectangle 35">
            <a:extLst>
              <a:ext uri="{FF2B5EF4-FFF2-40B4-BE49-F238E27FC236}">
                <a16:creationId xmlns:a16="http://schemas.microsoft.com/office/drawing/2014/main" id="{26EC98D6-F7B7-4CBF-8829-105B2E739D1C}"/>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Intelligent use of data will optimise performance and harness population health insights, whilst ensuring robust data protection standards </a:t>
            </a:r>
          </a:p>
        </p:txBody>
      </p:sp>
      <p:grpSp>
        <p:nvGrpSpPr>
          <p:cNvPr id="37" name="Group 36">
            <a:extLst>
              <a:ext uri="{FF2B5EF4-FFF2-40B4-BE49-F238E27FC236}">
                <a16:creationId xmlns:a16="http://schemas.microsoft.com/office/drawing/2014/main" id="{D6CEC725-4DA0-44AD-9B05-1341EE0D467D}"/>
              </a:ext>
            </a:extLst>
          </p:cNvPr>
          <p:cNvGrpSpPr/>
          <p:nvPr/>
        </p:nvGrpSpPr>
        <p:grpSpPr>
          <a:xfrm>
            <a:off x="379580" y="1460374"/>
            <a:ext cx="522000" cy="522000"/>
            <a:chOff x="320060" y="5077965"/>
            <a:chExt cx="433317" cy="432000"/>
          </a:xfrm>
        </p:grpSpPr>
        <p:sp>
          <p:nvSpPr>
            <p:cNvPr id="57" name="Freeform 36">
              <a:extLst>
                <a:ext uri="{FF2B5EF4-FFF2-40B4-BE49-F238E27FC236}">
                  <a16:creationId xmlns:a16="http://schemas.microsoft.com/office/drawing/2014/main" id="{C6F33448-57D8-4BCF-AB73-74B9175760B3}"/>
                </a:ext>
              </a:extLst>
            </p:cNvPr>
            <p:cNvSpPr>
              <a:spLocks noEditPoints="1"/>
            </p:cNvSpPr>
            <p:nvPr/>
          </p:nvSpPr>
          <p:spPr bwMode="auto">
            <a:xfrm>
              <a:off x="320060" y="5077965"/>
              <a:ext cx="433317" cy="432000"/>
            </a:xfrm>
            <a:custGeom>
              <a:avLst/>
              <a:gdLst>
                <a:gd name="T0" fmla="*/ 311 w 657"/>
                <a:gd name="T1" fmla="*/ 656 h 656"/>
                <a:gd name="T2" fmla="*/ 263 w 657"/>
                <a:gd name="T3" fmla="*/ 650 h 656"/>
                <a:gd name="T4" fmla="*/ 201 w 657"/>
                <a:gd name="T5" fmla="*/ 631 h 656"/>
                <a:gd name="T6" fmla="*/ 119 w 657"/>
                <a:gd name="T7" fmla="*/ 581 h 656"/>
                <a:gd name="T8" fmla="*/ 56 w 657"/>
                <a:gd name="T9" fmla="*/ 511 h 656"/>
                <a:gd name="T10" fmla="*/ 14 w 657"/>
                <a:gd name="T11" fmla="*/ 426 h 656"/>
                <a:gd name="T12" fmla="*/ 4 w 657"/>
                <a:gd name="T13" fmla="*/ 379 h 656"/>
                <a:gd name="T14" fmla="*/ 0 w 657"/>
                <a:gd name="T15" fmla="*/ 328 h 656"/>
                <a:gd name="T16" fmla="*/ 2 w 657"/>
                <a:gd name="T17" fmla="*/ 294 h 656"/>
                <a:gd name="T18" fmla="*/ 10 w 657"/>
                <a:gd name="T19" fmla="*/ 246 h 656"/>
                <a:gd name="T20" fmla="*/ 40 w 657"/>
                <a:gd name="T21" fmla="*/ 172 h 656"/>
                <a:gd name="T22" fmla="*/ 96 w 657"/>
                <a:gd name="T23" fmla="*/ 95 h 656"/>
                <a:gd name="T24" fmla="*/ 171 w 657"/>
                <a:gd name="T25" fmla="*/ 39 h 656"/>
                <a:gd name="T26" fmla="*/ 247 w 657"/>
                <a:gd name="T27" fmla="*/ 9 h 656"/>
                <a:gd name="T28" fmla="*/ 295 w 657"/>
                <a:gd name="T29" fmla="*/ 1 h 656"/>
                <a:gd name="T30" fmla="*/ 329 w 657"/>
                <a:gd name="T31" fmla="*/ 0 h 656"/>
                <a:gd name="T32" fmla="*/ 378 w 657"/>
                <a:gd name="T33" fmla="*/ 4 h 656"/>
                <a:gd name="T34" fmla="*/ 427 w 657"/>
                <a:gd name="T35" fmla="*/ 15 h 656"/>
                <a:gd name="T36" fmla="*/ 512 w 657"/>
                <a:gd name="T37" fmla="*/ 56 h 656"/>
                <a:gd name="T38" fmla="*/ 582 w 657"/>
                <a:gd name="T39" fmla="*/ 119 h 656"/>
                <a:gd name="T40" fmla="*/ 631 w 657"/>
                <a:gd name="T41" fmla="*/ 200 h 656"/>
                <a:gd name="T42" fmla="*/ 651 w 657"/>
                <a:gd name="T43" fmla="*/ 262 h 656"/>
                <a:gd name="T44" fmla="*/ 656 w 657"/>
                <a:gd name="T45" fmla="*/ 311 h 656"/>
                <a:gd name="T46" fmla="*/ 656 w 657"/>
                <a:gd name="T47" fmla="*/ 345 h 656"/>
                <a:gd name="T48" fmla="*/ 651 w 657"/>
                <a:gd name="T49" fmla="*/ 395 h 656"/>
                <a:gd name="T50" fmla="*/ 631 w 657"/>
                <a:gd name="T51" fmla="*/ 456 h 656"/>
                <a:gd name="T52" fmla="*/ 582 w 657"/>
                <a:gd name="T53" fmla="*/ 537 h 656"/>
                <a:gd name="T54" fmla="*/ 512 w 657"/>
                <a:gd name="T55" fmla="*/ 600 h 656"/>
                <a:gd name="T56" fmla="*/ 427 w 657"/>
                <a:gd name="T57" fmla="*/ 642 h 656"/>
                <a:gd name="T58" fmla="*/ 378 w 657"/>
                <a:gd name="T59" fmla="*/ 652 h 656"/>
                <a:gd name="T60" fmla="*/ 329 w 657"/>
                <a:gd name="T61" fmla="*/ 656 h 656"/>
                <a:gd name="T62" fmla="*/ 329 w 657"/>
                <a:gd name="T63" fmla="*/ 38 h 656"/>
                <a:gd name="T64" fmla="*/ 243 w 657"/>
                <a:gd name="T65" fmla="*/ 50 h 656"/>
                <a:gd name="T66" fmla="*/ 166 w 657"/>
                <a:gd name="T67" fmla="*/ 87 h 656"/>
                <a:gd name="T68" fmla="*/ 104 w 657"/>
                <a:gd name="T69" fmla="*/ 144 h 656"/>
                <a:gd name="T70" fmla="*/ 60 w 657"/>
                <a:gd name="T71" fmla="*/ 215 h 656"/>
                <a:gd name="T72" fmla="*/ 39 w 657"/>
                <a:gd name="T73" fmla="*/ 298 h 656"/>
                <a:gd name="T74" fmla="*/ 39 w 657"/>
                <a:gd name="T75" fmla="*/ 358 h 656"/>
                <a:gd name="T76" fmla="*/ 60 w 657"/>
                <a:gd name="T77" fmla="*/ 442 h 656"/>
                <a:gd name="T78" fmla="*/ 104 w 657"/>
                <a:gd name="T79" fmla="*/ 513 h 656"/>
                <a:gd name="T80" fmla="*/ 166 w 657"/>
                <a:gd name="T81" fmla="*/ 569 h 656"/>
                <a:gd name="T82" fmla="*/ 243 w 657"/>
                <a:gd name="T83" fmla="*/ 605 h 656"/>
                <a:gd name="T84" fmla="*/ 329 w 657"/>
                <a:gd name="T85" fmla="*/ 619 h 656"/>
                <a:gd name="T86" fmla="*/ 388 w 657"/>
                <a:gd name="T87" fmla="*/ 613 h 656"/>
                <a:gd name="T88" fmla="*/ 467 w 657"/>
                <a:gd name="T89" fmla="*/ 584 h 656"/>
                <a:gd name="T90" fmla="*/ 534 w 657"/>
                <a:gd name="T91" fmla="*/ 534 h 656"/>
                <a:gd name="T92" fmla="*/ 585 w 657"/>
                <a:gd name="T93" fmla="*/ 467 h 656"/>
                <a:gd name="T94" fmla="*/ 613 w 657"/>
                <a:gd name="T95" fmla="*/ 387 h 656"/>
                <a:gd name="T96" fmla="*/ 620 w 657"/>
                <a:gd name="T97" fmla="*/ 328 h 656"/>
                <a:gd name="T98" fmla="*/ 606 w 657"/>
                <a:gd name="T99" fmla="*/ 242 h 656"/>
                <a:gd name="T100" fmla="*/ 570 w 657"/>
                <a:gd name="T101" fmla="*/ 165 h 656"/>
                <a:gd name="T102" fmla="*/ 514 w 657"/>
                <a:gd name="T103" fmla="*/ 103 h 656"/>
                <a:gd name="T104" fmla="*/ 441 w 657"/>
                <a:gd name="T105" fmla="*/ 60 h 656"/>
                <a:gd name="T106" fmla="*/ 358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9" y="656"/>
                  </a:moveTo>
                  <a:lnTo>
                    <a:pt x="329" y="656"/>
                  </a:lnTo>
                  <a:lnTo>
                    <a:pt x="311" y="656"/>
                  </a:lnTo>
                  <a:lnTo>
                    <a:pt x="295" y="655"/>
                  </a:lnTo>
                  <a:lnTo>
                    <a:pt x="279" y="652"/>
                  </a:lnTo>
                  <a:lnTo>
                    <a:pt x="263" y="650"/>
                  </a:lnTo>
                  <a:lnTo>
                    <a:pt x="247" y="647"/>
                  </a:lnTo>
                  <a:lnTo>
                    <a:pt x="231" y="642"/>
                  </a:lnTo>
                  <a:lnTo>
                    <a:pt x="201" y="631"/>
                  </a:lnTo>
                  <a:lnTo>
                    <a:pt x="171" y="618"/>
                  </a:lnTo>
                  <a:lnTo>
                    <a:pt x="145" y="600"/>
                  </a:lnTo>
                  <a:lnTo>
                    <a:pt x="119" y="581"/>
                  </a:lnTo>
                  <a:lnTo>
                    <a:pt x="96" y="560"/>
                  </a:lnTo>
                  <a:lnTo>
                    <a:pt x="75" y="537"/>
                  </a:lnTo>
                  <a:lnTo>
                    <a:pt x="56" y="511"/>
                  </a:lnTo>
                  <a:lnTo>
                    <a:pt x="40" y="485"/>
                  </a:lnTo>
                  <a:lnTo>
                    <a:pt x="26" y="456"/>
                  </a:lnTo>
                  <a:lnTo>
                    <a:pt x="14" y="426"/>
                  </a:lnTo>
                  <a:lnTo>
                    <a:pt x="10" y="411"/>
                  </a:lnTo>
                  <a:lnTo>
                    <a:pt x="6" y="395"/>
                  </a:lnTo>
                  <a:lnTo>
                    <a:pt x="4" y="379"/>
                  </a:lnTo>
                  <a:lnTo>
                    <a:pt x="2" y="361"/>
                  </a:lnTo>
                  <a:lnTo>
                    <a:pt x="1" y="345"/>
                  </a:lnTo>
                  <a:lnTo>
                    <a:pt x="0" y="328"/>
                  </a:lnTo>
                  <a:lnTo>
                    <a:pt x="0" y="328"/>
                  </a:lnTo>
                  <a:lnTo>
                    <a:pt x="1" y="311"/>
                  </a:lnTo>
                  <a:lnTo>
                    <a:pt x="2" y="294"/>
                  </a:lnTo>
                  <a:lnTo>
                    <a:pt x="4" y="278"/>
                  </a:lnTo>
                  <a:lnTo>
                    <a:pt x="6" y="262"/>
                  </a:lnTo>
                  <a:lnTo>
                    <a:pt x="10" y="246"/>
                  </a:lnTo>
                  <a:lnTo>
                    <a:pt x="14" y="231"/>
                  </a:lnTo>
                  <a:lnTo>
                    <a:pt x="26" y="200"/>
                  </a:lnTo>
                  <a:lnTo>
                    <a:pt x="40" y="172"/>
                  </a:lnTo>
                  <a:lnTo>
                    <a:pt x="56" y="145"/>
                  </a:lnTo>
                  <a:lnTo>
                    <a:pt x="75" y="119"/>
                  </a:lnTo>
                  <a:lnTo>
                    <a:pt x="96" y="95"/>
                  </a:lnTo>
                  <a:lnTo>
                    <a:pt x="119" y="75"/>
                  </a:lnTo>
                  <a:lnTo>
                    <a:pt x="145" y="56"/>
                  </a:lnTo>
                  <a:lnTo>
                    <a:pt x="171" y="39"/>
                  </a:lnTo>
                  <a:lnTo>
                    <a:pt x="201" y="25"/>
                  </a:lnTo>
                  <a:lnTo>
                    <a:pt x="231" y="15"/>
                  </a:lnTo>
                  <a:lnTo>
                    <a:pt x="247" y="9"/>
                  </a:lnTo>
                  <a:lnTo>
                    <a:pt x="263" y="7"/>
                  </a:lnTo>
                  <a:lnTo>
                    <a:pt x="279" y="4"/>
                  </a:lnTo>
                  <a:lnTo>
                    <a:pt x="295" y="1"/>
                  </a:lnTo>
                  <a:lnTo>
                    <a:pt x="311" y="0"/>
                  </a:lnTo>
                  <a:lnTo>
                    <a:pt x="329" y="0"/>
                  </a:lnTo>
                  <a:lnTo>
                    <a:pt x="329" y="0"/>
                  </a:lnTo>
                  <a:lnTo>
                    <a:pt x="346" y="0"/>
                  </a:lnTo>
                  <a:lnTo>
                    <a:pt x="362" y="1"/>
                  </a:lnTo>
                  <a:lnTo>
                    <a:pt x="378" y="4"/>
                  </a:lnTo>
                  <a:lnTo>
                    <a:pt x="394" y="7"/>
                  </a:lnTo>
                  <a:lnTo>
                    <a:pt x="410" y="9"/>
                  </a:lnTo>
                  <a:lnTo>
                    <a:pt x="427" y="15"/>
                  </a:lnTo>
                  <a:lnTo>
                    <a:pt x="456" y="25"/>
                  </a:lnTo>
                  <a:lnTo>
                    <a:pt x="486" y="39"/>
                  </a:lnTo>
                  <a:lnTo>
                    <a:pt x="512" y="56"/>
                  </a:lnTo>
                  <a:lnTo>
                    <a:pt x="538" y="75"/>
                  </a:lnTo>
                  <a:lnTo>
                    <a:pt x="561" y="95"/>
                  </a:lnTo>
                  <a:lnTo>
                    <a:pt x="582" y="119"/>
                  </a:lnTo>
                  <a:lnTo>
                    <a:pt x="601" y="145"/>
                  </a:lnTo>
                  <a:lnTo>
                    <a:pt x="617" y="172"/>
                  </a:lnTo>
                  <a:lnTo>
                    <a:pt x="631" y="200"/>
                  </a:lnTo>
                  <a:lnTo>
                    <a:pt x="643" y="231"/>
                  </a:lnTo>
                  <a:lnTo>
                    <a:pt x="647" y="246"/>
                  </a:lnTo>
                  <a:lnTo>
                    <a:pt x="651" y="262"/>
                  </a:lnTo>
                  <a:lnTo>
                    <a:pt x="653" y="278"/>
                  </a:lnTo>
                  <a:lnTo>
                    <a:pt x="655" y="294"/>
                  </a:lnTo>
                  <a:lnTo>
                    <a:pt x="656" y="311"/>
                  </a:lnTo>
                  <a:lnTo>
                    <a:pt x="657" y="328"/>
                  </a:lnTo>
                  <a:lnTo>
                    <a:pt x="657" y="328"/>
                  </a:lnTo>
                  <a:lnTo>
                    <a:pt x="656" y="345"/>
                  </a:lnTo>
                  <a:lnTo>
                    <a:pt x="655" y="361"/>
                  </a:lnTo>
                  <a:lnTo>
                    <a:pt x="653" y="379"/>
                  </a:lnTo>
                  <a:lnTo>
                    <a:pt x="651" y="395"/>
                  </a:lnTo>
                  <a:lnTo>
                    <a:pt x="647" y="411"/>
                  </a:lnTo>
                  <a:lnTo>
                    <a:pt x="643" y="426"/>
                  </a:lnTo>
                  <a:lnTo>
                    <a:pt x="631" y="456"/>
                  </a:lnTo>
                  <a:lnTo>
                    <a:pt x="617" y="485"/>
                  </a:lnTo>
                  <a:lnTo>
                    <a:pt x="601" y="511"/>
                  </a:lnTo>
                  <a:lnTo>
                    <a:pt x="582" y="537"/>
                  </a:lnTo>
                  <a:lnTo>
                    <a:pt x="561" y="560"/>
                  </a:lnTo>
                  <a:lnTo>
                    <a:pt x="538" y="581"/>
                  </a:lnTo>
                  <a:lnTo>
                    <a:pt x="512" y="600"/>
                  </a:lnTo>
                  <a:lnTo>
                    <a:pt x="486" y="618"/>
                  </a:lnTo>
                  <a:lnTo>
                    <a:pt x="456" y="631"/>
                  </a:lnTo>
                  <a:lnTo>
                    <a:pt x="427" y="642"/>
                  </a:lnTo>
                  <a:lnTo>
                    <a:pt x="410" y="647"/>
                  </a:lnTo>
                  <a:lnTo>
                    <a:pt x="394" y="650"/>
                  </a:lnTo>
                  <a:lnTo>
                    <a:pt x="378" y="652"/>
                  </a:lnTo>
                  <a:lnTo>
                    <a:pt x="362" y="655"/>
                  </a:lnTo>
                  <a:lnTo>
                    <a:pt x="346" y="656"/>
                  </a:lnTo>
                  <a:lnTo>
                    <a:pt x="329" y="656"/>
                  </a:lnTo>
                  <a:lnTo>
                    <a:pt x="329" y="656"/>
                  </a:lnTo>
                  <a:close/>
                  <a:moveTo>
                    <a:pt x="329" y="38"/>
                  </a:moveTo>
                  <a:lnTo>
                    <a:pt x="329" y="38"/>
                  </a:lnTo>
                  <a:lnTo>
                    <a:pt x="299" y="39"/>
                  </a:lnTo>
                  <a:lnTo>
                    <a:pt x="269" y="43"/>
                  </a:lnTo>
                  <a:lnTo>
                    <a:pt x="243" y="50"/>
                  </a:lnTo>
                  <a:lnTo>
                    <a:pt x="216" y="60"/>
                  </a:lnTo>
                  <a:lnTo>
                    <a:pt x="190" y="72"/>
                  </a:lnTo>
                  <a:lnTo>
                    <a:pt x="166" y="87"/>
                  </a:lnTo>
                  <a:lnTo>
                    <a:pt x="143" y="103"/>
                  </a:lnTo>
                  <a:lnTo>
                    <a:pt x="123" y="122"/>
                  </a:lnTo>
                  <a:lnTo>
                    <a:pt x="104" y="144"/>
                  </a:lnTo>
                  <a:lnTo>
                    <a:pt x="87" y="165"/>
                  </a:lnTo>
                  <a:lnTo>
                    <a:pt x="72" y="189"/>
                  </a:lnTo>
                  <a:lnTo>
                    <a:pt x="60" y="215"/>
                  </a:lnTo>
                  <a:lnTo>
                    <a:pt x="51" y="242"/>
                  </a:lnTo>
                  <a:lnTo>
                    <a:pt x="44" y="270"/>
                  </a:lnTo>
                  <a:lnTo>
                    <a:pt x="39" y="298"/>
                  </a:lnTo>
                  <a:lnTo>
                    <a:pt x="37" y="328"/>
                  </a:lnTo>
                  <a:lnTo>
                    <a:pt x="37" y="328"/>
                  </a:lnTo>
                  <a:lnTo>
                    <a:pt x="39" y="358"/>
                  </a:lnTo>
                  <a:lnTo>
                    <a:pt x="44" y="387"/>
                  </a:lnTo>
                  <a:lnTo>
                    <a:pt x="51" y="415"/>
                  </a:lnTo>
                  <a:lnTo>
                    <a:pt x="60" y="442"/>
                  </a:lnTo>
                  <a:lnTo>
                    <a:pt x="72" y="467"/>
                  </a:lnTo>
                  <a:lnTo>
                    <a:pt x="87" y="491"/>
                  </a:lnTo>
                  <a:lnTo>
                    <a:pt x="104" y="513"/>
                  </a:lnTo>
                  <a:lnTo>
                    <a:pt x="123" y="534"/>
                  </a:lnTo>
                  <a:lnTo>
                    <a:pt x="143" y="553"/>
                  </a:lnTo>
                  <a:lnTo>
                    <a:pt x="166" y="569"/>
                  </a:lnTo>
                  <a:lnTo>
                    <a:pt x="190" y="584"/>
                  </a:lnTo>
                  <a:lnTo>
                    <a:pt x="216" y="596"/>
                  </a:lnTo>
                  <a:lnTo>
                    <a:pt x="243" y="605"/>
                  </a:lnTo>
                  <a:lnTo>
                    <a:pt x="269" y="613"/>
                  </a:lnTo>
                  <a:lnTo>
                    <a:pt x="299" y="618"/>
                  </a:lnTo>
                  <a:lnTo>
                    <a:pt x="329" y="619"/>
                  </a:lnTo>
                  <a:lnTo>
                    <a:pt x="329" y="619"/>
                  </a:lnTo>
                  <a:lnTo>
                    <a:pt x="358" y="618"/>
                  </a:lnTo>
                  <a:lnTo>
                    <a:pt x="388" y="613"/>
                  </a:lnTo>
                  <a:lnTo>
                    <a:pt x="414" y="605"/>
                  </a:lnTo>
                  <a:lnTo>
                    <a:pt x="441" y="596"/>
                  </a:lnTo>
                  <a:lnTo>
                    <a:pt x="467" y="584"/>
                  </a:lnTo>
                  <a:lnTo>
                    <a:pt x="491" y="569"/>
                  </a:lnTo>
                  <a:lnTo>
                    <a:pt x="514" y="553"/>
                  </a:lnTo>
                  <a:lnTo>
                    <a:pt x="534" y="534"/>
                  </a:lnTo>
                  <a:lnTo>
                    <a:pt x="553" y="513"/>
                  </a:lnTo>
                  <a:lnTo>
                    <a:pt x="570" y="491"/>
                  </a:lnTo>
                  <a:lnTo>
                    <a:pt x="585" y="467"/>
                  </a:lnTo>
                  <a:lnTo>
                    <a:pt x="597" y="442"/>
                  </a:lnTo>
                  <a:lnTo>
                    <a:pt x="606" y="415"/>
                  </a:lnTo>
                  <a:lnTo>
                    <a:pt x="613" y="387"/>
                  </a:lnTo>
                  <a:lnTo>
                    <a:pt x="619" y="358"/>
                  </a:lnTo>
                  <a:lnTo>
                    <a:pt x="620" y="328"/>
                  </a:lnTo>
                  <a:lnTo>
                    <a:pt x="620" y="328"/>
                  </a:lnTo>
                  <a:lnTo>
                    <a:pt x="619" y="298"/>
                  </a:lnTo>
                  <a:lnTo>
                    <a:pt x="613" y="270"/>
                  </a:lnTo>
                  <a:lnTo>
                    <a:pt x="606" y="242"/>
                  </a:lnTo>
                  <a:lnTo>
                    <a:pt x="597" y="215"/>
                  </a:lnTo>
                  <a:lnTo>
                    <a:pt x="585" y="189"/>
                  </a:lnTo>
                  <a:lnTo>
                    <a:pt x="570" y="165"/>
                  </a:lnTo>
                  <a:lnTo>
                    <a:pt x="553" y="144"/>
                  </a:lnTo>
                  <a:lnTo>
                    <a:pt x="534" y="122"/>
                  </a:lnTo>
                  <a:lnTo>
                    <a:pt x="514" y="103"/>
                  </a:lnTo>
                  <a:lnTo>
                    <a:pt x="491" y="87"/>
                  </a:lnTo>
                  <a:lnTo>
                    <a:pt x="467" y="72"/>
                  </a:lnTo>
                  <a:lnTo>
                    <a:pt x="441" y="60"/>
                  </a:lnTo>
                  <a:lnTo>
                    <a:pt x="414" y="50"/>
                  </a:lnTo>
                  <a:lnTo>
                    <a:pt x="388" y="43"/>
                  </a:lnTo>
                  <a:lnTo>
                    <a:pt x="358"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pic>
          <p:nvPicPr>
            <p:cNvPr id="58" name="Graphic 57" descr="Statistics">
              <a:extLst>
                <a:ext uri="{FF2B5EF4-FFF2-40B4-BE49-F238E27FC236}">
                  <a16:creationId xmlns:a16="http://schemas.microsoft.com/office/drawing/2014/main" id="{18102628-6615-4C4B-AC3A-A99881499EAE}"/>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409756" y="5167003"/>
              <a:ext cx="253925" cy="253925"/>
            </a:xfrm>
            <a:prstGeom prst="rect">
              <a:avLst/>
            </a:prstGeom>
          </p:spPr>
        </p:pic>
      </p:grpSp>
      <p:pic>
        <p:nvPicPr>
          <p:cNvPr id="30" name="Picture 29">
            <a:extLst>
              <a:ext uri="{FF2B5EF4-FFF2-40B4-BE49-F238E27FC236}">
                <a16:creationId xmlns:a16="http://schemas.microsoft.com/office/drawing/2014/main" id="{AEA20E1A-D35F-4291-91DA-B8D86C9E01C9}"/>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1" name="Rounded Rectangle 3">
            <a:extLst>
              <a:ext uri="{FF2B5EF4-FFF2-40B4-BE49-F238E27FC236}">
                <a16:creationId xmlns:a16="http://schemas.microsoft.com/office/drawing/2014/main" id="{00968E93-7C14-4E72-9C38-6212D8D0C8B8}"/>
              </a:ext>
            </a:extLst>
          </p:cNvPr>
          <p:cNvSpPr/>
          <p:nvPr/>
        </p:nvSpPr>
        <p:spPr>
          <a:xfrm>
            <a:off x="578455" y="3752954"/>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4" name="Rectangle 33">
            <a:extLst>
              <a:ext uri="{FF2B5EF4-FFF2-40B4-BE49-F238E27FC236}">
                <a16:creationId xmlns:a16="http://schemas.microsoft.com/office/drawing/2014/main" id="{120FC2F1-BA3C-4343-B674-469A0EAEE83B}"/>
              </a:ext>
            </a:extLst>
          </p:cNvPr>
          <p:cNvSpPr/>
          <p:nvPr/>
        </p:nvSpPr>
        <p:spPr>
          <a:xfrm>
            <a:off x="629378" y="4048591"/>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59" name="Rounded Rectangle 36">
            <a:extLst>
              <a:ext uri="{FF2B5EF4-FFF2-40B4-BE49-F238E27FC236}">
                <a16:creationId xmlns:a16="http://schemas.microsoft.com/office/drawing/2014/main" id="{32B321EF-04EE-4054-855B-EBC323B58BAF}"/>
              </a:ext>
            </a:extLst>
          </p:cNvPr>
          <p:cNvSpPr/>
          <p:nvPr/>
        </p:nvSpPr>
        <p:spPr>
          <a:xfrm>
            <a:off x="543203" y="5210046"/>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0" name="Rectangle 59">
            <a:extLst>
              <a:ext uri="{FF2B5EF4-FFF2-40B4-BE49-F238E27FC236}">
                <a16:creationId xmlns:a16="http://schemas.microsoft.com/office/drawing/2014/main" id="{812A0300-7D45-4EE8-951D-B6A59163BBD3}"/>
              </a:ext>
            </a:extLst>
          </p:cNvPr>
          <p:cNvSpPr/>
          <p:nvPr/>
        </p:nvSpPr>
        <p:spPr>
          <a:xfrm>
            <a:off x="631975" y="5402642"/>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61" name="Rounded Rectangle 37">
            <a:extLst>
              <a:ext uri="{FF2B5EF4-FFF2-40B4-BE49-F238E27FC236}">
                <a16:creationId xmlns:a16="http://schemas.microsoft.com/office/drawing/2014/main" id="{EDB77932-9905-482C-A9F5-AAA42A4A6804}"/>
              </a:ext>
            </a:extLst>
          </p:cNvPr>
          <p:cNvSpPr/>
          <p:nvPr/>
        </p:nvSpPr>
        <p:spPr>
          <a:xfrm>
            <a:off x="578455" y="6504176"/>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2" name="Rectangle 61">
            <a:extLst>
              <a:ext uri="{FF2B5EF4-FFF2-40B4-BE49-F238E27FC236}">
                <a16:creationId xmlns:a16="http://schemas.microsoft.com/office/drawing/2014/main" id="{A0B7DC43-BC26-4189-BC48-E532704892F3}"/>
              </a:ext>
            </a:extLst>
          </p:cNvPr>
          <p:cNvSpPr/>
          <p:nvPr/>
        </p:nvSpPr>
        <p:spPr>
          <a:xfrm>
            <a:off x="643572" y="6767480"/>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Tree>
    <p:extLst>
      <p:ext uri="{BB962C8B-B14F-4D97-AF65-F5344CB8AC3E}">
        <p14:creationId xmlns:p14="http://schemas.microsoft.com/office/powerpoint/2010/main" val="425838280"/>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6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35184A63-15F9-419D-915F-25B261E408EE}"/>
              </a:ext>
            </a:extLst>
          </p:cNvPr>
          <p:cNvSpPr/>
          <p:nvPr/>
        </p:nvSpPr>
        <p:spPr>
          <a:xfrm>
            <a:off x="319761" y="3330782"/>
            <a:ext cx="2952000" cy="3019213"/>
          </a:xfrm>
          <a:prstGeom prst="rect">
            <a:avLst/>
          </a:prstGeom>
          <a:solidFill>
            <a:srgbClr val="DDE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defRPr/>
            </a:pPr>
            <a:r>
              <a:rPr lang="en-GB" sz="1050" b="1">
                <a:solidFill>
                  <a:srgbClr val="003E58"/>
                </a:solidFill>
                <a:latin typeface="Segoe UI" panose="020B0502040204020203" pitchFamily="34" charset="0"/>
                <a:cs typeface="Segoe UI" panose="020B0502040204020203" pitchFamily="34" charset="0"/>
              </a:rPr>
              <a:t>Centre of Excellence</a:t>
            </a:r>
            <a:endParaRPr lang="en-GB" sz="1050">
              <a:solidFill>
                <a:srgbClr val="003E58"/>
              </a:solidFill>
              <a:latin typeface="Segoe UI" panose="020B0502040204020203" pitchFamily="34" charset="0"/>
              <a:cs typeface="Segoe UI" panose="020B0502040204020203" pitchFamily="34" charset="0"/>
            </a:endParaRPr>
          </a:p>
          <a:p>
            <a:pPr marL="171450" lvl="0" indent="-171450">
              <a:lnSpc>
                <a:spcPct val="130000"/>
              </a:lnSpc>
              <a:spcAft>
                <a:spcPts val="600"/>
              </a:spcAft>
              <a:buFont typeface="Arial" panose="020B0604020202020204" pitchFamily="34" charset="0"/>
              <a:buChar char="•"/>
              <a:defRPr/>
            </a:pPr>
            <a:r>
              <a:rPr lang="en-GB" sz="1050">
                <a:solidFill>
                  <a:srgbClr val="003E58"/>
                </a:solidFill>
                <a:latin typeface="Segoe UI" panose="020B0502040204020203" pitchFamily="34" charset="0"/>
                <a:cs typeface="Segoe UI" panose="020B0502040204020203" pitchFamily="34" charset="0"/>
              </a:rPr>
              <a:t>Collate local and regional examples of excellence that help identify, scale and disseminate innovation </a:t>
            </a:r>
          </a:p>
          <a:p>
            <a:pPr lvl="0">
              <a:lnSpc>
                <a:spcPct val="130000"/>
              </a:lnSpc>
              <a:defRPr/>
            </a:pPr>
            <a:r>
              <a:rPr lang="en-GB" sz="1050" b="1">
                <a:solidFill>
                  <a:srgbClr val="003E58"/>
                </a:solidFill>
                <a:latin typeface="Segoe UI" panose="020B0502040204020203" pitchFamily="34" charset="0"/>
                <a:cs typeface="Segoe UI" panose="020B0502040204020203" pitchFamily="34" charset="0"/>
              </a:rPr>
              <a:t>Partner collaboration </a:t>
            </a:r>
            <a:endParaRPr lang="en-GB" sz="1050">
              <a:solidFill>
                <a:srgbClr val="003E58"/>
              </a:solidFill>
              <a:latin typeface="Segoe UI" panose="020B0502040204020203" pitchFamily="34" charset="0"/>
              <a:cs typeface="Segoe UI" panose="020B0502040204020203" pitchFamily="34" charset="0"/>
            </a:endParaRPr>
          </a:p>
          <a:p>
            <a:pPr marL="171450" lvl="0" indent="-171450">
              <a:lnSpc>
                <a:spcPct val="130000"/>
              </a:lnSpc>
              <a:spcAft>
                <a:spcPts val="600"/>
              </a:spcAft>
              <a:buFont typeface="Arial" panose="020B0604020202020204" pitchFamily="34" charset="0"/>
              <a:buChar char="•"/>
              <a:defRPr/>
            </a:pPr>
            <a:r>
              <a:rPr lang="en-GB" sz="1050">
                <a:solidFill>
                  <a:srgbClr val="003E58"/>
                </a:solidFill>
                <a:latin typeface="Segoe UI" panose="020B0502040204020203" pitchFamily="34" charset="0"/>
                <a:cs typeface="Segoe UI" panose="020B0502040204020203" pitchFamily="34" charset="0"/>
              </a:rPr>
              <a:t>Expand collaboration with key partners (ALBs, academic institutions, think-tanks etc.) </a:t>
            </a:r>
          </a:p>
          <a:p>
            <a:pPr lvl="0">
              <a:lnSpc>
                <a:spcPct val="130000"/>
              </a:lnSpc>
              <a:defRPr/>
            </a:pPr>
            <a:r>
              <a:rPr lang="en-GB" sz="1050" b="1">
                <a:solidFill>
                  <a:srgbClr val="003E58"/>
                </a:solidFill>
                <a:latin typeface="Segoe UI" panose="020B0502040204020203" pitchFamily="34" charset="0"/>
                <a:cs typeface="Segoe UI" panose="020B0502040204020203" pitchFamily="34" charset="0"/>
              </a:rPr>
              <a:t>Innovation culture </a:t>
            </a:r>
            <a:endParaRPr lang="en-GB" sz="105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r>
              <a:rPr lang="en-GB" sz="1050">
                <a:solidFill>
                  <a:srgbClr val="003E58"/>
                </a:solidFill>
                <a:latin typeface="Segoe UI" panose="020B0502040204020203" pitchFamily="34" charset="0"/>
                <a:cs typeface="Segoe UI" panose="020B0502040204020203" pitchFamily="34" charset="0"/>
              </a:rPr>
              <a:t>Embed a culture of research and innovation across the organisation</a:t>
            </a:r>
          </a:p>
          <a:p>
            <a:pPr marL="171450" lvl="0" indent="-171450">
              <a:lnSpc>
                <a:spcPct val="130000"/>
              </a:lnSpc>
              <a:buFont typeface="Arial" panose="020B0604020202020204" pitchFamily="34" charset="0"/>
              <a:buChar char="•"/>
              <a:defRPr/>
            </a:pPr>
            <a:r>
              <a:rPr lang="en-GB" sz="1050">
                <a:solidFill>
                  <a:srgbClr val="003E58"/>
                </a:solidFill>
                <a:latin typeface="Segoe UI" panose="020B0502040204020203" pitchFamily="34" charset="0"/>
                <a:cs typeface="Segoe UI" panose="020B0502040204020203" pitchFamily="34" charset="0"/>
              </a:rPr>
              <a:t>Explore seed funding opportunities to support and scale up ideas </a:t>
            </a:r>
          </a:p>
        </p:txBody>
      </p:sp>
      <p:sp>
        <p:nvSpPr>
          <p:cNvPr id="21" name="Rectangle 4">
            <a:extLst>
              <a:ext uri="{FF2B5EF4-FFF2-40B4-BE49-F238E27FC236}">
                <a16:creationId xmlns:a16="http://schemas.microsoft.com/office/drawing/2014/main" id="{D73893B9-B606-476A-ACE3-0D8FD9FBF8B9}"/>
              </a:ext>
            </a:extLst>
          </p:cNvPr>
          <p:cNvSpPr>
            <a:spLocks noChangeArrowheads="1"/>
          </p:cNvSpPr>
          <p:nvPr/>
        </p:nvSpPr>
        <p:spPr bwMode="gray">
          <a:xfrm>
            <a:off x="282178" y="6678635"/>
            <a:ext cx="3146822" cy="2660588"/>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a:t>
            </a:r>
            <a:r>
              <a:rPr lang="en-GB" sz="1050" b="1" dirty="0">
                <a:solidFill>
                  <a:srgbClr val="0097A9"/>
                </a:solidFill>
                <a:latin typeface="Segoe UI" panose="020B0502040204020203" pitchFamily="34" charset="0"/>
                <a:cs typeface="Segoe UI" panose="020B0502040204020203" pitchFamily="34" charset="0"/>
              </a:rPr>
              <a:t>create local and regional centres of excellence </a:t>
            </a:r>
            <a:r>
              <a:rPr lang="en-GB" sz="1050" dirty="0">
                <a:solidFill>
                  <a:prstClr val="black"/>
                </a:solidFill>
                <a:latin typeface="Segoe UI" panose="020B0502040204020203" pitchFamily="34" charset="0"/>
                <a:cs typeface="Segoe UI" panose="020B0502040204020203" pitchFamily="34" charset="0"/>
              </a:rPr>
              <a:t>that help identify, scale and spread innovation. We will use technology and digital tools to improve our ability to translate research outputs into clinical practice. </a:t>
            </a:r>
          </a:p>
          <a:p>
            <a:pPr>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expand collaboration with our key partners, including arms length bodies (ALBs), academic institutions, pharmaceutical companies and others to improve how we deliver research and innovation and enhance our reputation as an innovative body.</a:t>
            </a: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br>
              <a:rPr lang="en-GB" sz="1050" dirty="0">
                <a:solidFill>
                  <a:prstClr val="black"/>
                </a:solidFill>
                <a:latin typeface="Segoe UI" panose="020B0502040204020203" pitchFamily="34" charset="0"/>
                <a:cs typeface="Segoe UI" panose="020B0502040204020203" pitchFamily="34" charset="0"/>
              </a:rPr>
            </a:br>
            <a:r>
              <a:rPr lang="en-GB" sz="1050" dirty="0">
                <a:solidFill>
                  <a:prstClr val="black"/>
                </a:solidFill>
                <a:latin typeface="Segoe UI" panose="020B0502040204020203" pitchFamily="34" charset="0"/>
                <a:cs typeface="Segoe UI" panose="020B0502040204020203" pitchFamily="34" charset="0"/>
              </a:rPr>
              <a:t>#~~~~~~~~~~~~##########################</a:t>
            </a:r>
          </a:p>
        </p:txBody>
      </p:sp>
      <p:sp>
        <p:nvSpPr>
          <p:cNvPr id="29" name="Rectangle 28">
            <a:extLst>
              <a:ext uri="{FF2B5EF4-FFF2-40B4-BE49-F238E27FC236}">
                <a16:creationId xmlns:a16="http://schemas.microsoft.com/office/drawing/2014/main" id="{E5ECE2E8-06B4-4C54-A497-EAB6299A227F}"/>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0" name="Rectangle 29">
            <a:extLst>
              <a:ext uri="{FF2B5EF4-FFF2-40B4-BE49-F238E27FC236}">
                <a16:creationId xmlns:a16="http://schemas.microsoft.com/office/drawing/2014/main" id="{BB9F93EF-9D6D-48A6-BAC7-BB11EA59BE41}"/>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will support the acceleration of research and innovation to gradually embrace system leading disruptive and cutting edge solutions </a:t>
            </a:r>
          </a:p>
        </p:txBody>
      </p:sp>
      <p:sp>
        <p:nvSpPr>
          <p:cNvPr id="31" name="Rectangle 4">
            <a:extLst>
              <a:ext uri="{FF2B5EF4-FFF2-40B4-BE49-F238E27FC236}">
                <a16:creationId xmlns:a16="http://schemas.microsoft.com/office/drawing/2014/main" id="{FAC62FB2-5E8C-471E-88A1-84F60018C829}"/>
              </a:ext>
            </a:extLst>
          </p:cNvPr>
          <p:cNvSpPr>
            <a:spLocks noChangeArrowheads="1"/>
          </p:cNvSpPr>
          <p:nvPr/>
        </p:nvSpPr>
        <p:spPr bwMode="gray">
          <a:xfrm>
            <a:off x="282178" y="2239622"/>
            <a:ext cx="6340010"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a:solidFill>
                  <a:srgbClr val="0097A9"/>
                </a:solidFill>
                <a:latin typeface="Segoe UI" panose="020B0502040204020203" pitchFamily="34" charset="0"/>
                <a:cs typeface="Segoe UI" panose="020B0502040204020203" pitchFamily="34" charset="0"/>
              </a:rPr>
              <a:t>Embed a culture of research and innovation across our organisations, underpinned by expanded collaboration with our key partners. </a:t>
            </a:r>
          </a:p>
        </p:txBody>
      </p:sp>
      <p:grpSp>
        <p:nvGrpSpPr>
          <p:cNvPr id="2" name="Group 1">
            <a:extLst>
              <a:ext uri="{FF2B5EF4-FFF2-40B4-BE49-F238E27FC236}">
                <a16:creationId xmlns:a16="http://schemas.microsoft.com/office/drawing/2014/main" id="{DB23A65F-2740-4E34-9AFF-579DA58E43FF}"/>
              </a:ext>
            </a:extLst>
          </p:cNvPr>
          <p:cNvGrpSpPr/>
          <p:nvPr/>
        </p:nvGrpSpPr>
        <p:grpSpPr>
          <a:xfrm>
            <a:off x="375607" y="1456345"/>
            <a:ext cx="522000" cy="522000"/>
            <a:chOff x="375607" y="1456345"/>
            <a:chExt cx="522000" cy="522000"/>
          </a:xfrm>
        </p:grpSpPr>
        <p:sp>
          <p:nvSpPr>
            <p:cNvPr id="23" name="Freeform 18">
              <a:extLst>
                <a:ext uri="{FF2B5EF4-FFF2-40B4-BE49-F238E27FC236}">
                  <a16:creationId xmlns:a16="http://schemas.microsoft.com/office/drawing/2014/main" id="{2952873F-7826-44BF-AD4C-797CCEB4B63E}"/>
                </a:ext>
              </a:extLst>
            </p:cNvPr>
            <p:cNvSpPr>
              <a:spLocks noEditPoints="1"/>
            </p:cNvSpPr>
            <p:nvPr/>
          </p:nvSpPr>
          <p:spPr bwMode="auto">
            <a:xfrm>
              <a:off x="375607" y="1456345"/>
              <a:ext cx="522000" cy="522000"/>
            </a:xfrm>
            <a:custGeom>
              <a:avLst/>
              <a:gdLst>
                <a:gd name="T0" fmla="*/ 313 w 658"/>
                <a:gd name="T1" fmla="*/ 657 h 657"/>
                <a:gd name="T2" fmla="*/ 263 w 658"/>
                <a:gd name="T3" fmla="*/ 650 h 657"/>
                <a:gd name="T4" fmla="*/ 201 w 658"/>
                <a:gd name="T5" fmla="*/ 631 h 657"/>
                <a:gd name="T6" fmla="*/ 121 w 658"/>
                <a:gd name="T7" fmla="*/ 583 h 657"/>
                <a:gd name="T8" fmla="*/ 56 w 658"/>
                <a:gd name="T9" fmla="*/ 512 h 657"/>
                <a:gd name="T10" fmla="*/ 15 w 658"/>
                <a:gd name="T11" fmla="*/ 426 h 657"/>
                <a:gd name="T12" fmla="*/ 4 w 658"/>
                <a:gd name="T13" fmla="*/ 379 h 657"/>
                <a:gd name="T14" fmla="*/ 0 w 658"/>
                <a:gd name="T15" fmla="*/ 329 h 657"/>
                <a:gd name="T16" fmla="*/ 3 w 658"/>
                <a:gd name="T17" fmla="*/ 295 h 657"/>
                <a:gd name="T18" fmla="*/ 11 w 658"/>
                <a:gd name="T19" fmla="*/ 247 h 657"/>
                <a:gd name="T20" fmla="*/ 40 w 658"/>
                <a:gd name="T21" fmla="*/ 172 h 657"/>
                <a:gd name="T22" fmla="*/ 97 w 658"/>
                <a:gd name="T23" fmla="*/ 97 h 657"/>
                <a:gd name="T24" fmla="*/ 173 w 658"/>
                <a:gd name="T25" fmla="*/ 40 h 657"/>
                <a:gd name="T26" fmla="*/ 247 w 658"/>
                <a:gd name="T27" fmla="*/ 11 h 657"/>
                <a:gd name="T28" fmla="*/ 295 w 658"/>
                <a:gd name="T29" fmla="*/ 1 h 657"/>
                <a:gd name="T30" fmla="*/ 329 w 658"/>
                <a:gd name="T31" fmla="*/ 0 h 657"/>
                <a:gd name="T32" fmla="*/ 379 w 658"/>
                <a:gd name="T33" fmla="*/ 4 h 657"/>
                <a:gd name="T34" fmla="*/ 427 w 658"/>
                <a:gd name="T35" fmla="*/ 15 h 657"/>
                <a:gd name="T36" fmla="*/ 513 w 658"/>
                <a:gd name="T37" fmla="*/ 57 h 657"/>
                <a:gd name="T38" fmla="*/ 583 w 658"/>
                <a:gd name="T39" fmla="*/ 120 h 657"/>
                <a:gd name="T40" fmla="*/ 632 w 658"/>
                <a:gd name="T41" fmla="*/ 202 h 657"/>
                <a:gd name="T42" fmla="*/ 651 w 658"/>
                <a:gd name="T43" fmla="*/ 262 h 657"/>
                <a:gd name="T44" fmla="*/ 658 w 658"/>
                <a:gd name="T45" fmla="*/ 312 h 657"/>
                <a:gd name="T46" fmla="*/ 658 w 658"/>
                <a:gd name="T47" fmla="*/ 345 h 657"/>
                <a:gd name="T48" fmla="*/ 651 w 658"/>
                <a:gd name="T49" fmla="*/ 395 h 657"/>
                <a:gd name="T50" fmla="*/ 632 w 658"/>
                <a:gd name="T51" fmla="*/ 457 h 657"/>
                <a:gd name="T52" fmla="*/ 583 w 658"/>
                <a:gd name="T53" fmla="*/ 537 h 657"/>
                <a:gd name="T54" fmla="*/ 513 w 658"/>
                <a:gd name="T55" fmla="*/ 602 h 657"/>
                <a:gd name="T56" fmla="*/ 427 w 658"/>
                <a:gd name="T57" fmla="*/ 642 h 657"/>
                <a:gd name="T58" fmla="*/ 379 w 658"/>
                <a:gd name="T59" fmla="*/ 654 h 657"/>
                <a:gd name="T60" fmla="*/ 329 w 658"/>
                <a:gd name="T61" fmla="*/ 657 h 657"/>
                <a:gd name="T62" fmla="*/ 329 w 658"/>
                <a:gd name="T63" fmla="*/ 38 h 657"/>
                <a:gd name="T64" fmla="*/ 243 w 658"/>
                <a:gd name="T65" fmla="*/ 51 h 657"/>
                <a:gd name="T66" fmla="*/ 167 w 658"/>
                <a:gd name="T67" fmla="*/ 87 h 657"/>
                <a:gd name="T68" fmla="*/ 105 w 658"/>
                <a:gd name="T69" fmla="*/ 144 h 657"/>
                <a:gd name="T70" fmla="*/ 60 w 658"/>
                <a:gd name="T71" fmla="*/ 215 h 657"/>
                <a:gd name="T72" fmla="*/ 40 w 658"/>
                <a:gd name="T73" fmla="*/ 300 h 657"/>
                <a:gd name="T74" fmla="*/ 40 w 658"/>
                <a:gd name="T75" fmla="*/ 359 h 657"/>
                <a:gd name="T76" fmla="*/ 60 w 658"/>
                <a:gd name="T77" fmla="*/ 442 h 657"/>
                <a:gd name="T78" fmla="*/ 105 w 658"/>
                <a:gd name="T79" fmla="*/ 514 h 657"/>
                <a:gd name="T80" fmla="*/ 167 w 658"/>
                <a:gd name="T81" fmla="*/ 569 h 657"/>
                <a:gd name="T82" fmla="*/ 243 w 658"/>
                <a:gd name="T83" fmla="*/ 607 h 657"/>
                <a:gd name="T84" fmla="*/ 329 w 658"/>
                <a:gd name="T85" fmla="*/ 619 h 657"/>
                <a:gd name="T86" fmla="*/ 388 w 658"/>
                <a:gd name="T87" fmla="*/ 614 h 657"/>
                <a:gd name="T88" fmla="*/ 467 w 658"/>
                <a:gd name="T89" fmla="*/ 584 h 657"/>
                <a:gd name="T90" fmla="*/ 534 w 658"/>
                <a:gd name="T91" fmla="*/ 534 h 657"/>
                <a:gd name="T92" fmla="*/ 585 w 658"/>
                <a:gd name="T93" fmla="*/ 467 h 657"/>
                <a:gd name="T94" fmla="*/ 615 w 658"/>
                <a:gd name="T95" fmla="*/ 387 h 657"/>
                <a:gd name="T96" fmla="*/ 620 w 658"/>
                <a:gd name="T97" fmla="*/ 329 h 657"/>
                <a:gd name="T98" fmla="*/ 607 w 658"/>
                <a:gd name="T99" fmla="*/ 242 h 657"/>
                <a:gd name="T100" fmla="*/ 571 w 658"/>
                <a:gd name="T101" fmla="*/ 167 h 657"/>
                <a:gd name="T102" fmla="*/ 514 w 658"/>
                <a:gd name="T103" fmla="*/ 105 h 657"/>
                <a:gd name="T104" fmla="*/ 442 w 658"/>
                <a:gd name="T105" fmla="*/ 61 h 657"/>
                <a:gd name="T106" fmla="*/ 359 w 658"/>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7">
                  <a:moveTo>
                    <a:pt x="329" y="657"/>
                  </a:moveTo>
                  <a:lnTo>
                    <a:pt x="329" y="657"/>
                  </a:lnTo>
                  <a:lnTo>
                    <a:pt x="313" y="657"/>
                  </a:lnTo>
                  <a:lnTo>
                    <a:pt x="295" y="655"/>
                  </a:lnTo>
                  <a:lnTo>
                    <a:pt x="279" y="654"/>
                  </a:lnTo>
                  <a:lnTo>
                    <a:pt x="263" y="650"/>
                  </a:lnTo>
                  <a:lnTo>
                    <a:pt x="247" y="647"/>
                  </a:lnTo>
                  <a:lnTo>
                    <a:pt x="231" y="642"/>
                  </a:lnTo>
                  <a:lnTo>
                    <a:pt x="201" y="631"/>
                  </a:lnTo>
                  <a:lnTo>
                    <a:pt x="173" y="618"/>
                  </a:lnTo>
                  <a:lnTo>
                    <a:pt x="145" y="602"/>
                  </a:lnTo>
                  <a:lnTo>
                    <a:pt x="121" y="583"/>
                  </a:lnTo>
                  <a:lnTo>
                    <a:pt x="97" y="561"/>
                  </a:lnTo>
                  <a:lnTo>
                    <a:pt x="75" y="537"/>
                  </a:lnTo>
                  <a:lnTo>
                    <a:pt x="56" y="512"/>
                  </a:lnTo>
                  <a:lnTo>
                    <a:pt x="40" y="485"/>
                  </a:lnTo>
                  <a:lnTo>
                    <a:pt x="27" y="457"/>
                  </a:lnTo>
                  <a:lnTo>
                    <a:pt x="15" y="426"/>
                  </a:lnTo>
                  <a:lnTo>
                    <a:pt x="11" y="411"/>
                  </a:lnTo>
                  <a:lnTo>
                    <a:pt x="7" y="395"/>
                  </a:lnTo>
                  <a:lnTo>
                    <a:pt x="4" y="379"/>
                  </a:lnTo>
                  <a:lnTo>
                    <a:pt x="3" y="363"/>
                  </a:lnTo>
                  <a:lnTo>
                    <a:pt x="1" y="345"/>
                  </a:lnTo>
                  <a:lnTo>
                    <a:pt x="0" y="329"/>
                  </a:lnTo>
                  <a:lnTo>
                    <a:pt x="0" y="329"/>
                  </a:lnTo>
                  <a:lnTo>
                    <a:pt x="1" y="312"/>
                  </a:lnTo>
                  <a:lnTo>
                    <a:pt x="3" y="295"/>
                  </a:lnTo>
                  <a:lnTo>
                    <a:pt x="4" y="278"/>
                  </a:lnTo>
                  <a:lnTo>
                    <a:pt x="7" y="262"/>
                  </a:lnTo>
                  <a:lnTo>
                    <a:pt x="11" y="247"/>
                  </a:lnTo>
                  <a:lnTo>
                    <a:pt x="15" y="231"/>
                  </a:lnTo>
                  <a:lnTo>
                    <a:pt x="27" y="202"/>
                  </a:lnTo>
                  <a:lnTo>
                    <a:pt x="40" y="172"/>
                  </a:lnTo>
                  <a:lnTo>
                    <a:pt x="56" y="145"/>
                  </a:lnTo>
                  <a:lnTo>
                    <a:pt x="75" y="120"/>
                  </a:lnTo>
                  <a:lnTo>
                    <a:pt x="97" y="97"/>
                  </a:lnTo>
                  <a:lnTo>
                    <a:pt x="121" y="75"/>
                  </a:lnTo>
                  <a:lnTo>
                    <a:pt x="145" y="57"/>
                  </a:lnTo>
                  <a:lnTo>
                    <a:pt x="173" y="40"/>
                  </a:lnTo>
                  <a:lnTo>
                    <a:pt x="201" y="26"/>
                  </a:lnTo>
                  <a:lnTo>
                    <a:pt x="231" y="15"/>
                  </a:lnTo>
                  <a:lnTo>
                    <a:pt x="247" y="11"/>
                  </a:lnTo>
                  <a:lnTo>
                    <a:pt x="263" y="7"/>
                  </a:lnTo>
                  <a:lnTo>
                    <a:pt x="279" y="4"/>
                  </a:lnTo>
                  <a:lnTo>
                    <a:pt x="295" y="1"/>
                  </a:lnTo>
                  <a:lnTo>
                    <a:pt x="313" y="0"/>
                  </a:lnTo>
                  <a:lnTo>
                    <a:pt x="329" y="0"/>
                  </a:lnTo>
                  <a:lnTo>
                    <a:pt x="329" y="0"/>
                  </a:lnTo>
                  <a:lnTo>
                    <a:pt x="346" y="0"/>
                  </a:lnTo>
                  <a:lnTo>
                    <a:pt x="363" y="1"/>
                  </a:lnTo>
                  <a:lnTo>
                    <a:pt x="379" y="4"/>
                  </a:lnTo>
                  <a:lnTo>
                    <a:pt x="395" y="7"/>
                  </a:lnTo>
                  <a:lnTo>
                    <a:pt x="411" y="11"/>
                  </a:lnTo>
                  <a:lnTo>
                    <a:pt x="427" y="15"/>
                  </a:lnTo>
                  <a:lnTo>
                    <a:pt x="457" y="26"/>
                  </a:lnTo>
                  <a:lnTo>
                    <a:pt x="486" y="40"/>
                  </a:lnTo>
                  <a:lnTo>
                    <a:pt x="513" y="57"/>
                  </a:lnTo>
                  <a:lnTo>
                    <a:pt x="538" y="75"/>
                  </a:lnTo>
                  <a:lnTo>
                    <a:pt x="561" y="97"/>
                  </a:lnTo>
                  <a:lnTo>
                    <a:pt x="583" y="120"/>
                  </a:lnTo>
                  <a:lnTo>
                    <a:pt x="602" y="145"/>
                  </a:lnTo>
                  <a:lnTo>
                    <a:pt x="618" y="172"/>
                  </a:lnTo>
                  <a:lnTo>
                    <a:pt x="632" y="202"/>
                  </a:lnTo>
                  <a:lnTo>
                    <a:pt x="643" y="231"/>
                  </a:lnTo>
                  <a:lnTo>
                    <a:pt x="647" y="247"/>
                  </a:lnTo>
                  <a:lnTo>
                    <a:pt x="651" y="262"/>
                  </a:lnTo>
                  <a:lnTo>
                    <a:pt x="654" y="278"/>
                  </a:lnTo>
                  <a:lnTo>
                    <a:pt x="657" y="295"/>
                  </a:lnTo>
                  <a:lnTo>
                    <a:pt x="658" y="312"/>
                  </a:lnTo>
                  <a:lnTo>
                    <a:pt x="658" y="329"/>
                  </a:lnTo>
                  <a:lnTo>
                    <a:pt x="658" y="329"/>
                  </a:lnTo>
                  <a:lnTo>
                    <a:pt x="658" y="345"/>
                  </a:lnTo>
                  <a:lnTo>
                    <a:pt x="657" y="363"/>
                  </a:lnTo>
                  <a:lnTo>
                    <a:pt x="654" y="379"/>
                  </a:lnTo>
                  <a:lnTo>
                    <a:pt x="651" y="395"/>
                  </a:lnTo>
                  <a:lnTo>
                    <a:pt x="647" y="411"/>
                  </a:lnTo>
                  <a:lnTo>
                    <a:pt x="643" y="426"/>
                  </a:lnTo>
                  <a:lnTo>
                    <a:pt x="632" y="457"/>
                  </a:lnTo>
                  <a:lnTo>
                    <a:pt x="618" y="485"/>
                  </a:lnTo>
                  <a:lnTo>
                    <a:pt x="602" y="512"/>
                  </a:lnTo>
                  <a:lnTo>
                    <a:pt x="583" y="537"/>
                  </a:lnTo>
                  <a:lnTo>
                    <a:pt x="561" y="561"/>
                  </a:lnTo>
                  <a:lnTo>
                    <a:pt x="538" y="583"/>
                  </a:lnTo>
                  <a:lnTo>
                    <a:pt x="513" y="602"/>
                  </a:lnTo>
                  <a:lnTo>
                    <a:pt x="486" y="618"/>
                  </a:lnTo>
                  <a:lnTo>
                    <a:pt x="457" y="631"/>
                  </a:lnTo>
                  <a:lnTo>
                    <a:pt x="427" y="642"/>
                  </a:lnTo>
                  <a:lnTo>
                    <a:pt x="411" y="647"/>
                  </a:lnTo>
                  <a:lnTo>
                    <a:pt x="395" y="650"/>
                  </a:lnTo>
                  <a:lnTo>
                    <a:pt x="379" y="654"/>
                  </a:lnTo>
                  <a:lnTo>
                    <a:pt x="363" y="655"/>
                  </a:lnTo>
                  <a:lnTo>
                    <a:pt x="346" y="657"/>
                  </a:lnTo>
                  <a:lnTo>
                    <a:pt x="329" y="657"/>
                  </a:lnTo>
                  <a:lnTo>
                    <a:pt x="329" y="657"/>
                  </a:lnTo>
                  <a:close/>
                  <a:moveTo>
                    <a:pt x="329" y="38"/>
                  </a:moveTo>
                  <a:lnTo>
                    <a:pt x="329" y="38"/>
                  </a:lnTo>
                  <a:lnTo>
                    <a:pt x="299" y="39"/>
                  </a:lnTo>
                  <a:lnTo>
                    <a:pt x="271" y="43"/>
                  </a:lnTo>
                  <a:lnTo>
                    <a:pt x="243" y="51"/>
                  </a:lnTo>
                  <a:lnTo>
                    <a:pt x="216" y="61"/>
                  </a:lnTo>
                  <a:lnTo>
                    <a:pt x="191" y="73"/>
                  </a:lnTo>
                  <a:lnTo>
                    <a:pt x="167" y="87"/>
                  </a:lnTo>
                  <a:lnTo>
                    <a:pt x="144" y="105"/>
                  </a:lnTo>
                  <a:lnTo>
                    <a:pt x="124" y="124"/>
                  </a:lnTo>
                  <a:lnTo>
                    <a:pt x="105" y="144"/>
                  </a:lnTo>
                  <a:lnTo>
                    <a:pt x="87" y="167"/>
                  </a:lnTo>
                  <a:lnTo>
                    <a:pt x="74" y="189"/>
                  </a:lnTo>
                  <a:lnTo>
                    <a:pt x="60" y="215"/>
                  </a:lnTo>
                  <a:lnTo>
                    <a:pt x="51" y="242"/>
                  </a:lnTo>
                  <a:lnTo>
                    <a:pt x="44" y="270"/>
                  </a:lnTo>
                  <a:lnTo>
                    <a:pt x="40" y="300"/>
                  </a:lnTo>
                  <a:lnTo>
                    <a:pt x="38" y="329"/>
                  </a:lnTo>
                  <a:lnTo>
                    <a:pt x="38" y="329"/>
                  </a:lnTo>
                  <a:lnTo>
                    <a:pt x="40" y="359"/>
                  </a:lnTo>
                  <a:lnTo>
                    <a:pt x="44" y="387"/>
                  </a:lnTo>
                  <a:lnTo>
                    <a:pt x="51" y="415"/>
                  </a:lnTo>
                  <a:lnTo>
                    <a:pt x="60" y="442"/>
                  </a:lnTo>
                  <a:lnTo>
                    <a:pt x="74" y="467"/>
                  </a:lnTo>
                  <a:lnTo>
                    <a:pt x="87" y="491"/>
                  </a:lnTo>
                  <a:lnTo>
                    <a:pt x="105" y="514"/>
                  </a:lnTo>
                  <a:lnTo>
                    <a:pt x="124" y="534"/>
                  </a:lnTo>
                  <a:lnTo>
                    <a:pt x="144" y="553"/>
                  </a:lnTo>
                  <a:lnTo>
                    <a:pt x="167" y="569"/>
                  </a:lnTo>
                  <a:lnTo>
                    <a:pt x="191" y="584"/>
                  </a:lnTo>
                  <a:lnTo>
                    <a:pt x="216" y="596"/>
                  </a:lnTo>
                  <a:lnTo>
                    <a:pt x="243" y="607"/>
                  </a:lnTo>
                  <a:lnTo>
                    <a:pt x="271" y="614"/>
                  </a:lnTo>
                  <a:lnTo>
                    <a:pt x="299" y="618"/>
                  </a:lnTo>
                  <a:lnTo>
                    <a:pt x="329" y="619"/>
                  </a:lnTo>
                  <a:lnTo>
                    <a:pt x="329" y="619"/>
                  </a:lnTo>
                  <a:lnTo>
                    <a:pt x="359" y="618"/>
                  </a:lnTo>
                  <a:lnTo>
                    <a:pt x="388" y="614"/>
                  </a:lnTo>
                  <a:lnTo>
                    <a:pt x="416" y="607"/>
                  </a:lnTo>
                  <a:lnTo>
                    <a:pt x="442" y="596"/>
                  </a:lnTo>
                  <a:lnTo>
                    <a:pt x="467" y="584"/>
                  </a:lnTo>
                  <a:lnTo>
                    <a:pt x="491" y="569"/>
                  </a:lnTo>
                  <a:lnTo>
                    <a:pt x="514" y="553"/>
                  </a:lnTo>
                  <a:lnTo>
                    <a:pt x="534" y="534"/>
                  </a:lnTo>
                  <a:lnTo>
                    <a:pt x="553" y="514"/>
                  </a:lnTo>
                  <a:lnTo>
                    <a:pt x="571" y="491"/>
                  </a:lnTo>
                  <a:lnTo>
                    <a:pt x="585" y="467"/>
                  </a:lnTo>
                  <a:lnTo>
                    <a:pt x="598" y="442"/>
                  </a:lnTo>
                  <a:lnTo>
                    <a:pt x="607" y="415"/>
                  </a:lnTo>
                  <a:lnTo>
                    <a:pt x="615" y="387"/>
                  </a:lnTo>
                  <a:lnTo>
                    <a:pt x="619" y="359"/>
                  </a:lnTo>
                  <a:lnTo>
                    <a:pt x="620" y="329"/>
                  </a:lnTo>
                  <a:lnTo>
                    <a:pt x="620" y="329"/>
                  </a:lnTo>
                  <a:lnTo>
                    <a:pt x="619" y="300"/>
                  </a:lnTo>
                  <a:lnTo>
                    <a:pt x="615" y="270"/>
                  </a:lnTo>
                  <a:lnTo>
                    <a:pt x="607" y="242"/>
                  </a:lnTo>
                  <a:lnTo>
                    <a:pt x="598" y="215"/>
                  </a:lnTo>
                  <a:lnTo>
                    <a:pt x="585" y="189"/>
                  </a:lnTo>
                  <a:lnTo>
                    <a:pt x="571" y="167"/>
                  </a:lnTo>
                  <a:lnTo>
                    <a:pt x="553" y="144"/>
                  </a:lnTo>
                  <a:lnTo>
                    <a:pt x="534" y="124"/>
                  </a:lnTo>
                  <a:lnTo>
                    <a:pt x="514" y="105"/>
                  </a:lnTo>
                  <a:lnTo>
                    <a:pt x="491" y="87"/>
                  </a:lnTo>
                  <a:lnTo>
                    <a:pt x="467" y="73"/>
                  </a:lnTo>
                  <a:lnTo>
                    <a:pt x="442" y="61"/>
                  </a:lnTo>
                  <a:lnTo>
                    <a:pt x="416"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2" name="Freeform 141">
              <a:extLst>
                <a:ext uri="{FF2B5EF4-FFF2-40B4-BE49-F238E27FC236}">
                  <a16:creationId xmlns:a16="http://schemas.microsoft.com/office/drawing/2014/main" id="{731DD5D0-9A67-450E-8621-4E318359777F}"/>
                </a:ext>
              </a:extLst>
            </p:cNvPr>
            <p:cNvSpPr>
              <a:spLocks/>
            </p:cNvSpPr>
            <p:nvPr/>
          </p:nvSpPr>
          <p:spPr bwMode="auto">
            <a:xfrm>
              <a:off x="579314" y="1658460"/>
              <a:ext cx="117768" cy="74799"/>
            </a:xfrm>
            <a:custGeom>
              <a:avLst/>
              <a:gdLst>
                <a:gd name="T0" fmla="*/ 10 w 149"/>
                <a:gd name="T1" fmla="*/ 51 h 94"/>
                <a:gd name="T2" fmla="*/ 31 w 149"/>
                <a:gd name="T3" fmla="*/ 51 h 94"/>
                <a:gd name="T4" fmla="*/ 31 w 149"/>
                <a:gd name="T5" fmla="*/ 51 h 94"/>
                <a:gd name="T6" fmla="*/ 35 w 149"/>
                <a:gd name="T7" fmla="*/ 50 h 94"/>
                <a:gd name="T8" fmla="*/ 39 w 149"/>
                <a:gd name="T9" fmla="*/ 47 h 94"/>
                <a:gd name="T10" fmla="*/ 53 w 149"/>
                <a:gd name="T11" fmla="*/ 27 h 94"/>
                <a:gd name="T12" fmla="*/ 87 w 149"/>
                <a:gd name="T13" fmla="*/ 90 h 94"/>
                <a:gd name="T14" fmla="*/ 87 w 149"/>
                <a:gd name="T15" fmla="*/ 90 h 94"/>
                <a:gd name="T16" fmla="*/ 91 w 149"/>
                <a:gd name="T17" fmla="*/ 93 h 94"/>
                <a:gd name="T18" fmla="*/ 97 w 149"/>
                <a:gd name="T19" fmla="*/ 94 h 94"/>
                <a:gd name="T20" fmla="*/ 97 w 149"/>
                <a:gd name="T21" fmla="*/ 94 h 94"/>
                <a:gd name="T22" fmla="*/ 97 w 149"/>
                <a:gd name="T23" fmla="*/ 94 h 94"/>
                <a:gd name="T24" fmla="*/ 97 w 149"/>
                <a:gd name="T25" fmla="*/ 94 h 94"/>
                <a:gd name="T26" fmla="*/ 101 w 149"/>
                <a:gd name="T27" fmla="*/ 93 h 94"/>
                <a:gd name="T28" fmla="*/ 105 w 149"/>
                <a:gd name="T29" fmla="*/ 89 h 94"/>
                <a:gd name="T30" fmla="*/ 124 w 149"/>
                <a:gd name="T31" fmla="*/ 51 h 94"/>
                <a:gd name="T32" fmla="*/ 140 w 149"/>
                <a:gd name="T33" fmla="*/ 51 h 94"/>
                <a:gd name="T34" fmla="*/ 140 w 149"/>
                <a:gd name="T35" fmla="*/ 51 h 94"/>
                <a:gd name="T36" fmla="*/ 142 w 149"/>
                <a:gd name="T37" fmla="*/ 50 h 94"/>
                <a:gd name="T38" fmla="*/ 146 w 149"/>
                <a:gd name="T39" fmla="*/ 49 h 94"/>
                <a:gd name="T40" fmla="*/ 148 w 149"/>
                <a:gd name="T41" fmla="*/ 46 h 94"/>
                <a:gd name="T42" fmla="*/ 149 w 149"/>
                <a:gd name="T43" fmla="*/ 42 h 94"/>
                <a:gd name="T44" fmla="*/ 149 w 149"/>
                <a:gd name="T45" fmla="*/ 42 h 94"/>
                <a:gd name="T46" fmla="*/ 148 w 149"/>
                <a:gd name="T47" fmla="*/ 38 h 94"/>
                <a:gd name="T48" fmla="*/ 146 w 149"/>
                <a:gd name="T49" fmla="*/ 35 h 94"/>
                <a:gd name="T50" fmla="*/ 142 w 149"/>
                <a:gd name="T51" fmla="*/ 32 h 94"/>
                <a:gd name="T52" fmla="*/ 140 w 149"/>
                <a:gd name="T53" fmla="*/ 32 h 94"/>
                <a:gd name="T54" fmla="*/ 117 w 149"/>
                <a:gd name="T55" fmla="*/ 32 h 94"/>
                <a:gd name="T56" fmla="*/ 117 w 149"/>
                <a:gd name="T57" fmla="*/ 32 h 94"/>
                <a:gd name="T58" fmla="*/ 113 w 149"/>
                <a:gd name="T59" fmla="*/ 34 h 94"/>
                <a:gd name="T60" fmla="*/ 109 w 149"/>
                <a:gd name="T61" fmla="*/ 38 h 94"/>
                <a:gd name="T62" fmla="*/ 95 w 149"/>
                <a:gd name="T63" fmla="*/ 65 h 94"/>
                <a:gd name="T64" fmla="*/ 61 w 149"/>
                <a:gd name="T65" fmla="*/ 4 h 94"/>
                <a:gd name="T66" fmla="*/ 61 w 149"/>
                <a:gd name="T67" fmla="*/ 4 h 94"/>
                <a:gd name="T68" fmla="*/ 58 w 149"/>
                <a:gd name="T69" fmla="*/ 2 h 94"/>
                <a:gd name="T70" fmla="*/ 53 w 149"/>
                <a:gd name="T71" fmla="*/ 0 h 94"/>
                <a:gd name="T72" fmla="*/ 53 w 149"/>
                <a:gd name="T73" fmla="*/ 0 h 94"/>
                <a:gd name="T74" fmla="*/ 48 w 149"/>
                <a:gd name="T75" fmla="*/ 0 h 94"/>
                <a:gd name="T76" fmla="*/ 44 w 149"/>
                <a:gd name="T77" fmla="*/ 4 h 94"/>
                <a:gd name="T78" fmla="*/ 26 w 149"/>
                <a:gd name="T79" fmla="*/ 32 h 94"/>
                <a:gd name="T80" fmla="*/ 10 w 149"/>
                <a:gd name="T81" fmla="*/ 32 h 94"/>
                <a:gd name="T82" fmla="*/ 10 w 149"/>
                <a:gd name="T83" fmla="*/ 32 h 94"/>
                <a:gd name="T84" fmla="*/ 6 w 149"/>
                <a:gd name="T85" fmla="*/ 32 h 94"/>
                <a:gd name="T86" fmla="*/ 3 w 149"/>
                <a:gd name="T87" fmla="*/ 35 h 94"/>
                <a:gd name="T88" fmla="*/ 0 w 149"/>
                <a:gd name="T89" fmla="*/ 38 h 94"/>
                <a:gd name="T90" fmla="*/ 0 w 149"/>
                <a:gd name="T91" fmla="*/ 42 h 94"/>
                <a:gd name="T92" fmla="*/ 0 w 149"/>
                <a:gd name="T93" fmla="*/ 42 h 94"/>
                <a:gd name="T94" fmla="*/ 0 w 149"/>
                <a:gd name="T95" fmla="*/ 46 h 94"/>
                <a:gd name="T96" fmla="*/ 3 w 149"/>
                <a:gd name="T97" fmla="*/ 49 h 94"/>
                <a:gd name="T98" fmla="*/ 6 w 149"/>
                <a:gd name="T99" fmla="*/ 50 h 94"/>
                <a:gd name="T100" fmla="*/ 10 w 149"/>
                <a:gd name="T101" fmla="*/ 51 h 94"/>
                <a:gd name="T102" fmla="*/ 10 w 149"/>
                <a:gd name="T10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94">
                  <a:moveTo>
                    <a:pt x="10" y="51"/>
                  </a:moveTo>
                  <a:lnTo>
                    <a:pt x="31" y="51"/>
                  </a:lnTo>
                  <a:lnTo>
                    <a:pt x="31" y="51"/>
                  </a:lnTo>
                  <a:lnTo>
                    <a:pt x="35" y="50"/>
                  </a:lnTo>
                  <a:lnTo>
                    <a:pt x="39" y="47"/>
                  </a:lnTo>
                  <a:lnTo>
                    <a:pt x="53" y="27"/>
                  </a:lnTo>
                  <a:lnTo>
                    <a:pt x="87" y="90"/>
                  </a:lnTo>
                  <a:lnTo>
                    <a:pt x="87" y="90"/>
                  </a:lnTo>
                  <a:lnTo>
                    <a:pt x="91" y="93"/>
                  </a:lnTo>
                  <a:lnTo>
                    <a:pt x="97" y="94"/>
                  </a:lnTo>
                  <a:lnTo>
                    <a:pt x="97" y="94"/>
                  </a:lnTo>
                  <a:lnTo>
                    <a:pt x="97" y="94"/>
                  </a:lnTo>
                  <a:lnTo>
                    <a:pt x="97" y="94"/>
                  </a:lnTo>
                  <a:lnTo>
                    <a:pt x="101" y="93"/>
                  </a:lnTo>
                  <a:lnTo>
                    <a:pt x="105" y="89"/>
                  </a:lnTo>
                  <a:lnTo>
                    <a:pt x="124" y="51"/>
                  </a:lnTo>
                  <a:lnTo>
                    <a:pt x="140" y="51"/>
                  </a:lnTo>
                  <a:lnTo>
                    <a:pt x="140" y="51"/>
                  </a:lnTo>
                  <a:lnTo>
                    <a:pt x="142" y="50"/>
                  </a:lnTo>
                  <a:lnTo>
                    <a:pt x="146" y="49"/>
                  </a:lnTo>
                  <a:lnTo>
                    <a:pt x="148" y="46"/>
                  </a:lnTo>
                  <a:lnTo>
                    <a:pt x="149" y="42"/>
                  </a:lnTo>
                  <a:lnTo>
                    <a:pt x="149" y="42"/>
                  </a:lnTo>
                  <a:lnTo>
                    <a:pt x="148" y="38"/>
                  </a:lnTo>
                  <a:lnTo>
                    <a:pt x="146" y="35"/>
                  </a:lnTo>
                  <a:lnTo>
                    <a:pt x="142" y="32"/>
                  </a:lnTo>
                  <a:lnTo>
                    <a:pt x="140" y="32"/>
                  </a:lnTo>
                  <a:lnTo>
                    <a:pt x="117" y="32"/>
                  </a:lnTo>
                  <a:lnTo>
                    <a:pt x="117" y="32"/>
                  </a:lnTo>
                  <a:lnTo>
                    <a:pt x="113" y="34"/>
                  </a:lnTo>
                  <a:lnTo>
                    <a:pt x="109" y="38"/>
                  </a:lnTo>
                  <a:lnTo>
                    <a:pt x="95" y="65"/>
                  </a:lnTo>
                  <a:lnTo>
                    <a:pt x="61" y="4"/>
                  </a:lnTo>
                  <a:lnTo>
                    <a:pt x="61" y="4"/>
                  </a:lnTo>
                  <a:lnTo>
                    <a:pt x="58" y="2"/>
                  </a:lnTo>
                  <a:lnTo>
                    <a:pt x="53" y="0"/>
                  </a:lnTo>
                  <a:lnTo>
                    <a:pt x="53" y="0"/>
                  </a:lnTo>
                  <a:lnTo>
                    <a:pt x="48" y="0"/>
                  </a:lnTo>
                  <a:lnTo>
                    <a:pt x="44" y="4"/>
                  </a:lnTo>
                  <a:lnTo>
                    <a:pt x="26" y="32"/>
                  </a:lnTo>
                  <a:lnTo>
                    <a:pt x="10" y="32"/>
                  </a:lnTo>
                  <a:lnTo>
                    <a:pt x="10" y="32"/>
                  </a:lnTo>
                  <a:lnTo>
                    <a:pt x="6" y="32"/>
                  </a:lnTo>
                  <a:lnTo>
                    <a:pt x="3" y="35"/>
                  </a:lnTo>
                  <a:lnTo>
                    <a:pt x="0" y="38"/>
                  </a:lnTo>
                  <a:lnTo>
                    <a:pt x="0" y="42"/>
                  </a:lnTo>
                  <a:lnTo>
                    <a:pt x="0" y="42"/>
                  </a:lnTo>
                  <a:lnTo>
                    <a:pt x="0" y="46"/>
                  </a:lnTo>
                  <a:lnTo>
                    <a:pt x="3" y="49"/>
                  </a:lnTo>
                  <a:lnTo>
                    <a:pt x="6" y="50"/>
                  </a:lnTo>
                  <a:lnTo>
                    <a:pt x="10" y="51"/>
                  </a:lnTo>
                  <a:lnTo>
                    <a:pt x="10" y="51"/>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3" name="Freeform 142">
              <a:extLst>
                <a:ext uri="{FF2B5EF4-FFF2-40B4-BE49-F238E27FC236}">
                  <a16:creationId xmlns:a16="http://schemas.microsoft.com/office/drawing/2014/main" id="{871797A5-1E0B-4544-9BE5-147328DAAA50}"/>
                </a:ext>
              </a:extLst>
            </p:cNvPr>
            <p:cNvSpPr>
              <a:spLocks noEditPoints="1"/>
            </p:cNvSpPr>
            <p:nvPr/>
          </p:nvSpPr>
          <p:spPr bwMode="auto">
            <a:xfrm>
              <a:off x="547485" y="1575704"/>
              <a:ext cx="181427" cy="267366"/>
            </a:xfrm>
            <a:custGeom>
              <a:avLst/>
              <a:gdLst>
                <a:gd name="T0" fmla="*/ 27 w 227"/>
                <a:gd name="T1" fmla="*/ 0 h 336"/>
                <a:gd name="T2" fmla="*/ 22 w 227"/>
                <a:gd name="T3" fmla="*/ 0 h 336"/>
                <a:gd name="T4" fmla="*/ 11 w 227"/>
                <a:gd name="T5" fmla="*/ 5 h 336"/>
                <a:gd name="T6" fmla="*/ 4 w 227"/>
                <a:gd name="T7" fmla="*/ 13 h 336"/>
                <a:gd name="T8" fmla="*/ 0 w 227"/>
                <a:gd name="T9" fmla="*/ 22 h 336"/>
                <a:gd name="T10" fmla="*/ 0 w 227"/>
                <a:gd name="T11" fmla="*/ 309 h 336"/>
                <a:gd name="T12" fmla="*/ 0 w 227"/>
                <a:gd name="T13" fmla="*/ 315 h 336"/>
                <a:gd name="T14" fmla="*/ 4 w 227"/>
                <a:gd name="T15" fmla="*/ 324 h 336"/>
                <a:gd name="T16" fmla="*/ 11 w 227"/>
                <a:gd name="T17" fmla="*/ 332 h 336"/>
                <a:gd name="T18" fmla="*/ 22 w 227"/>
                <a:gd name="T19" fmla="*/ 336 h 336"/>
                <a:gd name="T20" fmla="*/ 200 w 227"/>
                <a:gd name="T21" fmla="*/ 336 h 336"/>
                <a:gd name="T22" fmla="*/ 206 w 227"/>
                <a:gd name="T23" fmla="*/ 336 h 336"/>
                <a:gd name="T24" fmla="*/ 215 w 227"/>
                <a:gd name="T25" fmla="*/ 332 h 336"/>
                <a:gd name="T26" fmla="*/ 222 w 227"/>
                <a:gd name="T27" fmla="*/ 324 h 336"/>
                <a:gd name="T28" fmla="*/ 226 w 227"/>
                <a:gd name="T29" fmla="*/ 315 h 336"/>
                <a:gd name="T30" fmla="*/ 227 w 227"/>
                <a:gd name="T31" fmla="*/ 27 h 336"/>
                <a:gd name="T32" fmla="*/ 226 w 227"/>
                <a:gd name="T33" fmla="*/ 22 h 336"/>
                <a:gd name="T34" fmla="*/ 222 w 227"/>
                <a:gd name="T35" fmla="*/ 13 h 336"/>
                <a:gd name="T36" fmla="*/ 215 w 227"/>
                <a:gd name="T37" fmla="*/ 5 h 336"/>
                <a:gd name="T38" fmla="*/ 206 w 227"/>
                <a:gd name="T39" fmla="*/ 0 h 336"/>
                <a:gd name="T40" fmla="*/ 200 w 227"/>
                <a:gd name="T41" fmla="*/ 0 h 336"/>
                <a:gd name="T42" fmla="*/ 113 w 227"/>
                <a:gd name="T43" fmla="*/ 304 h 336"/>
                <a:gd name="T44" fmla="*/ 102 w 227"/>
                <a:gd name="T45" fmla="*/ 299 h 336"/>
                <a:gd name="T46" fmla="*/ 97 w 227"/>
                <a:gd name="T47" fmla="*/ 288 h 336"/>
                <a:gd name="T48" fmla="*/ 98 w 227"/>
                <a:gd name="T49" fmla="*/ 281 h 336"/>
                <a:gd name="T50" fmla="*/ 106 w 227"/>
                <a:gd name="T51" fmla="*/ 273 h 336"/>
                <a:gd name="T52" fmla="*/ 113 w 227"/>
                <a:gd name="T53" fmla="*/ 272 h 336"/>
                <a:gd name="T54" fmla="*/ 125 w 227"/>
                <a:gd name="T55" fmla="*/ 276 h 336"/>
                <a:gd name="T56" fmla="*/ 129 w 227"/>
                <a:gd name="T57" fmla="*/ 288 h 336"/>
                <a:gd name="T58" fmla="*/ 128 w 227"/>
                <a:gd name="T59" fmla="*/ 293 h 336"/>
                <a:gd name="T60" fmla="*/ 120 w 227"/>
                <a:gd name="T61" fmla="*/ 303 h 336"/>
                <a:gd name="T62" fmla="*/ 113 w 227"/>
                <a:gd name="T63" fmla="*/ 304 h 336"/>
                <a:gd name="T64" fmla="*/ 22 w 227"/>
                <a:gd name="T65" fmla="*/ 256 h 336"/>
                <a:gd name="T66" fmla="*/ 206 w 227"/>
                <a:gd name="T67" fmla="*/ 43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27" h="336">
                  <a:moveTo>
                    <a:pt x="200" y="0"/>
                  </a:moveTo>
                  <a:lnTo>
                    <a:pt x="27" y="0"/>
                  </a:lnTo>
                  <a:lnTo>
                    <a:pt x="27" y="0"/>
                  </a:lnTo>
                  <a:lnTo>
                    <a:pt x="22" y="0"/>
                  </a:lnTo>
                  <a:lnTo>
                    <a:pt x="16" y="3"/>
                  </a:lnTo>
                  <a:lnTo>
                    <a:pt x="11" y="5"/>
                  </a:lnTo>
                  <a:lnTo>
                    <a:pt x="7" y="9"/>
                  </a:lnTo>
                  <a:lnTo>
                    <a:pt x="4" y="13"/>
                  </a:lnTo>
                  <a:lnTo>
                    <a:pt x="2" y="17"/>
                  </a:lnTo>
                  <a:lnTo>
                    <a:pt x="0" y="22"/>
                  </a:lnTo>
                  <a:lnTo>
                    <a:pt x="0" y="27"/>
                  </a:lnTo>
                  <a:lnTo>
                    <a:pt x="0" y="309"/>
                  </a:lnTo>
                  <a:lnTo>
                    <a:pt x="0" y="309"/>
                  </a:lnTo>
                  <a:lnTo>
                    <a:pt x="0" y="315"/>
                  </a:lnTo>
                  <a:lnTo>
                    <a:pt x="2" y="320"/>
                  </a:lnTo>
                  <a:lnTo>
                    <a:pt x="4" y="324"/>
                  </a:lnTo>
                  <a:lnTo>
                    <a:pt x="7" y="328"/>
                  </a:lnTo>
                  <a:lnTo>
                    <a:pt x="11" y="332"/>
                  </a:lnTo>
                  <a:lnTo>
                    <a:pt x="16" y="333"/>
                  </a:lnTo>
                  <a:lnTo>
                    <a:pt x="22" y="336"/>
                  </a:lnTo>
                  <a:lnTo>
                    <a:pt x="27" y="336"/>
                  </a:lnTo>
                  <a:lnTo>
                    <a:pt x="200" y="336"/>
                  </a:lnTo>
                  <a:lnTo>
                    <a:pt x="200" y="336"/>
                  </a:lnTo>
                  <a:lnTo>
                    <a:pt x="206" y="336"/>
                  </a:lnTo>
                  <a:lnTo>
                    <a:pt x="211" y="333"/>
                  </a:lnTo>
                  <a:lnTo>
                    <a:pt x="215" y="332"/>
                  </a:lnTo>
                  <a:lnTo>
                    <a:pt x="219" y="328"/>
                  </a:lnTo>
                  <a:lnTo>
                    <a:pt x="222" y="324"/>
                  </a:lnTo>
                  <a:lnTo>
                    <a:pt x="224" y="320"/>
                  </a:lnTo>
                  <a:lnTo>
                    <a:pt x="226" y="315"/>
                  </a:lnTo>
                  <a:lnTo>
                    <a:pt x="227" y="309"/>
                  </a:lnTo>
                  <a:lnTo>
                    <a:pt x="227" y="27"/>
                  </a:lnTo>
                  <a:lnTo>
                    <a:pt x="227" y="27"/>
                  </a:lnTo>
                  <a:lnTo>
                    <a:pt x="226" y="22"/>
                  </a:lnTo>
                  <a:lnTo>
                    <a:pt x="224" y="17"/>
                  </a:lnTo>
                  <a:lnTo>
                    <a:pt x="222" y="13"/>
                  </a:lnTo>
                  <a:lnTo>
                    <a:pt x="219" y="9"/>
                  </a:lnTo>
                  <a:lnTo>
                    <a:pt x="215" y="5"/>
                  </a:lnTo>
                  <a:lnTo>
                    <a:pt x="211" y="3"/>
                  </a:lnTo>
                  <a:lnTo>
                    <a:pt x="206" y="0"/>
                  </a:lnTo>
                  <a:lnTo>
                    <a:pt x="200" y="0"/>
                  </a:lnTo>
                  <a:lnTo>
                    <a:pt x="200" y="0"/>
                  </a:lnTo>
                  <a:close/>
                  <a:moveTo>
                    <a:pt x="113" y="304"/>
                  </a:moveTo>
                  <a:lnTo>
                    <a:pt x="113" y="304"/>
                  </a:lnTo>
                  <a:lnTo>
                    <a:pt x="106" y="303"/>
                  </a:lnTo>
                  <a:lnTo>
                    <a:pt x="102" y="299"/>
                  </a:lnTo>
                  <a:lnTo>
                    <a:pt x="98" y="293"/>
                  </a:lnTo>
                  <a:lnTo>
                    <a:pt x="97" y="288"/>
                  </a:lnTo>
                  <a:lnTo>
                    <a:pt x="97" y="288"/>
                  </a:lnTo>
                  <a:lnTo>
                    <a:pt x="98" y="281"/>
                  </a:lnTo>
                  <a:lnTo>
                    <a:pt x="102" y="276"/>
                  </a:lnTo>
                  <a:lnTo>
                    <a:pt x="106" y="273"/>
                  </a:lnTo>
                  <a:lnTo>
                    <a:pt x="113" y="272"/>
                  </a:lnTo>
                  <a:lnTo>
                    <a:pt x="113" y="272"/>
                  </a:lnTo>
                  <a:lnTo>
                    <a:pt x="120" y="273"/>
                  </a:lnTo>
                  <a:lnTo>
                    <a:pt x="125" y="276"/>
                  </a:lnTo>
                  <a:lnTo>
                    <a:pt x="128" y="281"/>
                  </a:lnTo>
                  <a:lnTo>
                    <a:pt x="129" y="288"/>
                  </a:lnTo>
                  <a:lnTo>
                    <a:pt x="129" y="288"/>
                  </a:lnTo>
                  <a:lnTo>
                    <a:pt x="128" y="293"/>
                  </a:lnTo>
                  <a:lnTo>
                    <a:pt x="125" y="299"/>
                  </a:lnTo>
                  <a:lnTo>
                    <a:pt x="120" y="303"/>
                  </a:lnTo>
                  <a:lnTo>
                    <a:pt x="113" y="304"/>
                  </a:lnTo>
                  <a:lnTo>
                    <a:pt x="113" y="304"/>
                  </a:lnTo>
                  <a:close/>
                  <a:moveTo>
                    <a:pt x="206" y="256"/>
                  </a:moveTo>
                  <a:lnTo>
                    <a:pt x="22" y="256"/>
                  </a:lnTo>
                  <a:lnTo>
                    <a:pt x="22" y="43"/>
                  </a:lnTo>
                  <a:lnTo>
                    <a:pt x="206" y="43"/>
                  </a:lnTo>
                  <a:lnTo>
                    <a:pt x="206" y="256"/>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cxnSp>
        <p:nvCxnSpPr>
          <p:cNvPr id="43" name="Straight Connector 42">
            <a:extLst>
              <a:ext uri="{FF2B5EF4-FFF2-40B4-BE49-F238E27FC236}">
                <a16:creationId xmlns:a16="http://schemas.microsoft.com/office/drawing/2014/main" id="{D3CA520F-AC8B-46A5-B2DA-FA343179ADCE}"/>
              </a:ext>
            </a:extLst>
          </p:cNvPr>
          <p:cNvCxnSpPr/>
          <p:nvPr/>
        </p:nvCxnSpPr>
        <p:spPr>
          <a:xfrm>
            <a:off x="3567133"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id="{AAE9EB2A-6F87-4AF0-95A7-68621B51A0D9}"/>
              </a:ext>
            </a:extLst>
          </p:cNvPr>
          <p:cNvSpPr/>
          <p:nvPr/>
        </p:nvSpPr>
        <p:spPr>
          <a:xfrm>
            <a:off x="282178"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do we want to achieve?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45" name="Straight Connector 44">
            <a:extLst>
              <a:ext uri="{FF2B5EF4-FFF2-40B4-BE49-F238E27FC236}">
                <a16:creationId xmlns:a16="http://schemas.microsoft.com/office/drawing/2014/main" id="{BBA12234-5E07-4CF0-B2B0-D804C1136593}"/>
              </a:ext>
            </a:extLst>
          </p:cNvPr>
          <p:cNvCxnSpPr/>
          <p:nvPr/>
        </p:nvCxnSpPr>
        <p:spPr>
          <a:xfrm>
            <a:off x="343809"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pic>
        <p:nvPicPr>
          <p:cNvPr id="46" name="Picture 45">
            <a:extLst>
              <a:ext uri="{FF2B5EF4-FFF2-40B4-BE49-F238E27FC236}">
                <a16:creationId xmlns:a16="http://schemas.microsoft.com/office/drawing/2014/main" id="{8AEB2F2F-35C0-4922-87F1-12591D25D9E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47" name="Rectangle 46">
            <a:extLst>
              <a:ext uri="{FF2B5EF4-FFF2-40B4-BE49-F238E27FC236}">
                <a16:creationId xmlns:a16="http://schemas.microsoft.com/office/drawing/2014/main" id="{585477CA-564E-4C90-B728-C8B6914BB34E}"/>
              </a:ext>
            </a:extLst>
          </p:cNvPr>
          <p:cNvSpPr/>
          <p:nvPr/>
        </p:nvSpPr>
        <p:spPr bwMode="gray">
          <a:xfrm>
            <a:off x="3536996" y="361011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Our population benefit from </a:t>
            </a:r>
            <a:r>
              <a:rPr lang="en-GB" sz="1050" b="1" dirty="0">
                <a:solidFill>
                  <a:srgbClr val="003E58"/>
                </a:solidFill>
                <a:latin typeface="Segoe UI" panose="020B0502040204020203" pitchFamily="34" charset="0"/>
                <a:cs typeface="Segoe UI" panose="020B0502040204020203" pitchFamily="34" charset="0"/>
              </a:rPr>
              <a:t>cutting edge diagnostics and treatments</a:t>
            </a:r>
            <a:r>
              <a:rPr lang="en-GB" sz="1050" dirty="0">
                <a:solidFill>
                  <a:srgbClr val="003E58"/>
                </a:solidFill>
                <a:latin typeface="Segoe UI" panose="020B0502040204020203" pitchFamily="34" charset="0"/>
                <a:cs typeface="Segoe UI" panose="020B0502040204020203" pitchFamily="34" charset="0"/>
              </a:rPr>
              <a:t>.</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Innovative technologies and tools </a:t>
            </a:r>
            <a:r>
              <a:rPr lang="en-GB" sz="1050" b="1" dirty="0">
                <a:solidFill>
                  <a:srgbClr val="003E58"/>
                </a:solidFill>
                <a:latin typeface="Segoe UI" panose="020B0502040204020203" pitchFamily="34" charset="0"/>
                <a:cs typeface="Segoe UI" panose="020B0502040204020203" pitchFamily="34" charset="0"/>
              </a:rPr>
              <a:t>enhance patient experiences</a:t>
            </a:r>
            <a:r>
              <a:rPr lang="en-GB" sz="1050" dirty="0">
                <a:solidFill>
                  <a:srgbClr val="003E58"/>
                </a:solidFill>
                <a:latin typeface="Segoe UI" panose="020B0502040204020203" pitchFamily="34" charset="0"/>
                <a:cs typeface="Segoe UI" panose="020B0502040204020203" pitchFamily="34" charset="0"/>
              </a:rPr>
              <a:t> using digital solutions.</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HSC partnerships and collaboration with industry enables the delivery of new services that drive </a:t>
            </a:r>
            <a:r>
              <a:rPr lang="en-GB" sz="1050" b="1" dirty="0">
                <a:solidFill>
                  <a:srgbClr val="003E58"/>
                </a:solidFill>
                <a:latin typeface="Segoe UI" panose="020B0502040204020203" pitchFamily="34" charset="0"/>
                <a:cs typeface="Segoe UI" panose="020B0502040204020203" pitchFamily="34" charset="0"/>
              </a:rPr>
              <a:t>better  outcomes.</a:t>
            </a:r>
          </a:p>
          <a:p>
            <a:pPr marL="171450" indent="-171450">
              <a:spcBef>
                <a:spcPts val="300"/>
              </a:spcBef>
              <a:buSzPct val="100000"/>
              <a:buFont typeface="Arial" panose="020B0604020202020204" pitchFamily="34" charset="0"/>
              <a:buChar char="•"/>
            </a:pPr>
            <a:endParaRPr lang="en-GB" sz="1050" dirty="0">
              <a:solidFill>
                <a:srgbClr val="003E58"/>
              </a:solidFill>
              <a:latin typeface="Segoe UI" panose="020B0502040204020203" pitchFamily="34" charset="0"/>
              <a:cs typeface="Segoe UI" panose="020B0502040204020203" pitchFamily="34" charset="0"/>
            </a:endParaRPr>
          </a:p>
          <a:p>
            <a:pPr marL="171450" indent="-171450">
              <a:spcBef>
                <a:spcPts val="300"/>
              </a:spcBef>
              <a:buSzPct val="100000"/>
              <a:buFont typeface="Arial" panose="020B0604020202020204" pitchFamily="34" charset="0"/>
              <a:buChar char="•"/>
            </a:pPr>
            <a:endParaRPr lang="en-GB" sz="1050" dirty="0">
              <a:solidFill>
                <a:srgbClr val="003E58"/>
              </a:solidFill>
              <a:latin typeface="Segoe UI" panose="020B0502040204020203" pitchFamily="34" charset="0"/>
              <a:cs typeface="Segoe UI" panose="020B0502040204020203" pitchFamily="34" charset="0"/>
            </a:endParaRPr>
          </a:p>
          <a:p>
            <a:pPr marL="171450" indent="-171450">
              <a:spcBef>
                <a:spcPts val="300"/>
              </a:spcBef>
              <a:buSzPct val="100000"/>
              <a:buFont typeface="Arial" panose="020B0604020202020204" pitchFamily="34" charset="0"/>
              <a:buChar char="•"/>
            </a:pPr>
            <a:endParaRPr lang="en-GB" sz="1050" dirty="0">
              <a:solidFill>
                <a:srgbClr val="003E58"/>
              </a:solidFill>
              <a:latin typeface="Segoe UI" panose="020B0502040204020203" pitchFamily="34" charset="0"/>
              <a:cs typeface="Segoe UI" panose="020B0502040204020203" pitchFamily="34" charset="0"/>
            </a:endParaRPr>
          </a:p>
        </p:txBody>
      </p:sp>
      <p:sp>
        <p:nvSpPr>
          <p:cNvPr id="48" name="Rectangle 47">
            <a:extLst>
              <a:ext uri="{FF2B5EF4-FFF2-40B4-BE49-F238E27FC236}">
                <a16:creationId xmlns:a16="http://schemas.microsoft.com/office/drawing/2014/main" id="{538C26FF-7375-4220-AE02-6A27D63EFA2D}"/>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The digital tools and systems that I am provided with are cutting edge,  and I know that I am benefitting from excellent care.</a:t>
            </a:r>
          </a:p>
        </p:txBody>
      </p:sp>
      <p:sp>
        <p:nvSpPr>
          <p:cNvPr id="49" name="TextBox 48">
            <a:extLst>
              <a:ext uri="{FF2B5EF4-FFF2-40B4-BE49-F238E27FC236}">
                <a16:creationId xmlns:a16="http://schemas.microsoft.com/office/drawing/2014/main" id="{6A0681CD-417E-4F31-BA87-2D1786867287}"/>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50" name="TextBox 49">
            <a:extLst>
              <a:ext uri="{FF2B5EF4-FFF2-40B4-BE49-F238E27FC236}">
                <a16:creationId xmlns:a16="http://schemas.microsoft.com/office/drawing/2014/main" id="{F23B5C88-50F7-4B5D-ABB1-50712D4D4DF1}"/>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51" name="TextBox 50">
            <a:extLst>
              <a:ext uri="{FF2B5EF4-FFF2-40B4-BE49-F238E27FC236}">
                <a16:creationId xmlns:a16="http://schemas.microsoft.com/office/drawing/2014/main" id="{99FAD1EA-55EC-4E98-AA82-F4DC25D12B63}"/>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52" name="Picture 51">
            <a:extLst>
              <a:ext uri="{FF2B5EF4-FFF2-40B4-BE49-F238E27FC236}">
                <a16:creationId xmlns:a16="http://schemas.microsoft.com/office/drawing/2014/main" id="{8AF0045A-9D1E-4E7C-8633-B3D4D3155472}"/>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53" name="Rectangle 52">
            <a:extLst>
              <a:ext uri="{FF2B5EF4-FFF2-40B4-BE49-F238E27FC236}">
                <a16:creationId xmlns:a16="http://schemas.microsoft.com/office/drawing/2014/main" id="{0E7510D0-F481-425C-9A64-25EFEA06D18A}"/>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There is a culture of innovation at HSC which makes it </a:t>
            </a:r>
            <a:r>
              <a:rPr lang="en-GB" sz="1050" b="1" dirty="0">
                <a:solidFill>
                  <a:srgbClr val="003E58"/>
                </a:solidFill>
                <a:latin typeface="Segoe UI" panose="020B0502040204020203" pitchFamily="34" charset="0"/>
                <a:cs typeface="Segoe UI" panose="020B0502040204020203" pitchFamily="34" charset="0"/>
              </a:rPr>
              <a:t>easier to scale and spread new ideas </a:t>
            </a:r>
            <a:r>
              <a:rPr lang="en-GB" sz="1050" dirty="0">
                <a:solidFill>
                  <a:srgbClr val="003E58"/>
                </a:solidFill>
                <a:latin typeface="Segoe UI" panose="020B0502040204020203" pitchFamily="34" charset="0"/>
                <a:cs typeface="Segoe UI" panose="020B0502040204020203" pitchFamily="34" charset="0"/>
              </a:rPr>
              <a:t>that surface from the front line.</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Research and Development partnerships provide access </a:t>
            </a:r>
            <a:r>
              <a:rPr lang="en-GB" sz="1050" b="1" dirty="0">
                <a:solidFill>
                  <a:srgbClr val="003E58"/>
                </a:solidFill>
                <a:latin typeface="Segoe UI" panose="020B0502040204020203" pitchFamily="34" charset="0"/>
                <a:cs typeface="Segoe UI" panose="020B0502040204020203" pitchFamily="34" charset="0"/>
              </a:rPr>
              <a:t>to cutting edge diagnostics and treatments.</a:t>
            </a:r>
            <a:endParaRPr lang="en-GB" sz="1050" dirty="0">
              <a:solidFill>
                <a:srgbClr val="003E58"/>
              </a:solidFill>
              <a:latin typeface="Segoe UI" panose="020B0502040204020203" pitchFamily="34" charset="0"/>
              <a:cs typeface="Segoe UI" panose="020B0502040204020203" pitchFamily="34" charset="0"/>
            </a:endParaRPr>
          </a:p>
        </p:txBody>
      </p:sp>
      <p:sp>
        <p:nvSpPr>
          <p:cNvPr id="54" name="Rectangle 53">
            <a:extLst>
              <a:ext uri="{FF2B5EF4-FFF2-40B4-BE49-F238E27FC236}">
                <a16:creationId xmlns:a16="http://schemas.microsoft.com/office/drawing/2014/main" id="{1A9E0305-EA87-42A7-9467-1F2BA6D66E20}"/>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We can utilise innovative diagnostic tools and technologies that enable us to deliver better care outcomes for our patients.</a:t>
            </a:r>
          </a:p>
        </p:txBody>
      </p:sp>
      <p:sp>
        <p:nvSpPr>
          <p:cNvPr id="55" name="TextBox 54">
            <a:extLst>
              <a:ext uri="{FF2B5EF4-FFF2-40B4-BE49-F238E27FC236}">
                <a16:creationId xmlns:a16="http://schemas.microsoft.com/office/drawing/2014/main" id="{ADB16393-72DB-4FB7-BAB3-60A1010A06F2}"/>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56" name="TextBox 55">
            <a:extLst>
              <a:ext uri="{FF2B5EF4-FFF2-40B4-BE49-F238E27FC236}">
                <a16:creationId xmlns:a16="http://schemas.microsoft.com/office/drawing/2014/main" id="{F8BFC607-87E8-45D0-B6B3-AD53DAB275A7}"/>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57" name="TextBox 56">
            <a:extLst>
              <a:ext uri="{FF2B5EF4-FFF2-40B4-BE49-F238E27FC236}">
                <a16:creationId xmlns:a16="http://schemas.microsoft.com/office/drawing/2014/main" id="{535FDAF9-FAEF-4983-816C-417D10E20188}"/>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58" name="Rectangle 57">
            <a:extLst>
              <a:ext uri="{FF2B5EF4-FFF2-40B4-BE49-F238E27FC236}">
                <a16:creationId xmlns:a16="http://schemas.microsoft.com/office/drawing/2014/main" id="{8A1D8891-0668-420D-B715-69353FBB445C}"/>
              </a:ext>
            </a:extLst>
          </p:cNvPr>
          <p:cNvSpPr/>
          <p:nvPr/>
        </p:nvSpPr>
        <p:spPr>
          <a:xfrm>
            <a:off x="3475365"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will the future look like?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33307482"/>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F17F4988-3F2F-4C4B-81ED-D91EF96D3AB7}"/>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9" name="Rectangle 18">
            <a:extLst>
              <a:ext uri="{FF2B5EF4-FFF2-40B4-BE49-F238E27FC236}">
                <a16:creationId xmlns:a16="http://schemas.microsoft.com/office/drawing/2014/main" id="{9A6EAD6D-40D9-41CC-BB69-7A343EE06CC5}"/>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will support the acceleration of research and innovation to gradually embrace system leading disruptive and cutting edge solutions </a:t>
            </a:r>
          </a:p>
        </p:txBody>
      </p:sp>
      <p:sp>
        <p:nvSpPr>
          <p:cNvPr id="14" name="Rectangle 13">
            <a:extLst>
              <a:ext uri="{FF2B5EF4-FFF2-40B4-BE49-F238E27FC236}">
                <a16:creationId xmlns:a16="http://schemas.microsoft.com/office/drawing/2014/main" id="{01C7C381-B44B-47D2-8D79-ADB6DB74CC96}"/>
              </a:ext>
            </a:extLst>
          </p:cNvPr>
          <p:cNvSpPr/>
          <p:nvPr/>
        </p:nvSpPr>
        <p:spPr>
          <a:xfrm>
            <a:off x="235812" y="3092431"/>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a:solidFill>
                  <a:srgbClr val="003E58"/>
                </a:solidFill>
                <a:latin typeface="Segoe UI" panose="020B0502040204020203" pitchFamily="34" charset="0"/>
                <a:cs typeface="Segoe UI" panose="020B0502040204020203" pitchFamily="34" charset="0"/>
              </a:rPr>
              <a:t>Nicole Donovan – Someone living with a rare condition</a:t>
            </a:r>
          </a:p>
        </p:txBody>
      </p:sp>
      <p:sp>
        <p:nvSpPr>
          <p:cNvPr id="16" name="Rectangle 15">
            <a:extLst>
              <a:ext uri="{FF2B5EF4-FFF2-40B4-BE49-F238E27FC236}">
                <a16:creationId xmlns:a16="http://schemas.microsoft.com/office/drawing/2014/main" id="{97B206FE-4F46-4390-9C2B-C5959F2F6931}"/>
              </a:ext>
            </a:extLst>
          </p:cNvPr>
          <p:cNvSpPr/>
          <p:nvPr/>
        </p:nvSpPr>
        <p:spPr>
          <a:xfrm>
            <a:off x="2342102" y="3743671"/>
            <a:ext cx="4271251" cy="2433592"/>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Nicole has been diagnosed with a very rare condition and her long-term prognosis is uncertain. There are clinical trials going on for new treatments that could help her and she does a lot of her own research about her condition.</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Nicole feels reassured that her specialist bases his care decisions on the most up to date research. Due to HSC’s strong links to research organisations, Nicole will soon be able to enrol on an innovative clinical trial that could improve her condition.</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Nicole grants consent for her information to be shared for her potential involvement in clinical trials and ongoing research for her condition.</a:t>
            </a:r>
          </a:p>
        </p:txBody>
      </p:sp>
      <p:sp>
        <p:nvSpPr>
          <p:cNvPr id="17" name="Rectangle 16">
            <a:extLst>
              <a:ext uri="{FF2B5EF4-FFF2-40B4-BE49-F238E27FC236}">
                <a16:creationId xmlns:a16="http://schemas.microsoft.com/office/drawing/2014/main" id="{0E471E82-C5C5-43BA-9074-F9F68DBE7535}"/>
              </a:ext>
            </a:extLst>
          </p:cNvPr>
          <p:cNvSpPr/>
          <p:nvPr/>
        </p:nvSpPr>
        <p:spPr>
          <a:xfrm>
            <a:off x="235812" y="5410817"/>
            <a:ext cx="1975907" cy="766446"/>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29</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Marketing Executive</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Belfast</a:t>
            </a:r>
          </a:p>
        </p:txBody>
      </p:sp>
      <p:sp>
        <p:nvSpPr>
          <p:cNvPr id="20" name="Rectangle 19">
            <a:extLst>
              <a:ext uri="{FF2B5EF4-FFF2-40B4-BE49-F238E27FC236}">
                <a16:creationId xmlns:a16="http://schemas.microsoft.com/office/drawing/2014/main" id="{F0303CC4-2300-4A02-BFF1-993E1BF866FE}"/>
              </a:ext>
            </a:extLst>
          </p:cNvPr>
          <p:cNvSpPr/>
          <p:nvPr/>
        </p:nvSpPr>
        <p:spPr>
          <a:xfrm>
            <a:off x="235812" y="6274634"/>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a:solidFill>
                  <a:srgbClr val="003E58"/>
                </a:solidFill>
                <a:latin typeface="Segoe UI" panose="020B0502040204020203" pitchFamily="34" charset="0"/>
                <a:cs typeface="Segoe UI" panose="020B0502040204020203" pitchFamily="34" charset="0"/>
              </a:rPr>
              <a:t>Maggie Dowding – Rare conditions researcher and academic</a:t>
            </a:r>
          </a:p>
        </p:txBody>
      </p:sp>
      <p:sp>
        <p:nvSpPr>
          <p:cNvPr id="29" name="Rectangle 28">
            <a:extLst>
              <a:ext uri="{FF2B5EF4-FFF2-40B4-BE49-F238E27FC236}">
                <a16:creationId xmlns:a16="http://schemas.microsoft.com/office/drawing/2014/main" id="{8DB81E43-FD57-4FD9-A0C1-DF8B3F08C7FF}"/>
              </a:ext>
            </a:extLst>
          </p:cNvPr>
          <p:cNvSpPr/>
          <p:nvPr/>
        </p:nvSpPr>
        <p:spPr>
          <a:xfrm>
            <a:off x="2342102" y="6925874"/>
            <a:ext cx="4271251" cy="2323987"/>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endParaRPr lang="en-GB" sz="1050" dirty="0">
              <a:latin typeface="Segoe UI" panose="020B0502040204020203" pitchFamily="34" charset="0"/>
              <a:cs typeface="Segoe UI" panose="020B0502040204020203" pitchFamily="34" charset="0"/>
            </a:endParaRP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Maggie is researching treatments for a rare health condition and relies on accurate health and care data to inform her analysis.</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Our population from across Northern Ireland can opt in to have their data shared to help healthcare researchers like Maggie.</a:t>
            </a:r>
          </a:p>
          <a:p>
            <a:pPr marL="342900" lvl="0" indent="-342900">
              <a:buFont typeface="Symbol" panose="05050102010706020507" pitchFamily="18" charset="2"/>
              <a:buChar char=""/>
            </a:pPr>
            <a:r>
              <a:rPr lang="en-GB" sz="1050" dirty="0">
                <a:latin typeface="Segoe UI" panose="020B0502040204020203" pitchFamily="34" charset="0"/>
                <a:cs typeface="Segoe UI" panose="020B0502040204020203" pitchFamily="34" charset="0"/>
              </a:rPr>
              <a:t>Secure access to relevant patient datasets ensures that her research is relevant to the needs of patients and the public and helps HSC improve the care pathways it provides. This enables Maggie to work to improve health outcomes and reach as many people as possible.</a:t>
            </a:r>
          </a:p>
        </p:txBody>
      </p:sp>
      <p:sp>
        <p:nvSpPr>
          <p:cNvPr id="30" name="Rectangle 29">
            <a:extLst>
              <a:ext uri="{FF2B5EF4-FFF2-40B4-BE49-F238E27FC236}">
                <a16:creationId xmlns:a16="http://schemas.microsoft.com/office/drawing/2014/main" id="{24BB062C-F07E-4F54-A410-33EDF5AB7163}"/>
              </a:ext>
            </a:extLst>
          </p:cNvPr>
          <p:cNvSpPr/>
          <p:nvPr/>
        </p:nvSpPr>
        <p:spPr>
          <a:xfrm>
            <a:off x="235812" y="8559005"/>
            <a:ext cx="1975907" cy="690856"/>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37</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Rare conditions researcher</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Experience: 15 years</a:t>
            </a:r>
          </a:p>
        </p:txBody>
      </p:sp>
      <p:pic>
        <p:nvPicPr>
          <p:cNvPr id="3" name="Picture 2">
            <a:extLst>
              <a:ext uri="{FF2B5EF4-FFF2-40B4-BE49-F238E27FC236}">
                <a16:creationId xmlns:a16="http://schemas.microsoft.com/office/drawing/2014/main" id="{B9BF0816-3372-4135-9713-A3A7C73BDDEF}"/>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5812" y="6925874"/>
            <a:ext cx="1975906" cy="1606852"/>
          </a:xfrm>
          <a:prstGeom prst="rect">
            <a:avLst/>
          </a:prstGeom>
        </p:spPr>
      </p:pic>
      <p:pic>
        <p:nvPicPr>
          <p:cNvPr id="5" name="Picture 4">
            <a:extLst>
              <a:ext uri="{FF2B5EF4-FFF2-40B4-BE49-F238E27FC236}">
                <a16:creationId xmlns:a16="http://schemas.microsoft.com/office/drawing/2014/main" id="{26965954-2FCE-4295-8112-E17D34CA96C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44647" y="3759087"/>
            <a:ext cx="1967071" cy="1625451"/>
          </a:xfrm>
          <a:prstGeom prst="rect">
            <a:avLst/>
          </a:prstGeom>
        </p:spPr>
      </p:pic>
      <p:grpSp>
        <p:nvGrpSpPr>
          <p:cNvPr id="27" name="Group 26">
            <a:extLst>
              <a:ext uri="{FF2B5EF4-FFF2-40B4-BE49-F238E27FC236}">
                <a16:creationId xmlns:a16="http://schemas.microsoft.com/office/drawing/2014/main" id="{A6F022DD-4490-4461-B00F-5E3257E2201F}"/>
              </a:ext>
            </a:extLst>
          </p:cNvPr>
          <p:cNvGrpSpPr/>
          <p:nvPr/>
        </p:nvGrpSpPr>
        <p:grpSpPr>
          <a:xfrm>
            <a:off x="375607" y="1456345"/>
            <a:ext cx="522000" cy="522000"/>
            <a:chOff x="375607" y="1456345"/>
            <a:chExt cx="522000" cy="522000"/>
          </a:xfrm>
        </p:grpSpPr>
        <p:sp>
          <p:nvSpPr>
            <p:cNvPr id="35" name="Freeform 18">
              <a:extLst>
                <a:ext uri="{FF2B5EF4-FFF2-40B4-BE49-F238E27FC236}">
                  <a16:creationId xmlns:a16="http://schemas.microsoft.com/office/drawing/2014/main" id="{21A2C6EB-8E08-4158-902D-6FDA63E64284}"/>
                </a:ext>
              </a:extLst>
            </p:cNvPr>
            <p:cNvSpPr>
              <a:spLocks noEditPoints="1"/>
            </p:cNvSpPr>
            <p:nvPr/>
          </p:nvSpPr>
          <p:spPr bwMode="auto">
            <a:xfrm>
              <a:off x="375607" y="1456345"/>
              <a:ext cx="522000" cy="522000"/>
            </a:xfrm>
            <a:custGeom>
              <a:avLst/>
              <a:gdLst>
                <a:gd name="T0" fmla="*/ 313 w 658"/>
                <a:gd name="T1" fmla="*/ 657 h 657"/>
                <a:gd name="T2" fmla="*/ 263 w 658"/>
                <a:gd name="T3" fmla="*/ 650 h 657"/>
                <a:gd name="T4" fmla="*/ 201 w 658"/>
                <a:gd name="T5" fmla="*/ 631 h 657"/>
                <a:gd name="T6" fmla="*/ 121 w 658"/>
                <a:gd name="T7" fmla="*/ 583 h 657"/>
                <a:gd name="T8" fmla="*/ 56 w 658"/>
                <a:gd name="T9" fmla="*/ 512 h 657"/>
                <a:gd name="T10" fmla="*/ 15 w 658"/>
                <a:gd name="T11" fmla="*/ 426 h 657"/>
                <a:gd name="T12" fmla="*/ 4 w 658"/>
                <a:gd name="T13" fmla="*/ 379 h 657"/>
                <a:gd name="T14" fmla="*/ 0 w 658"/>
                <a:gd name="T15" fmla="*/ 329 h 657"/>
                <a:gd name="T16" fmla="*/ 3 w 658"/>
                <a:gd name="T17" fmla="*/ 295 h 657"/>
                <a:gd name="T18" fmla="*/ 11 w 658"/>
                <a:gd name="T19" fmla="*/ 247 h 657"/>
                <a:gd name="T20" fmla="*/ 40 w 658"/>
                <a:gd name="T21" fmla="*/ 172 h 657"/>
                <a:gd name="T22" fmla="*/ 97 w 658"/>
                <a:gd name="T23" fmla="*/ 97 h 657"/>
                <a:gd name="T24" fmla="*/ 173 w 658"/>
                <a:gd name="T25" fmla="*/ 40 h 657"/>
                <a:gd name="T26" fmla="*/ 247 w 658"/>
                <a:gd name="T27" fmla="*/ 11 h 657"/>
                <a:gd name="T28" fmla="*/ 295 w 658"/>
                <a:gd name="T29" fmla="*/ 1 h 657"/>
                <a:gd name="T30" fmla="*/ 329 w 658"/>
                <a:gd name="T31" fmla="*/ 0 h 657"/>
                <a:gd name="T32" fmla="*/ 379 w 658"/>
                <a:gd name="T33" fmla="*/ 4 h 657"/>
                <a:gd name="T34" fmla="*/ 427 w 658"/>
                <a:gd name="T35" fmla="*/ 15 h 657"/>
                <a:gd name="T36" fmla="*/ 513 w 658"/>
                <a:gd name="T37" fmla="*/ 57 h 657"/>
                <a:gd name="T38" fmla="*/ 583 w 658"/>
                <a:gd name="T39" fmla="*/ 120 h 657"/>
                <a:gd name="T40" fmla="*/ 632 w 658"/>
                <a:gd name="T41" fmla="*/ 202 h 657"/>
                <a:gd name="T42" fmla="*/ 651 w 658"/>
                <a:gd name="T43" fmla="*/ 262 h 657"/>
                <a:gd name="T44" fmla="*/ 658 w 658"/>
                <a:gd name="T45" fmla="*/ 312 h 657"/>
                <a:gd name="T46" fmla="*/ 658 w 658"/>
                <a:gd name="T47" fmla="*/ 345 h 657"/>
                <a:gd name="T48" fmla="*/ 651 w 658"/>
                <a:gd name="T49" fmla="*/ 395 h 657"/>
                <a:gd name="T50" fmla="*/ 632 w 658"/>
                <a:gd name="T51" fmla="*/ 457 h 657"/>
                <a:gd name="T52" fmla="*/ 583 w 658"/>
                <a:gd name="T53" fmla="*/ 537 h 657"/>
                <a:gd name="T54" fmla="*/ 513 w 658"/>
                <a:gd name="T55" fmla="*/ 602 h 657"/>
                <a:gd name="T56" fmla="*/ 427 w 658"/>
                <a:gd name="T57" fmla="*/ 642 h 657"/>
                <a:gd name="T58" fmla="*/ 379 w 658"/>
                <a:gd name="T59" fmla="*/ 654 h 657"/>
                <a:gd name="T60" fmla="*/ 329 w 658"/>
                <a:gd name="T61" fmla="*/ 657 h 657"/>
                <a:gd name="T62" fmla="*/ 329 w 658"/>
                <a:gd name="T63" fmla="*/ 38 h 657"/>
                <a:gd name="T64" fmla="*/ 243 w 658"/>
                <a:gd name="T65" fmla="*/ 51 h 657"/>
                <a:gd name="T66" fmla="*/ 167 w 658"/>
                <a:gd name="T67" fmla="*/ 87 h 657"/>
                <a:gd name="T68" fmla="*/ 105 w 658"/>
                <a:gd name="T69" fmla="*/ 144 h 657"/>
                <a:gd name="T70" fmla="*/ 60 w 658"/>
                <a:gd name="T71" fmla="*/ 215 h 657"/>
                <a:gd name="T72" fmla="*/ 40 w 658"/>
                <a:gd name="T73" fmla="*/ 300 h 657"/>
                <a:gd name="T74" fmla="*/ 40 w 658"/>
                <a:gd name="T75" fmla="*/ 359 h 657"/>
                <a:gd name="T76" fmla="*/ 60 w 658"/>
                <a:gd name="T77" fmla="*/ 442 h 657"/>
                <a:gd name="T78" fmla="*/ 105 w 658"/>
                <a:gd name="T79" fmla="*/ 514 h 657"/>
                <a:gd name="T80" fmla="*/ 167 w 658"/>
                <a:gd name="T81" fmla="*/ 569 h 657"/>
                <a:gd name="T82" fmla="*/ 243 w 658"/>
                <a:gd name="T83" fmla="*/ 607 h 657"/>
                <a:gd name="T84" fmla="*/ 329 w 658"/>
                <a:gd name="T85" fmla="*/ 619 h 657"/>
                <a:gd name="T86" fmla="*/ 388 w 658"/>
                <a:gd name="T87" fmla="*/ 614 h 657"/>
                <a:gd name="T88" fmla="*/ 467 w 658"/>
                <a:gd name="T89" fmla="*/ 584 h 657"/>
                <a:gd name="T90" fmla="*/ 534 w 658"/>
                <a:gd name="T91" fmla="*/ 534 h 657"/>
                <a:gd name="T92" fmla="*/ 585 w 658"/>
                <a:gd name="T93" fmla="*/ 467 h 657"/>
                <a:gd name="T94" fmla="*/ 615 w 658"/>
                <a:gd name="T95" fmla="*/ 387 h 657"/>
                <a:gd name="T96" fmla="*/ 620 w 658"/>
                <a:gd name="T97" fmla="*/ 329 h 657"/>
                <a:gd name="T98" fmla="*/ 607 w 658"/>
                <a:gd name="T99" fmla="*/ 242 h 657"/>
                <a:gd name="T100" fmla="*/ 571 w 658"/>
                <a:gd name="T101" fmla="*/ 167 h 657"/>
                <a:gd name="T102" fmla="*/ 514 w 658"/>
                <a:gd name="T103" fmla="*/ 105 h 657"/>
                <a:gd name="T104" fmla="*/ 442 w 658"/>
                <a:gd name="T105" fmla="*/ 61 h 657"/>
                <a:gd name="T106" fmla="*/ 359 w 658"/>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7">
                  <a:moveTo>
                    <a:pt x="329" y="657"/>
                  </a:moveTo>
                  <a:lnTo>
                    <a:pt x="329" y="657"/>
                  </a:lnTo>
                  <a:lnTo>
                    <a:pt x="313" y="657"/>
                  </a:lnTo>
                  <a:lnTo>
                    <a:pt x="295" y="655"/>
                  </a:lnTo>
                  <a:lnTo>
                    <a:pt x="279" y="654"/>
                  </a:lnTo>
                  <a:lnTo>
                    <a:pt x="263" y="650"/>
                  </a:lnTo>
                  <a:lnTo>
                    <a:pt x="247" y="647"/>
                  </a:lnTo>
                  <a:lnTo>
                    <a:pt x="231" y="642"/>
                  </a:lnTo>
                  <a:lnTo>
                    <a:pt x="201" y="631"/>
                  </a:lnTo>
                  <a:lnTo>
                    <a:pt x="173" y="618"/>
                  </a:lnTo>
                  <a:lnTo>
                    <a:pt x="145" y="602"/>
                  </a:lnTo>
                  <a:lnTo>
                    <a:pt x="121" y="583"/>
                  </a:lnTo>
                  <a:lnTo>
                    <a:pt x="97" y="561"/>
                  </a:lnTo>
                  <a:lnTo>
                    <a:pt x="75" y="537"/>
                  </a:lnTo>
                  <a:lnTo>
                    <a:pt x="56" y="512"/>
                  </a:lnTo>
                  <a:lnTo>
                    <a:pt x="40" y="485"/>
                  </a:lnTo>
                  <a:lnTo>
                    <a:pt x="27" y="457"/>
                  </a:lnTo>
                  <a:lnTo>
                    <a:pt x="15" y="426"/>
                  </a:lnTo>
                  <a:lnTo>
                    <a:pt x="11" y="411"/>
                  </a:lnTo>
                  <a:lnTo>
                    <a:pt x="7" y="395"/>
                  </a:lnTo>
                  <a:lnTo>
                    <a:pt x="4" y="379"/>
                  </a:lnTo>
                  <a:lnTo>
                    <a:pt x="3" y="363"/>
                  </a:lnTo>
                  <a:lnTo>
                    <a:pt x="1" y="345"/>
                  </a:lnTo>
                  <a:lnTo>
                    <a:pt x="0" y="329"/>
                  </a:lnTo>
                  <a:lnTo>
                    <a:pt x="0" y="329"/>
                  </a:lnTo>
                  <a:lnTo>
                    <a:pt x="1" y="312"/>
                  </a:lnTo>
                  <a:lnTo>
                    <a:pt x="3" y="295"/>
                  </a:lnTo>
                  <a:lnTo>
                    <a:pt x="4" y="278"/>
                  </a:lnTo>
                  <a:lnTo>
                    <a:pt x="7" y="262"/>
                  </a:lnTo>
                  <a:lnTo>
                    <a:pt x="11" y="247"/>
                  </a:lnTo>
                  <a:lnTo>
                    <a:pt x="15" y="231"/>
                  </a:lnTo>
                  <a:lnTo>
                    <a:pt x="27" y="202"/>
                  </a:lnTo>
                  <a:lnTo>
                    <a:pt x="40" y="172"/>
                  </a:lnTo>
                  <a:lnTo>
                    <a:pt x="56" y="145"/>
                  </a:lnTo>
                  <a:lnTo>
                    <a:pt x="75" y="120"/>
                  </a:lnTo>
                  <a:lnTo>
                    <a:pt x="97" y="97"/>
                  </a:lnTo>
                  <a:lnTo>
                    <a:pt x="121" y="75"/>
                  </a:lnTo>
                  <a:lnTo>
                    <a:pt x="145" y="57"/>
                  </a:lnTo>
                  <a:lnTo>
                    <a:pt x="173" y="40"/>
                  </a:lnTo>
                  <a:lnTo>
                    <a:pt x="201" y="26"/>
                  </a:lnTo>
                  <a:lnTo>
                    <a:pt x="231" y="15"/>
                  </a:lnTo>
                  <a:lnTo>
                    <a:pt x="247" y="11"/>
                  </a:lnTo>
                  <a:lnTo>
                    <a:pt x="263" y="7"/>
                  </a:lnTo>
                  <a:lnTo>
                    <a:pt x="279" y="4"/>
                  </a:lnTo>
                  <a:lnTo>
                    <a:pt x="295" y="1"/>
                  </a:lnTo>
                  <a:lnTo>
                    <a:pt x="313" y="0"/>
                  </a:lnTo>
                  <a:lnTo>
                    <a:pt x="329" y="0"/>
                  </a:lnTo>
                  <a:lnTo>
                    <a:pt x="329" y="0"/>
                  </a:lnTo>
                  <a:lnTo>
                    <a:pt x="346" y="0"/>
                  </a:lnTo>
                  <a:lnTo>
                    <a:pt x="363" y="1"/>
                  </a:lnTo>
                  <a:lnTo>
                    <a:pt x="379" y="4"/>
                  </a:lnTo>
                  <a:lnTo>
                    <a:pt x="395" y="7"/>
                  </a:lnTo>
                  <a:lnTo>
                    <a:pt x="411" y="11"/>
                  </a:lnTo>
                  <a:lnTo>
                    <a:pt x="427" y="15"/>
                  </a:lnTo>
                  <a:lnTo>
                    <a:pt x="457" y="26"/>
                  </a:lnTo>
                  <a:lnTo>
                    <a:pt x="486" y="40"/>
                  </a:lnTo>
                  <a:lnTo>
                    <a:pt x="513" y="57"/>
                  </a:lnTo>
                  <a:lnTo>
                    <a:pt x="538" y="75"/>
                  </a:lnTo>
                  <a:lnTo>
                    <a:pt x="561" y="97"/>
                  </a:lnTo>
                  <a:lnTo>
                    <a:pt x="583" y="120"/>
                  </a:lnTo>
                  <a:lnTo>
                    <a:pt x="602" y="145"/>
                  </a:lnTo>
                  <a:lnTo>
                    <a:pt x="618" y="172"/>
                  </a:lnTo>
                  <a:lnTo>
                    <a:pt x="632" y="202"/>
                  </a:lnTo>
                  <a:lnTo>
                    <a:pt x="643" y="231"/>
                  </a:lnTo>
                  <a:lnTo>
                    <a:pt x="647" y="247"/>
                  </a:lnTo>
                  <a:lnTo>
                    <a:pt x="651" y="262"/>
                  </a:lnTo>
                  <a:lnTo>
                    <a:pt x="654" y="278"/>
                  </a:lnTo>
                  <a:lnTo>
                    <a:pt x="657" y="295"/>
                  </a:lnTo>
                  <a:lnTo>
                    <a:pt x="658" y="312"/>
                  </a:lnTo>
                  <a:lnTo>
                    <a:pt x="658" y="329"/>
                  </a:lnTo>
                  <a:lnTo>
                    <a:pt x="658" y="329"/>
                  </a:lnTo>
                  <a:lnTo>
                    <a:pt x="658" y="345"/>
                  </a:lnTo>
                  <a:lnTo>
                    <a:pt x="657" y="363"/>
                  </a:lnTo>
                  <a:lnTo>
                    <a:pt x="654" y="379"/>
                  </a:lnTo>
                  <a:lnTo>
                    <a:pt x="651" y="395"/>
                  </a:lnTo>
                  <a:lnTo>
                    <a:pt x="647" y="411"/>
                  </a:lnTo>
                  <a:lnTo>
                    <a:pt x="643" y="426"/>
                  </a:lnTo>
                  <a:lnTo>
                    <a:pt x="632" y="457"/>
                  </a:lnTo>
                  <a:lnTo>
                    <a:pt x="618" y="485"/>
                  </a:lnTo>
                  <a:lnTo>
                    <a:pt x="602" y="512"/>
                  </a:lnTo>
                  <a:lnTo>
                    <a:pt x="583" y="537"/>
                  </a:lnTo>
                  <a:lnTo>
                    <a:pt x="561" y="561"/>
                  </a:lnTo>
                  <a:lnTo>
                    <a:pt x="538" y="583"/>
                  </a:lnTo>
                  <a:lnTo>
                    <a:pt x="513" y="602"/>
                  </a:lnTo>
                  <a:lnTo>
                    <a:pt x="486" y="618"/>
                  </a:lnTo>
                  <a:lnTo>
                    <a:pt x="457" y="631"/>
                  </a:lnTo>
                  <a:lnTo>
                    <a:pt x="427" y="642"/>
                  </a:lnTo>
                  <a:lnTo>
                    <a:pt x="411" y="647"/>
                  </a:lnTo>
                  <a:lnTo>
                    <a:pt x="395" y="650"/>
                  </a:lnTo>
                  <a:lnTo>
                    <a:pt x="379" y="654"/>
                  </a:lnTo>
                  <a:lnTo>
                    <a:pt x="363" y="655"/>
                  </a:lnTo>
                  <a:lnTo>
                    <a:pt x="346" y="657"/>
                  </a:lnTo>
                  <a:lnTo>
                    <a:pt x="329" y="657"/>
                  </a:lnTo>
                  <a:lnTo>
                    <a:pt x="329" y="657"/>
                  </a:lnTo>
                  <a:close/>
                  <a:moveTo>
                    <a:pt x="329" y="38"/>
                  </a:moveTo>
                  <a:lnTo>
                    <a:pt x="329" y="38"/>
                  </a:lnTo>
                  <a:lnTo>
                    <a:pt x="299" y="39"/>
                  </a:lnTo>
                  <a:lnTo>
                    <a:pt x="271" y="43"/>
                  </a:lnTo>
                  <a:lnTo>
                    <a:pt x="243" y="51"/>
                  </a:lnTo>
                  <a:lnTo>
                    <a:pt x="216" y="61"/>
                  </a:lnTo>
                  <a:lnTo>
                    <a:pt x="191" y="73"/>
                  </a:lnTo>
                  <a:lnTo>
                    <a:pt x="167" y="87"/>
                  </a:lnTo>
                  <a:lnTo>
                    <a:pt x="144" y="105"/>
                  </a:lnTo>
                  <a:lnTo>
                    <a:pt x="124" y="124"/>
                  </a:lnTo>
                  <a:lnTo>
                    <a:pt x="105" y="144"/>
                  </a:lnTo>
                  <a:lnTo>
                    <a:pt x="87" y="167"/>
                  </a:lnTo>
                  <a:lnTo>
                    <a:pt x="74" y="189"/>
                  </a:lnTo>
                  <a:lnTo>
                    <a:pt x="60" y="215"/>
                  </a:lnTo>
                  <a:lnTo>
                    <a:pt x="51" y="242"/>
                  </a:lnTo>
                  <a:lnTo>
                    <a:pt x="44" y="270"/>
                  </a:lnTo>
                  <a:lnTo>
                    <a:pt x="40" y="300"/>
                  </a:lnTo>
                  <a:lnTo>
                    <a:pt x="38" y="329"/>
                  </a:lnTo>
                  <a:lnTo>
                    <a:pt x="38" y="329"/>
                  </a:lnTo>
                  <a:lnTo>
                    <a:pt x="40" y="359"/>
                  </a:lnTo>
                  <a:lnTo>
                    <a:pt x="44" y="387"/>
                  </a:lnTo>
                  <a:lnTo>
                    <a:pt x="51" y="415"/>
                  </a:lnTo>
                  <a:lnTo>
                    <a:pt x="60" y="442"/>
                  </a:lnTo>
                  <a:lnTo>
                    <a:pt x="74" y="467"/>
                  </a:lnTo>
                  <a:lnTo>
                    <a:pt x="87" y="491"/>
                  </a:lnTo>
                  <a:lnTo>
                    <a:pt x="105" y="514"/>
                  </a:lnTo>
                  <a:lnTo>
                    <a:pt x="124" y="534"/>
                  </a:lnTo>
                  <a:lnTo>
                    <a:pt x="144" y="553"/>
                  </a:lnTo>
                  <a:lnTo>
                    <a:pt x="167" y="569"/>
                  </a:lnTo>
                  <a:lnTo>
                    <a:pt x="191" y="584"/>
                  </a:lnTo>
                  <a:lnTo>
                    <a:pt x="216" y="596"/>
                  </a:lnTo>
                  <a:lnTo>
                    <a:pt x="243" y="607"/>
                  </a:lnTo>
                  <a:lnTo>
                    <a:pt x="271" y="614"/>
                  </a:lnTo>
                  <a:lnTo>
                    <a:pt x="299" y="618"/>
                  </a:lnTo>
                  <a:lnTo>
                    <a:pt x="329" y="619"/>
                  </a:lnTo>
                  <a:lnTo>
                    <a:pt x="329" y="619"/>
                  </a:lnTo>
                  <a:lnTo>
                    <a:pt x="359" y="618"/>
                  </a:lnTo>
                  <a:lnTo>
                    <a:pt x="388" y="614"/>
                  </a:lnTo>
                  <a:lnTo>
                    <a:pt x="416" y="607"/>
                  </a:lnTo>
                  <a:lnTo>
                    <a:pt x="442" y="596"/>
                  </a:lnTo>
                  <a:lnTo>
                    <a:pt x="467" y="584"/>
                  </a:lnTo>
                  <a:lnTo>
                    <a:pt x="491" y="569"/>
                  </a:lnTo>
                  <a:lnTo>
                    <a:pt x="514" y="553"/>
                  </a:lnTo>
                  <a:lnTo>
                    <a:pt x="534" y="534"/>
                  </a:lnTo>
                  <a:lnTo>
                    <a:pt x="553" y="514"/>
                  </a:lnTo>
                  <a:lnTo>
                    <a:pt x="571" y="491"/>
                  </a:lnTo>
                  <a:lnTo>
                    <a:pt x="585" y="467"/>
                  </a:lnTo>
                  <a:lnTo>
                    <a:pt x="598" y="442"/>
                  </a:lnTo>
                  <a:lnTo>
                    <a:pt x="607" y="415"/>
                  </a:lnTo>
                  <a:lnTo>
                    <a:pt x="615" y="387"/>
                  </a:lnTo>
                  <a:lnTo>
                    <a:pt x="619" y="359"/>
                  </a:lnTo>
                  <a:lnTo>
                    <a:pt x="620" y="329"/>
                  </a:lnTo>
                  <a:lnTo>
                    <a:pt x="620" y="329"/>
                  </a:lnTo>
                  <a:lnTo>
                    <a:pt x="619" y="300"/>
                  </a:lnTo>
                  <a:lnTo>
                    <a:pt x="615" y="270"/>
                  </a:lnTo>
                  <a:lnTo>
                    <a:pt x="607" y="242"/>
                  </a:lnTo>
                  <a:lnTo>
                    <a:pt x="598" y="215"/>
                  </a:lnTo>
                  <a:lnTo>
                    <a:pt x="585" y="189"/>
                  </a:lnTo>
                  <a:lnTo>
                    <a:pt x="571" y="167"/>
                  </a:lnTo>
                  <a:lnTo>
                    <a:pt x="553" y="144"/>
                  </a:lnTo>
                  <a:lnTo>
                    <a:pt x="534" y="124"/>
                  </a:lnTo>
                  <a:lnTo>
                    <a:pt x="514" y="105"/>
                  </a:lnTo>
                  <a:lnTo>
                    <a:pt x="491" y="87"/>
                  </a:lnTo>
                  <a:lnTo>
                    <a:pt x="467" y="73"/>
                  </a:lnTo>
                  <a:lnTo>
                    <a:pt x="442" y="61"/>
                  </a:lnTo>
                  <a:lnTo>
                    <a:pt x="416"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6" name="Freeform 141">
              <a:extLst>
                <a:ext uri="{FF2B5EF4-FFF2-40B4-BE49-F238E27FC236}">
                  <a16:creationId xmlns:a16="http://schemas.microsoft.com/office/drawing/2014/main" id="{3D7A4E6F-7434-4599-B32B-D4B57A103ED5}"/>
                </a:ext>
              </a:extLst>
            </p:cNvPr>
            <p:cNvSpPr>
              <a:spLocks/>
            </p:cNvSpPr>
            <p:nvPr/>
          </p:nvSpPr>
          <p:spPr bwMode="auto">
            <a:xfrm>
              <a:off x="579314" y="1658460"/>
              <a:ext cx="117768" cy="74799"/>
            </a:xfrm>
            <a:custGeom>
              <a:avLst/>
              <a:gdLst>
                <a:gd name="T0" fmla="*/ 10 w 149"/>
                <a:gd name="T1" fmla="*/ 51 h 94"/>
                <a:gd name="T2" fmla="*/ 31 w 149"/>
                <a:gd name="T3" fmla="*/ 51 h 94"/>
                <a:gd name="T4" fmla="*/ 31 w 149"/>
                <a:gd name="T5" fmla="*/ 51 h 94"/>
                <a:gd name="T6" fmla="*/ 35 w 149"/>
                <a:gd name="T7" fmla="*/ 50 h 94"/>
                <a:gd name="T8" fmla="*/ 39 w 149"/>
                <a:gd name="T9" fmla="*/ 47 h 94"/>
                <a:gd name="T10" fmla="*/ 53 w 149"/>
                <a:gd name="T11" fmla="*/ 27 h 94"/>
                <a:gd name="T12" fmla="*/ 87 w 149"/>
                <a:gd name="T13" fmla="*/ 90 h 94"/>
                <a:gd name="T14" fmla="*/ 87 w 149"/>
                <a:gd name="T15" fmla="*/ 90 h 94"/>
                <a:gd name="T16" fmla="*/ 91 w 149"/>
                <a:gd name="T17" fmla="*/ 93 h 94"/>
                <a:gd name="T18" fmla="*/ 97 w 149"/>
                <a:gd name="T19" fmla="*/ 94 h 94"/>
                <a:gd name="T20" fmla="*/ 97 w 149"/>
                <a:gd name="T21" fmla="*/ 94 h 94"/>
                <a:gd name="T22" fmla="*/ 97 w 149"/>
                <a:gd name="T23" fmla="*/ 94 h 94"/>
                <a:gd name="T24" fmla="*/ 97 w 149"/>
                <a:gd name="T25" fmla="*/ 94 h 94"/>
                <a:gd name="T26" fmla="*/ 101 w 149"/>
                <a:gd name="T27" fmla="*/ 93 h 94"/>
                <a:gd name="T28" fmla="*/ 105 w 149"/>
                <a:gd name="T29" fmla="*/ 89 h 94"/>
                <a:gd name="T30" fmla="*/ 124 w 149"/>
                <a:gd name="T31" fmla="*/ 51 h 94"/>
                <a:gd name="T32" fmla="*/ 140 w 149"/>
                <a:gd name="T33" fmla="*/ 51 h 94"/>
                <a:gd name="T34" fmla="*/ 140 w 149"/>
                <a:gd name="T35" fmla="*/ 51 h 94"/>
                <a:gd name="T36" fmla="*/ 142 w 149"/>
                <a:gd name="T37" fmla="*/ 50 h 94"/>
                <a:gd name="T38" fmla="*/ 146 w 149"/>
                <a:gd name="T39" fmla="*/ 49 h 94"/>
                <a:gd name="T40" fmla="*/ 148 w 149"/>
                <a:gd name="T41" fmla="*/ 46 h 94"/>
                <a:gd name="T42" fmla="*/ 149 w 149"/>
                <a:gd name="T43" fmla="*/ 42 h 94"/>
                <a:gd name="T44" fmla="*/ 149 w 149"/>
                <a:gd name="T45" fmla="*/ 42 h 94"/>
                <a:gd name="T46" fmla="*/ 148 w 149"/>
                <a:gd name="T47" fmla="*/ 38 h 94"/>
                <a:gd name="T48" fmla="*/ 146 w 149"/>
                <a:gd name="T49" fmla="*/ 35 h 94"/>
                <a:gd name="T50" fmla="*/ 142 w 149"/>
                <a:gd name="T51" fmla="*/ 32 h 94"/>
                <a:gd name="T52" fmla="*/ 140 w 149"/>
                <a:gd name="T53" fmla="*/ 32 h 94"/>
                <a:gd name="T54" fmla="*/ 117 w 149"/>
                <a:gd name="T55" fmla="*/ 32 h 94"/>
                <a:gd name="T56" fmla="*/ 117 w 149"/>
                <a:gd name="T57" fmla="*/ 32 h 94"/>
                <a:gd name="T58" fmla="*/ 113 w 149"/>
                <a:gd name="T59" fmla="*/ 34 h 94"/>
                <a:gd name="T60" fmla="*/ 109 w 149"/>
                <a:gd name="T61" fmla="*/ 38 h 94"/>
                <a:gd name="T62" fmla="*/ 95 w 149"/>
                <a:gd name="T63" fmla="*/ 65 h 94"/>
                <a:gd name="T64" fmla="*/ 61 w 149"/>
                <a:gd name="T65" fmla="*/ 4 h 94"/>
                <a:gd name="T66" fmla="*/ 61 w 149"/>
                <a:gd name="T67" fmla="*/ 4 h 94"/>
                <a:gd name="T68" fmla="*/ 58 w 149"/>
                <a:gd name="T69" fmla="*/ 2 h 94"/>
                <a:gd name="T70" fmla="*/ 53 w 149"/>
                <a:gd name="T71" fmla="*/ 0 h 94"/>
                <a:gd name="T72" fmla="*/ 53 w 149"/>
                <a:gd name="T73" fmla="*/ 0 h 94"/>
                <a:gd name="T74" fmla="*/ 48 w 149"/>
                <a:gd name="T75" fmla="*/ 0 h 94"/>
                <a:gd name="T76" fmla="*/ 44 w 149"/>
                <a:gd name="T77" fmla="*/ 4 h 94"/>
                <a:gd name="T78" fmla="*/ 26 w 149"/>
                <a:gd name="T79" fmla="*/ 32 h 94"/>
                <a:gd name="T80" fmla="*/ 10 w 149"/>
                <a:gd name="T81" fmla="*/ 32 h 94"/>
                <a:gd name="T82" fmla="*/ 10 w 149"/>
                <a:gd name="T83" fmla="*/ 32 h 94"/>
                <a:gd name="T84" fmla="*/ 6 w 149"/>
                <a:gd name="T85" fmla="*/ 32 h 94"/>
                <a:gd name="T86" fmla="*/ 3 w 149"/>
                <a:gd name="T87" fmla="*/ 35 h 94"/>
                <a:gd name="T88" fmla="*/ 0 w 149"/>
                <a:gd name="T89" fmla="*/ 38 h 94"/>
                <a:gd name="T90" fmla="*/ 0 w 149"/>
                <a:gd name="T91" fmla="*/ 42 h 94"/>
                <a:gd name="T92" fmla="*/ 0 w 149"/>
                <a:gd name="T93" fmla="*/ 42 h 94"/>
                <a:gd name="T94" fmla="*/ 0 w 149"/>
                <a:gd name="T95" fmla="*/ 46 h 94"/>
                <a:gd name="T96" fmla="*/ 3 w 149"/>
                <a:gd name="T97" fmla="*/ 49 h 94"/>
                <a:gd name="T98" fmla="*/ 6 w 149"/>
                <a:gd name="T99" fmla="*/ 50 h 94"/>
                <a:gd name="T100" fmla="*/ 10 w 149"/>
                <a:gd name="T101" fmla="*/ 51 h 94"/>
                <a:gd name="T102" fmla="*/ 10 w 149"/>
                <a:gd name="T10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94">
                  <a:moveTo>
                    <a:pt x="10" y="51"/>
                  </a:moveTo>
                  <a:lnTo>
                    <a:pt x="31" y="51"/>
                  </a:lnTo>
                  <a:lnTo>
                    <a:pt x="31" y="51"/>
                  </a:lnTo>
                  <a:lnTo>
                    <a:pt x="35" y="50"/>
                  </a:lnTo>
                  <a:lnTo>
                    <a:pt x="39" y="47"/>
                  </a:lnTo>
                  <a:lnTo>
                    <a:pt x="53" y="27"/>
                  </a:lnTo>
                  <a:lnTo>
                    <a:pt x="87" y="90"/>
                  </a:lnTo>
                  <a:lnTo>
                    <a:pt x="87" y="90"/>
                  </a:lnTo>
                  <a:lnTo>
                    <a:pt x="91" y="93"/>
                  </a:lnTo>
                  <a:lnTo>
                    <a:pt x="97" y="94"/>
                  </a:lnTo>
                  <a:lnTo>
                    <a:pt x="97" y="94"/>
                  </a:lnTo>
                  <a:lnTo>
                    <a:pt x="97" y="94"/>
                  </a:lnTo>
                  <a:lnTo>
                    <a:pt x="97" y="94"/>
                  </a:lnTo>
                  <a:lnTo>
                    <a:pt x="101" y="93"/>
                  </a:lnTo>
                  <a:lnTo>
                    <a:pt x="105" y="89"/>
                  </a:lnTo>
                  <a:lnTo>
                    <a:pt x="124" y="51"/>
                  </a:lnTo>
                  <a:lnTo>
                    <a:pt x="140" y="51"/>
                  </a:lnTo>
                  <a:lnTo>
                    <a:pt x="140" y="51"/>
                  </a:lnTo>
                  <a:lnTo>
                    <a:pt x="142" y="50"/>
                  </a:lnTo>
                  <a:lnTo>
                    <a:pt x="146" y="49"/>
                  </a:lnTo>
                  <a:lnTo>
                    <a:pt x="148" y="46"/>
                  </a:lnTo>
                  <a:lnTo>
                    <a:pt x="149" y="42"/>
                  </a:lnTo>
                  <a:lnTo>
                    <a:pt x="149" y="42"/>
                  </a:lnTo>
                  <a:lnTo>
                    <a:pt x="148" y="38"/>
                  </a:lnTo>
                  <a:lnTo>
                    <a:pt x="146" y="35"/>
                  </a:lnTo>
                  <a:lnTo>
                    <a:pt x="142" y="32"/>
                  </a:lnTo>
                  <a:lnTo>
                    <a:pt x="140" y="32"/>
                  </a:lnTo>
                  <a:lnTo>
                    <a:pt x="117" y="32"/>
                  </a:lnTo>
                  <a:lnTo>
                    <a:pt x="117" y="32"/>
                  </a:lnTo>
                  <a:lnTo>
                    <a:pt x="113" y="34"/>
                  </a:lnTo>
                  <a:lnTo>
                    <a:pt x="109" y="38"/>
                  </a:lnTo>
                  <a:lnTo>
                    <a:pt x="95" y="65"/>
                  </a:lnTo>
                  <a:lnTo>
                    <a:pt x="61" y="4"/>
                  </a:lnTo>
                  <a:lnTo>
                    <a:pt x="61" y="4"/>
                  </a:lnTo>
                  <a:lnTo>
                    <a:pt x="58" y="2"/>
                  </a:lnTo>
                  <a:lnTo>
                    <a:pt x="53" y="0"/>
                  </a:lnTo>
                  <a:lnTo>
                    <a:pt x="53" y="0"/>
                  </a:lnTo>
                  <a:lnTo>
                    <a:pt x="48" y="0"/>
                  </a:lnTo>
                  <a:lnTo>
                    <a:pt x="44" y="4"/>
                  </a:lnTo>
                  <a:lnTo>
                    <a:pt x="26" y="32"/>
                  </a:lnTo>
                  <a:lnTo>
                    <a:pt x="10" y="32"/>
                  </a:lnTo>
                  <a:lnTo>
                    <a:pt x="10" y="32"/>
                  </a:lnTo>
                  <a:lnTo>
                    <a:pt x="6" y="32"/>
                  </a:lnTo>
                  <a:lnTo>
                    <a:pt x="3" y="35"/>
                  </a:lnTo>
                  <a:lnTo>
                    <a:pt x="0" y="38"/>
                  </a:lnTo>
                  <a:lnTo>
                    <a:pt x="0" y="42"/>
                  </a:lnTo>
                  <a:lnTo>
                    <a:pt x="0" y="42"/>
                  </a:lnTo>
                  <a:lnTo>
                    <a:pt x="0" y="46"/>
                  </a:lnTo>
                  <a:lnTo>
                    <a:pt x="3" y="49"/>
                  </a:lnTo>
                  <a:lnTo>
                    <a:pt x="6" y="50"/>
                  </a:lnTo>
                  <a:lnTo>
                    <a:pt x="10" y="51"/>
                  </a:lnTo>
                  <a:lnTo>
                    <a:pt x="10" y="51"/>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7" name="Freeform 142">
              <a:extLst>
                <a:ext uri="{FF2B5EF4-FFF2-40B4-BE49-F238E27FC236}">
                  <a16:creationId xmlns:a16="http://schemas.microsoft.com/office/drawing/2014/main" id="{2FAC9FA4-6307-42D8-865B-F715F3C38318}"/>
                </a:ext>
              </a:extLst>
            </p:cNvPr>
            <p:cNvSpPr>
              <a:spLocks noEditPoints="1"/>
            </p:cNvSpPr>
            <p:nvPr/>
          </p:nvSpPr>
          <p:spPr bwMode="auto">
            <a:xfrm>
              <a:off x="547485" y="1575704"/>
              <a:ext cx="181427" cy="267366"/>
            </a:xfrm>
            <a:custGeom>
              <a:avLst/>
              <a:gdLst>
                <a:gd name="T0" fmla="*/ 27 w 227"/>
                <a:gd name="T1" fmla="*/ 0 h 336"/>
                <a:gd name="T2" fmla="*/ 22 w 227"/>
                <a:gd name="T3" fmla="*/ 0 h 336"/>
                <a:gd name="T4" fmla="*/ 11 w 227"/>
                <a:gd name="T5" fmla="*/ 5 h 336"/>
                <a:gd name="T6" fmla="*/ 4 w 227"/>
                <a:gd name="T7" fmla="*/ 13 h 336"/>
                <a:gd name="T8" fmla="*/ 0 w 227"/>
                <a:gd name="T9" fmla="*/ 22 h 336"/>
                <a:gd name="T10" fmla="*/ 0 w 227"/>
                <a:gd name="T11" fmla="*/ 309 h 336"/>
                <a:gd name="T12" fmla="*/ 0 w 227"/>
                <a:gd name="T13" fmla="*/ 315 h 336"/>
                <a:gd name="T14" fmla="*/ 4 w 227"/>
                <a:gd name="T15" fmla="*/ 324 h 336"/>
                <a:gd name="T16" fmla="*/ 11 w 227"/>
                <a:gd name="T17" fmla="*/ 332 h 336"/>
                <a:gd name="T18" fmla="*/ 22 w 227"/>
                <a:gd name="T19" fmla="*/ 336 h 336"/>
                <a:gd name="T20" fmla="*/ 200 w 227"/>
                <a:gd name="T21" fmla="*/ 336 h 336"/>
                <a:gd name="T22" fmla="*/ 206 w 227"/>
                <a:gd name="T23" fmla="*/ 336 h 336"/>
                <a:gd name="T24" fmla="*/ 215 w 227"/>
                <a:gd name="T25" fmla="*/ 332 h 336"/>
                <a:gd name="T26" fmla="*/ 222 w 227"/>
                <a:gd name="T27" fmla="*/ 324 h 336"/>
                <a:gd name="T28" fmla="*/ 226 w 227"/>
                <a:gd name="T29" fmla="*/ 315 h 336"/>
                <a:gd name="T30" fmla="*/ 227 w 227"/>
                <a:gd name="T31" fmla="*/ 27 h 336"/>
                <a:gd name="T32" fmla="*/ 226 w 227"/>
                <a:gd name="T33" fmla="*/ 22 h 336"/>
                <a:gd name="T34" fmla="*/ 222 w 227"/>
                <a:gd name="T35" fmla="*/ 13 h 336"/>
                <a:gd name="T36" fmla="*/ 215 w 227"/>
                <a:gd name="T37" fmla="*/ 5 h 336"/>
                <a:gd name="T38" fmla="*/ 206 w 227"/>
                <a:gd name="T39" fmla="*/ 0 h 336"/>
                <a:gd name="T40" fmla="*/ 200 w 227"/>
                <a:gd name="T41" fmla="*/ 0 h 336"/>
                <a:gd name="T42" fmla="*/ 113 w 227"/>
                <a:gd name="T43" fmla="*/ 304 h 336"/>
                <a:gd name="T44" fmla="*/ 102 w 227"/>
                <a:gd name="T45" fmla="*/ 299 h 336"/>
                <a:gd name="T46" fmla="*/ 97 w 227"/>
                <a:gd name="T47" fmla="*/ 288 h 336"/>
                <a:gd name="T48" fmla="*/ 98 w 227"/>
                <a:gd name="T49" fmla="*/ 281 h 336"/>
                <a:gd name="T50" fmla="*/ 106 w 227"/>
                <a:gd name="T51" fmla="*/ 273 h 336"/>
                <a:gd name="T52" fmla="*/ 113 w 227"/>
                <a:gd name="T53" fmla="*/ 272 h 336"/>
                <a:gd name="T54" fmla="*/ 125 w 227"/>
                <a:gd name="T55" fmla="*/ 276 h 336"/>
                <a:gd name="T56" fmla="*/ 129 w 227"/>
                <a:gd name="T57" fmla="*/ 288 h 336"/>
                <a:gd name="T58" fmla="*/ 128 w 227"/>
                <a:gd name="T59" fmla="*/ 293 h 336"/>
                <a:gd name="T60" fmla="*/ 120 w 227"/>
                <a:gd name="T61" fmla="*/ 303 h 336"/>
                <a:gd name="T62" fmla="*/ 113 w 227"/>
                <a:gd name="T63" fmla="*/ 304 h 336"/>
                <a:gd name="T64" fmla="*/ 22 w 227"/>
                <a:gd name="T65" fmla="*/ 256 h 336"/>
                <a:gd name="T66" fmla="*/ 206 w 227"/>
                <a:gd name="T67" fmla="*/ 43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27" h="336">
                  <a:moveTo>
                    <a:pt x="200" y="0"/>
                  </a:moveTo>
                  <a:lnTo>
                    <a:pt x="27" y="0"/>
                  </a:lnTo>
                  <a:lnTo>
                    <a:pt x="27" y="0"/>
                  </a:lnTo>
                  <a:lnTo>
                    <a:pt x="22" y="0"/>
                  </a:lnTo>
                  <a:lnTo>
                    <a:pt x="16" y="3"/>
                  </a:lnTo>
                  <a:lnTo>
                    <a:pt x="11" y="5"/>
                  </a:lnTo>
                  <a:lnTo>
                    <a:pt x="7" y="9"/>
                  </a:lnTo>
                  <a:lnTo>
                    <a:pt x="4" y="13"/>
                  </a:lnTo>
                  <a:lnTo>
                    <a:pt x="2" y="17"/>
                  </a:lnTo>
                  <a:lnTo>
                    <a:pt x="0" y="22"/>
                  </a:lnTo>
                  <a:lnTo>
                    <a:pt x="0" y="27"/>
                  </a:lnTo>
                  <a:lnTo>
                    <a:pt x="0" y="309"/>
                  </a:lnTo>
                  <a:lnTo>
                    <a:pt x="0" y="309"/>
                  </a:lnTo>
                  <a:lnTo>
                    <a:pt x="0" y="315"/>
                  </a:lnTo>
                  <a:lnTo>
                    <a:pt x="2" y="320"/>
                  </a:lnTo>
                  <a:lnTo>
                    <a:pt x="4" y="324"/>
                  </a:lnTo>
                  <a:lnTo>
                    <a:pt x="7" y="328"/>
                  </a:lnTo>
                  <a:lnTo>
                    <a:pt x="11" y="332"/>
                  </a:lnTo>
                  <a:lnTo>
                    <a:pt x="16" y="333"/>
                  </a:lnTo>
                  <a:lnTo>
                    <a:pt x="22" y="336"/>
                  </a:lnTo>
                  <a:lnTo>
                    <a:pt x="27" y="336"/>
                  </a:lnTo>
                  <a:lnTo>
                    <a:pt x="200" y="336"/>
                  </a:lnTo>
                  <a:lnTo>
                    <a:pt x="200" y="336"/>
                  </a:lnTo>
                  <a:lnTo>
                    <a:pt x="206" y="336"/>
                  </a:lnTo>
                  <a:lnTo>
                    <a:pt x="211" y="333"/>
                  </a:lnTo>
                  <a:lnTo>
                    <a:pt x="215" y="332"/>
                  </a:lnTo>
                  <a:lnTo>
                    <a:pt x="219" y="328"/>
                  </a:lnTo>
                  <a:lnTo>
                    <a:pt x="222" y="324"/>
                  </a:lnTo>
                  <a:lnTo>
                    <a:pt x="224" y="320"/>
                  </a:lnTo>
                  <a:lnTo>
                    <a:pt x="226" y="315"/>
                  </a:lnTo>
                  <a:lnTo>
                    <a:pt x="227" y="309"/>
                  </a:lnTo>
                  <a:lnTo>
                    <a:pt x="227" y="27"/>
                  </a:lnTo>
                  <a:lnTo>
                    <a:pt x="227" y="27"/>
                  </a:lnTo>
                  <a:lnTo>
                    <a:pt x="226" y="22"/>
                  </a:lnTo>
                  <a:lnTo>
                    <a:pt x="224" y="17"/>
                  </a:lnTo>
                  <a:lnTo>
                    <a:pt x="222" y="13"/>
                  </a:lnTo>
                  <a:lnTo>
                    <a:pt x="219" y="9"/>
                  </a:lnTo>
                  <a:lnTo>
                    <a:pt x="215" y="5"/>
                  </a:lnTo>
                  <a:lnTo>
                    <a:pt x="211" y="3"/>
                  </a:lnTo>
                  <a:lnTo>
                    <a:pt x="206" y="0"/>
                  </a:lnTo>
                  <a:lnTo>
                    <a:pt x="200" y="0"/>
                  </a:lnTo>
                  <a:lnTo>
                    <a:pt x="200" y="0"/>
                  </a:lnTo>
                  <a:close/>
                  <a:moveTo>
                    <a:pt x="113" y="304"/>
                  </a:moveTo>
                  <a:lnTo>
                    <a:pt x="113" y="304"/>
                  </a:lnTo>
                  <a:lnTo>
                    <a:pt x="106" y="303"/>
                  </a:lnTo>
                  <a:lnTo>
                    <a:pt x="102" y="299"/>
                  </a:lnTo>
                  <a:lnTo>
                    <a:pt x="98" y="293"/>
                  </a:lnTo>
                  <a:lnTo>
                    <a:pt x="97" y="288"/>
                  </a:lnTo>
                  <a:lnTo>
                    <a:pt x="97" y="288"/>
                  </a:lnTo>
                  <a:lnTo>
                    <a:pt x="98" y="281"/>
                  </a:lnTo>
                  <a:lnTo>
                    <a:pt x="102" y="276"/>
                  </a:lnTo>
                  <a:lnTo>
                    <a:pt x="106" y="273"/>
                  </a:lnTo>
                  <a:lnTo>
                    <a:pt x="113" y="272"/>
                  </a:lnTo>
                  <a:lnTo>
                    <a:pt x="113" y="272"/>
                  </a:lnTo>
                  <a:lnTo>
                    <a:pt x="120" y="273"/>
                  </a:lnTo>
                  <a:lnTo>
                    <a:pt x="125" y="276"/>
                  </a:lnTo>
                  <a:lnTo>
                    <a:pt x="128" y="281"/>
                  </a:lnTo>
                  <a:lnTo>
                    <a:pt x="129" y="288"/>
                  </a:lnTo>
                  <a:lnTo>
                    <a:pt x="129" y="288"/>
                  </a:lnTo>
                  <a:lnTo>
                    <a:pt x="128" y="293"/>
                  </a:lnTo>
                  <a:lnTo>
                    <a:pt x="125" y="299"/>
                  </a:lnTo>
                  <a:lnTo>
                    <a:pt x="120" y="303"/>
                  </a:lnTo>
                  <a:lnTo>
                    <a:pt x="113" y="304"/>
                  </a:lnTo>
                  <a:lnTo>
                    <a:pt x="113" y="304"/>
                  </a:lnTo>
                  <a:close/>
                  <a:moveTo>
                    <a:pt x="206" y="256"/>
                  </a:moveTo>
                  <a:lnTo>
                    <a:pt x="22" y="256"/>
                  </a:lnTo>
                  <a:lnTo>
                    <a:pt x="22" y="43"/>
                  </a:lnTo>
                  <a:lnTo>
                    <a:pt x="206" y="43"/>
                  </a:lnTo>
                  <a:lnTo>
                    <a:pt x="206" y="256"/>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22" name="Rectangle 4">
            <a:extLst>
              <a:ext uri="{FF2B5EF4-FFF2-40B4-BE49-F238E27FC236}">
                <a16:creationId xmlns:a16="http://schemas.microsoft.com/office/drawing/2014/main" id="{D1C0EB4B-972D-4EB0-9848-A363B7E4F66F}"/>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This illustrative patient / care professional perspective shows how the achievement of this strategic outcome will embed a culture of research and innovation across our organisations, underpinned by expanded collaboration with our key partners. </a:t>
            </a:r>
          </a:p>
          <a:p>
            <a:pPr>
              <a:lnSpc>
                <a:spcPct val="130000"/>
              </a:lnSpc>
              <a:spcAft>
                <a:spcPts val="1200"/>
              </a:spcAft>
              <a:defRPr/>
            </a:pPr>
            <a:endParaRPr lang="en-GB" sz="1200" b="1" dirty="0">
              <a:solidFill>
                <a:srgbClr val="FF0000"/>
              </a:solidFill>
              <a:latin typeface="Segoe UI" panose="020B0502040204020203" pitchFamily="34" charset="0"/>
              <a:cs typeface="Segoe UI" panose="020B0502040204020203" pitchFamily="34" charset="0"/>
            </a:endParaRPr>
          </a:p>
        </p:txBody>
      </p:sp>
      <p:grpSp>
        <p:nvGrpSpPr>
          <p:cNvPr id="23" name="Group 22">
            <a:extLst>
              <a:ext uri="{FF2B5EF4-FFF2-40B4-BE49-F238E27FC236}">
                <a16:creationId xmlns:a16="http://schemas.microsoft.com/office/drawing/2014/main" id="{85D66A92-75CB-4C3F-955E-CF982BCAEC96}"/>
              </a:ext>
            </a:extLst>
          </p:cNvPr>
          <p:cNvGrpSpPr/>
          <p:nvPr/>
        </p:nvGrpSpPr>
        <p:grpSpPr>
          <a:xfrm>
            <a:off x="5943600" y="0"/>
            <a:ext cx="914400" cy="914400"/>
            <a:chOff x="5943600" y="0"/>
            <a:chExt cx="914400" cy="914400"/>
          </a:xfrm>
        </p:grpSpPr>
        <p:sp>
          <p:nvSpPr>
            <p:cNvPr id="24" name="Rectangle 23">
              <a:extLst>
                <a:ext uri="{FF2B5EF4-FFF2-40B4-BE49-F238E27FC236}">
                  <a16:creationId xmlns:a16="http://schemas.microsoft.com/office/drawing/2014/main" id="{5C780AEA-2E3B-429D-97FD-5D0DC43A70C1}"/>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25" name="Group 24">
              <a:extLst>
                <a:ext uri="{FF2B5EF4-FFF2-40B4-BE49-F238E27FC236}">
                  <a16:creationId xmlns:a16="http://schemas.microsoft.com/office/drawing/2014/main" id="{0959A127-5614-4000-A10C-479E1B907F59}"/>
                </a:ext>
              </a:extLst>
            </p:cNvPr>
            <p:cNvGrpSpPr/>
            <p:nvPr/>
          </p:nvGrpSpPr>
          <p:grpSpPr>
            <a:xfrm>
              <a:off x="6100085" y="89495"/>
              <a:ext cx="724102" cy="733688"/>
              <a:chOff x="-3700384" y="5595641"/>
              <a:chExt cx="2239750" cy="2239750"/>
            </a:xfrm>
          </p:grpSpPr>
          <p:pic>
            <p:nvPicPr>
              <p:cNvPr id="26" name="Graphic 25" descr="Man with solid fill">
                <a:extLst>
                  <a:ext uri="{FF2B5EF4-FFF2-40B4-BE49-F238E27FC236}">
                    <a16:creationId xmlns:a16="http://schemas.microsoft.com/office/drawing/2014/main" id="{0394A5A2-A1A8-464D-A174-012C4063A344}"/>
                  </a:ext>
                </a:extLst>
              </p:cNvPr>
              <p:cNvPicPr>
                <a:picLocks noChangeAspect="1"/>
              </p:cNvPicPr>
              <p:nvPr/>
            </p:nvPicPr>
            <p:blipFill rotWithShape="1">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t="-1" b="822"/>
              <a:stretch/>
            </p:blipFill>
            <p:spPr>
              <a:xfrm>
                <a:off x="-3465097" y="6021228"/>
                <a:ext cx="1289834" cy="1324451"/>
              </a:xfrm>
              <a:prstGeom prst="rect">
                <a:avLst/>
              </a:prstGeom>
            </p:spPr>
          </p:pic>
          <p:pic>
            <p:nvPicPr>
              <p:cNvPr id="31" name="Graphic 30" descr="Magnifying glass with solid fill">
                <a:extLst>
                  <a:ext uri="{FF2B5EF4-FFF2-40B4-BE49-F238E27FC236}">
                    <a16:creationId xmlns:a16="http://schemas.microsoft.com/office/drawing/2014/main" id="{F70224A5-22D2-4E20-8AB3-1C0E8C9C0CBA}"/>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0384" y="5595641"/>
                <a:ext cx="2239750" cy="2239750"/>
              </a:xfrm>
              <a:prstGeom prst="rect">
                <a:avLst/>
              </a:prstGeom>
            </p:spPr>
          </p:pic>
        </p:grpSp>
      </p:grpSp>
    </p:spTree>
    <p:extLst>
      <p:ext uri="{BB962C8B-B14F-4D97-AF65-F5344CB8AC3E}">
        <p14:creationId xmlns:p14="http://schemas.microsoft.com/office/powerpoint/2010/main" val="343392888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324462" y="5377708"/>
            <a:ext cx="4259155" cy="701270"/>
          </a:xfrm>
          <a:prstGeom prst="rect">
            <a:avLst/>
          </a:prstGeom>
          <a:solidFill>
            <a:schemeClr val="bg1"/>
          </a:solidFill>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support and scale new innovations across our organisation</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develop an innovation pathway, with the supporting infrastructure and governance that provides our people with greater clarity on how to promote their solutions and improve digital services across HSC</a:t>
            </a:r>
          </a:p>
        </p:txBody>
      </p:sp>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266013"/>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a:t>
            </a:r>
            <a:r>
              <a:rPr lang="en-IE" sz="1050">
                <a:solidFill>
                  <a:prstClr val="black"/>
                </a:solidFill>
                <a:latin typeface="Segoe UI" panose="020B0502040204020203" pitchFamily="34" charset="0"/>
                <a:cs typeface="Segoe UI" panose="020B0502040204020203" pitchFamily="34" charset="0"/>
              </a:rPr>
              <a:t>strategic vision and </a:t>
            </a:r>
            <a:r>
              <a:rPr lang="en-IE" sz="1050" dirty="0">
                <a:solidFill>
                  <a:prstClr val="black"/>
                </a:solidFill>
                <a:latin typeface="Segoe UI" panose="020B0502040204020203" pitchFamily="34" charset="0"/>
                <a:cs typeface="Segoe UI" panose="020B0502040204020203" pitchFamily="34" charset="0"/>
              </a:rPr>
              <a:t>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363032" y="3411962"/>
            <a:ext cx="4259155"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Innovation isn’t always about inventing something new – we already see quality innovation within our Trusts and departments that changes how we work</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continue to embrace this throughout the implementation phase</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actively encourage the sharing of best practice and consolidate it centrally for our HSC organisations and staff to access and spread within their respective teams</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signpost to important methods and tools that support more innovation</a:t>
            </a:r>
          </a:p>
          <a:p>
            <a:pPr>
              <a:lnSpc>
                <a:spcPct val="110000"/>
              </a:lnSpc>
              <a:spcBef>
                <a:spcPts val="0"/>
              </a:spcBef>
              <a:buClrTx/>
              <a:buSzTx/>
              <a:defRPr/>
            </a:pPr>
            <a:endParaRPr kumimoji="0" lang="en-GB"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13755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197588"/>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804524"/>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Our</a:t>
            </a:r>
            <a:r>
              <a:rPr lang="en-IE" sz="1400">
                <a:solidFill>
                  <a:prstClr val="black"/>
                </a:solidFill>
                <a:latin typeface="Segoe UI" panose="020B0502040204020203" pitchFamily="34" charset="0"/>
                <a:cs typeface="Segoe UI" panose="020B0502040204020203" pitchFamily="34" charset="0"/>
              </a:rPr>
              <a:t> </a:t>
            </a:r>
            <a:r>
              <a:rPr lang="en-IE" sz="1400" b="1">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778883"/>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168500"/>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775436"/>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53333"/>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lgn="just">
              <a:spcBef>
                <a:spcPts val="0"/>
              </a:spcBef>
              <a:buClrTx/>
              <a:buSzTx/>
              <a:buNone/>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the people that we serve. </a:t>
            </a: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314724" y="6609688"/>
            <a:ext cx="4259155" cy="701271"/>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GB" sz="1100" dirty="0">
                <a:solidFill>
                  <a:prstClr val="black"/>
                </a:solidFill>
                <a:latin typeface="Segoe UI" panose="020B0502040204020203" pitchFamily="34" charset="0"/>
                <a:cs typeface="Segoe UI" panose="020B0502040204020203" pitchFamily="34" charset="0"/>
              </a:rPr>
              <a:t>We will focus on developing and nurturing an innovative culture where our people feel confident to try new solutions and provide the most promising intrapreneurs and solutions with the funding and coaching to develop and spread them across HSC</a:t>
            </a:r>
            <a:endParaRPr lang="en-IE" sz="1100" dirty="0">
              <a:solidFill>
                <a:prstClr val="black"/>
              </a:solidFill>
              <a:latin typeface="Segoe UI" panose="020B0502040204020203" pitchFamily="34" charset="0"/>
              <a:cs typeface="Segoe UI" panose="020B0502040204020203" pitchFamily="34" charset="0"/>
            </a:endParaRPr>
          </a:p>
        </p:txBody>
      </p:sp>
      <p:cxnSp>
        <p:nvCxnSpPr>
          <p:cNvPr id="32" name="Straight Connector 31">
            <a:extLst>
              <a:ext uri="{FF2B5EF4-FFF2-40B4-BE49-F238E27FC236}">
                <a16:creationId xmlns:a16="http://schemas.microsoft.com/office/drawing/2014/main" id="{B389A772-F53B-4B9C-A9B6-0284D1060EC7}"/>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3D57D71D-2A66-44A1-AF9F-5CC14EE97E0F}"/>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1" name="Rectangle 30">
            <a:extLst>
              <a:ext uri="{FF2B5EF4-FFF2-40B4-BE49-F238E27FC236}">
                <a16:creationId xmlns:a16="http://schemas.microsoft.com/office/drawing/2014/main" id="{9AFB2A12-C3E9-4362-9BEE-EB2695F2176A}"/>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will support the acceleration of research and innovation to gradually embrace system leading disruptive and cutting edge solutions </a:t>
            </a:r>
          </a:p>
        </p:txBody>
      </p:sp>
      <p:grpSp>
        <p:nvGrpSpPr>
          <p:cNvPr id="34" name="Group 33">
            <a:extLst>
              <a:ext uri="{FF2B5EF4-FFF2-40B4-BE49-F238E27FC236}">
                <a16:creationId xmlns:a16="http://schemas.microsoft.com/office/drawing/2014/main" id="{45F8358E-4C10-4F94-BC08-99E6A7FB0CF2}"/>
              </a:ext>
            </a:extLst>
          </p:cNvPr>
          <p:cNvGrpSpPr/>
          <p:nvPr/>
        </p:nvGrpSpPr>
        <p:grpSpPr>
          <a:xfrm>
            <a:off x="375607" y="1456345"/>
            <a:ext cx="522000" cy="522000"/>
            <a:chOff x="375607" y="1456345"/>
            <a:chExt cx="522000" cy="522000"/>
          </a:xfrm>
        </p:grpSpPr>
        <p:sp>
          <p:nvSpPr>
            <p:cNvPr id="59" name="Freeform 18">
              <a:extLst>
                <a:ext uri="{FF2B5EF4-FFF2-40B4-BE49-F238E27FC236}">
                  <a16:creationId xmlns:a16="http://schemas.microsoft.com/office/drawing/2014/main" id="{D265A5A1-5D50-44FB-BE61-95D25436BB88}"/>
                </a:ext>
              </a:extLst>
            </p:cNvPr>
            <p:cNvSpPr>
              <a:spLocks noEditPoints="1"/>
            </p:cNvSpPr>
            <p:nvPr/>
          </p:nvSpPr>
          <p:spPr bwMode="auto">
            <a:xfrm>
              <a:off x="375607" y="1456345"/>
              <a:ext cx="522000" cy="522000"/>
            </a:xfrm>
            <a:custGeom>
              <a:avLst/>
              <a:gdLst>
                <a:gd name="T0" fmla="*/ 313 w 658"/>
                <a:gd name="T1" fmla="*/ 657 h 657"/>
                <a:gd name="T2" fmla="*/ 263 w 658"/>
                <a:gd name="T3" fmla="*/ 650 h 657"/>
                <a:gd name="T4" fmla="*/ 201 w 658"/>
                <a:gd name="T5" fmla="*/ 631 h 657"/>
                <a:gd name="T6" fmla="*/ 121 w 658"/>
                <a:gd name="T7" fmla="*/ 583 h 657"/>
                <a:gd name="T8" fmla="*/ 56 w 658"/>
                <a:gd name="T9" fmla="*/ 512 h 657"/>
                <a:gd name="T10" fmla="*/ 15 w 658"/>
                <a:gd name="T11" fmla="*/ 426 h 657"/>
                <a:gd name="T12" fmla="*/ 4 w 658"/>
                <a:gd name="T13" fmla="*/ 379 h 657"/>
                <a:gd name="T14" fmla="*/ 0 w 658"/>
                <a:gd name="T15" fmla="*/ 329 h 657"/>
                <a:gd name="T16" fmla="*/ 3 w 658"/>
                <a:gd name="T17" fmla="*/ 295 h 657"/>
                <a:gd name="T18" fmla="*/ 11 w 658"/>
                <a:gd name="T19" fmla="*/ 247 h 657"/>
                <a:gd name="T20" fmla="*/ 40 w 658"/>
                <a:gd name="T21" fmla="*/ 172 h 657"/>
                <a:gd name="T22" fmla="*/ 97 w 658"/>
                <a:gd name="T23" fmla="*/ 97 h 657"/>
                <a:gd name="T24" fmla="*/ 173 w 658"/>
                <a:gd name="T25" fmla="*/ 40 h 657"/>
                <a:gd name="T26" fmla="*/ 247 w 658"/>
                <a:gd name="T27" fmla="*/ 11 h 657"/>
                <a:gd name="T28" fmla="*/ 295 w 658"/>
                <a:gd name="T29" fmla="*/ 1 h 657"/>
                <a:gd name="T30" fmla="*/ 329 w 658"/>
                <a:gd name="T31" fmla="*/ 0 h 657"/>
                <a:gd name="T32" fmla="*/ 379 w 658"/>
                <a:gd name="T33" fmla="*/ 4 h 657"/>
                <a:gd name="T34" fmla="*/ 427 w 658"/>
                <a:gd name="T35" fmla="*/ 15 h 657"/>
                <a:gd name="T36" fmla="*/ 513 w 658"/>
                <a:gd name="T37" fmla="*/ 57 h 657"/>
                <a:gd name="T38" fmla="*/ 583 w 658"/>
                <a:gd name="T39" fmla="*/ 120 h 657"/>
                <a:gd name="T40" fmla="*/ 632 w 658"/>
                <a:gd name="T41" fmla="*/ 202 h 657"/>
                <a:gd name="T42" fmla="*/ 651 w 658"/>
                <a:gd name="T43" fmla="*/ 262 h 657"/>
                <a:gd name="T44" fmla="*/ 658 w 658"/>
                <a:gd name="T45" fmla="*/ 312 h 657"/>
                <a:gd name="T46" fmla="*/ 658 w 658"/>
                <a:gd name="T47" fmla="*/ 345 h 657"/>
                <a:gd name="T48" fmla="*/ 651 w 658"/>
                <a:gd name="T49" fmla="*/ 395 h 657"/>
                <a:gd name="T50" fmla="*/ 632 w 658"/>
                <a:gd name="T51" fmla="*/ 457 h 657"/>
                <a:gd name="T52" fmla="*/ 583 w 658"/>
                <a:gd name="T53" fmla="*/ 537 h 657"/>
                <a:gd name="T54" fmla="*/ 513 w 658"/>
                <a:gd name="T55" fmla="*/ 602 h 657"/>
                <a:gd name="T56" fmla="*/ 427 w 658"/>
                <a:gd name="T57" fmla="*/ 642 h 657"/>
                <a:gd name="T58" fmla="*/ 379 w 658"/>
                <a:gd name="T59" fmla="*/ 654 h 657"/>
                <a:gd name="T60" fmla="*/ 329 w 658"/>
                <a:gd name="T61" fmla="*/ 657 h 657"/>
                <a:gd name="T62" fmla="*/ 329 w 658"/>
                <a:gd name="T63" fmla="*/ 38 h 657"/>
                <a:gd name="T64" fmla="*/ 243 w 658"/>
                <a:gd name="T65" fmla="*/ 51 h 657"/>
                <a:gd name="T66" fmla="*/ 167 w 658"/>
                <a:gd name="T67" fmla="*/ 87 h 657"/>
                <a:gd name="T68" fmla="*/ 105 w 658"/>
                <a:gd name="T69" fmla="*/ 144 h 657"/>
                <a:gd name="T70" fmla="*/ 60 w 658"/>
                <a:gd name="T71" fmla="*/ 215 h 657"/>
                <a:gd name="T72" fmla="*/ 40 w 658"/>
                <a:gd name="T73" fmla="*/ 300 h 657"/>
                <a:gd name="T74" fmla="*/ 40 w 658"/>
                <a:gd name="T75" fmla="*/ 359 h 657"/>
                <a:gd name="T76" fmla="*/ 60 w 658"/>
                <a:gd name="T77" fmla="*/ 442 h 657"/>
                <a:gd name="T78" fmla="*/ 105 w 658"/>
                <a:gd name="T79" fmla="*/ 514 h 657"/>
                <a:gd name="T80" fmla="*/ 167 w 658"/>
                <a:gd name="T81" fmla="*/ 569 h 657"/>
                <a:gd name="T82" fmla="*/ 243 w 658"/>
                <a:gd name="T83" fmla="*/ 607 h 657"/>
                <a:gd name="T84" fmla="*/ 329 w 658"/>
                <a:gd name="T85" fmla="*/ 619 h 657"/>
                <a:gd name="T86" fmla="*/ 388 w 658"/>
                <a:gd name="T87" fmla="*/ 614 h 657"/>
                <a:gd name="T88" fmla="*/ 467 w 658"/>
                <a:gd name="T89" fmla="*/ 584 h 657"/>
                <a:gd name="T90" fmla="*/ 534 w 658"/>
                <a:gd name="T91" fmla="*/ 534 h 657"/>
                <a:gd name="T92" fmla="*/ 585 w 658"/>
                <a:gd name="T93" fmla="*/ 467 h 657"/>
                <a:gd name="T94" fmla="*/ 615 w 658"/>
                <a:gd name="T95" fmla="*/ 387 h 657"/>
                <a:gd name="T96" fmla="*/ 620 w 658"/>
                <a:gd name="T97" fmla="*/ 329 h 657"/>
                <a:gd name="T98" fmla="*/ 607 w 658"/>
                <a:gd name="T99" fmla="*/ 242 h 657"/>
                <a:gd name="T100" fmla="*/ 571 w 658"/>
                <a:gd name="T101" fmla="*/ 167 h 657"/>
                <a:gd name="T102" fmla="*/ 514 w 658"/>
                <a:gd name="T103" fmla="*/ 105 h 657"/>
                <a:gd name="T104" fmla="*/ 442 w 658"/>
                <a:gd name="T105" fmla="*/ 61 h 657"/>
                <a:gd name="T106" fmla="*/ 359 w 658"/>
                <a:gd name="T107" fmla="*/ 39 h 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7">
                  <a:moveTo>
                    <a:pt x="329" y="657"/>
                  </a:moveTo>
                  <a:lnTo>
                    <a:pt x="329" y="657"/>
                  </a:lnTo>
                  <a:lnTo>
                    <a:pt x="313" y="657"/>
                  </a:lnTo>
                  <a:lnTo>
                    <a:pt x="295" y="655"/>
                  </a:lnTo>
                  <a:lnTo>
                    <a:pt x="279" y="654"/>
                  </a:lnTo>
                  <a:lnTo>
                    <a:pt x="263" y="650"/>
                  </a:lnTo>
                  <a:lnTo>
                    <a:pt x="247" y="647"/>
                  </a:lnTo>
                  <a:lnTo>
                    <a:pt x="231" y="642"/>
                  </a:lnTo>
                  <a:lnTo>
                    <a:pt x="201" y="631"/>
                  </a:lnTo>
                  <a:lnTo>
                    <a:pt x="173" y="618"/>
                  </a:lnTo>
                  <a:lnTo>
                    <a:pt x="145" y="602"/>
                  </a:lnTo>
                  <a:lnTo>
                    <a:pt x="121" y="583"/>
                  </a:lnTo>
                  <a:lnTo>
                    <a:pt x="97" y="561"/>
                  </a:lnTo>
                  <a:lnTo>
                    <a:pt x="75" y="537"/>
                  </a:lnTo>
                  <a:lnTo>
                    <a:pt x="56" y="512"/>
                  </a:lnTo>
                  <a:lnTo>
                    <a:pt x="40" y="485"/>
                  </a:lnTo>
                  <a:lnTo>
                    <a:pt x="27" y="457"/>
                  </a:lnTo>
                  <a:lnTo>
                    <a:pt x="15" y="426"/>
                  </a:lnTo>
                  <a:lnTo>
                    <a:pt x="11" y="411"/>
                  </a:lnTo>
                  <a:lnTo>
                    <a:pt x="7" y="395"/>
                  </a:lnTo>
                  <a:lnTo>
                    <a:pt x="4" y="379"/>
                  </a:lnTo>
                  <a:lnTo>
                    <a:pt x="3" y="363"/>
                  </a:lnTo>
                  <a:lnTo>
                    <a:pt x="1" y="345"/>
                  </a:lnTo>
                  <a:lnTo>
                    <a:pt x="0" y="329"/>
                  </a:lnTo>
                  <a:lnTo>
                    <a:pt x="0" y="329"/>
                  </a:lnTo>
                  <a:lnTo>
                    <a:pt x="1" y="312"/>
                  </a:lnTo>
                  <a:lnTo>
                    <a:pt x="3" y="295"/>
                  </a:lnTo>
                  <a:lnTo>
                    <a:pt x="4" y="278"/>
                  </a:lnTo>
                  <a:lnTo>
                    <a:pt x="7" y="262"/>
                  </a:lnTo>
                  <a:lnTo>
                    <a:pt x="11" y="247"/>
                  </a:lnTo>
                  <a:lnTo>
                    <a:pt x="15" y="231"/>
                  </a:lnTo>
                  <a:lnTo>
                    <a:pt x="27" y="202"/>
                  </a:lnTo>
                  <a:lnTo>
                    <a:pt x="40" y="172"/>
                  </a:lnTo>
                  <a:lnTo>
                    <a:pt x="56" y="145"/>
                  </a:lnTo>
                  <a:lnTo>
                    <a:pt x="75" y="120"/>
                  </a:lnTo>
                  <a:lnTo>
                    <a:pt x="97" y="97"/>
                  </a:lnTo>
                  <a:lnTo>
                    <a:pt x="121" y="75"/>
                  </a:lnTo>
                  <a:lnTo>
                    <a:pt x="145" y="57"/>
                  </a:lnTo>
                  <a:lnTo>
                    <a:pt x="173" y="40"/>
                  </a:lnTo>
                  <a:lnTo>
                    <a:pt x="201" y="26"/>
                  </a:lnTo>
                  <a:lnTo>
                    <a:pt x="231" y="15"/>
                  </a:lnTo>
                  <a:lnTo>
                    <a:pt x="247" y="11"/>
                  </a:lnTo>
                  <a:lnTo>
                    <a:pt x="263" y="7"/>
                  </a:lnTo>
                  <a:lnTo>
                    <a:pt x="279" y="4"/>
                  </a:lnTo>
                  <a:lnTo>
                    <a:pt x="295" y="1"/>
                  </a:lnTo>
                  <a:lnTo>
                    <a:pt x="313" y="0"/>
                  </a:lnTo>
                  <a:lnTo>
                    <a:pt x="329" y="0"/>
                  </a:lnTo>
                  <a:lnTo>
                    <a:pt x="329" y="0"/>
                  </a:lnTo>
                  <a:lnTo>
                    <a:pt x="346" y="0"/>
                  </a:lnTo>
                  <a:lnTo>
                    <a:pt x="363" y="1"/>
                  </a:lnTo>
                  <a:lnTo>
                    <a:pt x="379" y="4"/>
                  </a:lnTo>
                  <a:lnTo>
                    <a:pt x="395" y="7"/>
                  </a:lnTo>
                  <a:lnTo>
                    <a:pt x="411" y="11"/>
                  </a:lnTo>
                  <a:lnTo>
                    <a:pt x="427" y="15"/>
                  </a:lnTo>
                  <a:lnTo>
                    <a:pt x="457" y="26"/>
                  </a:lnTo>
                  <a:lnTo>
                    <a:pt x="486" y="40"/>
                  </a:lnTo>
                  <a:lnTo>
                    <a:pt x="513" y="57"/>
                  </a:lnTo>
                  <a:lnTo>
                    <a:pt x="538" y="75"/>
                  </a:lnTo>
                  <a:lnTo>
                    <a:pt x="561" y="97"/>
                  </a:lnTo>
                  <a:lnTo>
                    <a:pt x="583" y="120"/>
                  </a:lnTo>
                  <a:lnTo>
                    <a:pt x="602" y="145"/>
                  </a:lnTo>
                  <a:lnTo>
                    <a:pt x="618" y="172"/>
                  </a:lnTo>
                  <a:lnTo>
                    <a:pt x="632" y="202"/>
                  </a:lnTo>
                  <a:lnTo>
                    <a:pt x="643" y="231"/>
                  </a:lnTo>
                  <a:lnTo>
                    <a:pt x="647" y="247"/>
                  </a:lnTo>
                  <a:lnTo>
                    <a:pt x="651" y="262"/>
                  </a:lnTo>
                  <a:lnTo>
                    <a:pt x="654" y="278"/>
                  </a:lnTo>
                  <a:lnTo>
                    <a:pt x="657" y="295"/>
                  </a:lnTo>
                  <a:lnTo>
                    <a:pt x="658" y="312"/>
                  </a:lnTo>
                  <a:lnTo>
                    <a:pt x="658" y="329"/>
                  </a:lnTo>
                  <a:lnTo>
                    <a:pt x="658" y="329"/>
                  </a:lnTo>
                  <a:lnTo>
                    <a:pt x="658" y="345"/>
                  </a:lnTo>
                  <a:lnTo>
                    <a:pt x="657" y="363"/>
                  </a:lnTo>
                  <a:lnTo>
                    <a:pt x="654" y="379"/>
                  </a:lnTo>
                  <a:lnTo>
                    <a:pt x="651" y="395"/>
                  </a:lnTo>
                  <a:lnTo>
                    <a:pt x="647" y="411"/>
                  </a:lnTo>
                  <a:lnTo>
                    <a:pt x="643" y="426"/>
                  </a:lnTo>
                  <a:lnTo>
                    <a:pt x="632" y="457"/>
                  </a:lnTo>
                  <a:lnTo>
                    <a:pt x="618" y="485"/>
                  </a:lnTo>
                  <a:lnTo>
                    <a:pt x="602" y="512"/>
                  </a:lnTo>
                  <a:lnTo>
                    <a:pt x="583" y="537"/>
                  </a:lnTo>
                  <a:lnTo>
                    <a:pt x="561" y="561"/>
                  </a:lnTo>
                  <a:lnTo>
                    <a:pt x="538" y="583"/>
                  </a:lnTo>
                  <a:lnTo>
                    <a:pt x="513" y="602"/>
                  </a:lnTo>
                  <a:lnTo>
                    <a:pt x="486" y="618"/>
                  </a:lnTo>
                  <a:lnTo>
                    <a:pt x="457" y="631"/>
                  </a:lnTo>
                  <a:lnTo>
                    <a:pt x="427" y="642"/>
                  </a:lnTo>
                  <a:lnTo>
                    <a:pt x="411" y="647"/>
                  </a:lnTo>
                  <a:lnTo>
                    <a:pt x="395" y="650"/>
                  </a:lnTo>
                  <a:lnTo>
                    <a:pt x="379" y="654"/>
                  </a:lnTo>
                  <a:lnTo>
                    <a:pt x="363" y="655"/>
                  </a:lnTo>
                  <a:lnTo>
                    <a:pt x="346" y="657"/>
                  </a:lnTo>
                  <a:lnTo>
                    <a:pt x="329" y="657"/>
                  </a:lnTo>
                  <a:lnTo>
                    <a:pt x="329" y="657"/>
                  </a:lnTo>
                  <a:close/>
                  <a:moveTo>
                    <a:pt x="329" y="38"/>
                  </a:moveTo>
                  <a:lnTo>
                    <a:pt x="329" y="38"/>
                  </a:lnTo>
                  <a:lnTo>
                    <a:pt x="299" y="39"/>
                  </a:lnTo>
                  <a:lnTo>
                    <a:pt x="271" y="43"/>
                  </a:lnTo>
                  <a:lnTo>
                    <a:pt x="243" y="51"/>
                  </a:lnTo>
                  <a:lnTo>
                    <a:pt x="216" y="61"/>
                  </a:lnTo>
                  <a:lnTo>
                    <a:pt x="191" y="73"/>
                  </a:lnTo>
                  <a:lnTo>
                    <a:pt x="167" y="87"/>
                  </a:lnTo>
                  <a:lnTo>
                    <a:pt x="144" y="105"/>
                  </a:lnTo>
                  <a:lnTo>
                    <a:pt x="124" y="124"/>
                  </a:lnTo>
                  <a:lnTo>
                    <a:pt x="105" y="144"/>
                  </a:lnTo>
                  <a:lnTo>
                    <a:pt x="87" y="167"/>
                  </a:lnTo>
                  <a:lnTo>
                    <a:pt x="74" y="189"/>
                  </a:lnTo>
                  <a:lnTo>
                    <a:pt x="60" y="215"/>
                  </a:lnTo>
                  <a:lnTo>
                    <a:pt x="51" y="242"/>
                  </a:lnTo>
                  <a:lnTo>
                    <a:pt x="44" y="270"/>
                  </a:lnTo>
                  <a:lnTo>
                    <a:pt x="40" y="300"/>
                  </a:lnTo>
                  <a:lnTo>
                    <a:pt x="38" y="329"/>
                  </a:lnTo>
                  <a:lnTo>
                    <a:pt x="38" y="329"/>
                  </a:lnTo>
                  <a:lnTo>
                    <a:pt x="40" y="359"/>
                  </a:lnTo>
                  <a:lnTo>
                    <a:pt x="44" y="387"/>
                  </a:lnTo>
                  <a:lnTo>
                    <a:pt x="51" y="415"/>
                  </a:lnTo>
                  <a:lnTo>
                    <a:pt x="60" y="442"/>
                  </a:lnTo>
                  <a:lnTo>
                    <a:pt x="74" y="467"/>
                  </a:lnTo>
                  <a:lnTo>
                    <a:pt x="87" y="491"/>
                  </a:lnTo>
                  <a:lnTo>
                    <a:pt x="105" y="514"/>
                  </a:lnTo>
                  <a:lnTo>
                    <a:pt x="124" y="534"/>
                  </a:lnTo>
                  <a:lnTo>
                    <a:pt x="144" y="553"/>
                  </a:lnTo>
                  <a:lnTo>
                    <a:pt x="167" y="569"/>
                  </a:lnTo>
                  <a:lnTo>
                    <a:pt x="191" y="584"/>
                  </a:lnTo>
                  <a:lnTo>
                    <a:pt x="216" y="596"/>
                  </a:lnTo>
                  <a:lnTo>
                    <a:pt x="243" y="607"/>
                  </a:lnTo>
                  <a:lnTo>
                    <a:pt x="271" y="614"/>
                  </a:lnTo>
                  <a:lnTo>
                    <a:pt x="299" y="618"/>
                  </a:lnTo>
                  <a:lnTo>
                    <a:pt x="329" y="619"/>
                  </a:lnTo>
                  <a:lnTo>
                    <a:pt x="329" y="619"/>
                  </a:lnTo>
                  <a:lnTo>
                    <a:pt x="359" y="618"/>
                  </a:lnTo>
                  <a:lnTo>
                    <a:pt x="388" y="614"/>
                  </a:lnTo>
                  <a:lnTo>
                    <a:pt x="416" y="607"/>
                  </a:lnTo>
                  <a:lnTo>
                    <a:pt x="442" y="596"/>
                  </a:lnTo>
                  <a:lnTo>
                    <a:pt x="467" y="584"/>
                  </a:lnTo>
                  <a:lnTo>
                    <a:pt x="491" y="569"/>
                  </a:lnTo>
                  <a:lnTo>
                    <a:pt x="514" y="553"/>
                  </a:lnTo>
                  <a:lnTo>
                    <a:pt x="534" y="534"/>
                  </a:lnTo>
                  <a:lnTo>
                    <a:pt x="553" y="514"/>
                  </a:lnTo>
                  <a:lnTo>
                    <a:pt x="571" y="491"/>
                  </a:lnTo>
                  <a:lnTo>
                    <a:pt x="585" y="467"/>
                  </a:lnTo>
                  <a:lnTo>
                    <a:pt x="598" y="442"/>
                  </a:lnTo>
                  <a:lnTo>
                    <a:pt x="607" y="415"/>
                  </a:lnTo>
                  <a:lnTo>
                    <a:pt x="615" y="387"/>
                  </a:lnTo>
                  <a:lnTo>
                    <a:pt x="619" y="359"/>
                  </a:lnTo>
                  <a:lnTo>
                    <a:pt x="620" y="329"/>
                  </a:lnTo>
                  <a:lnTo>
                    <a:pt x="620" y="329"/>
                  </a:lnTo>
                  <a:lnTo>
                    <a:pt x="619" y="300"/>
                  </a:lnTo>
                  <a:lnTo>
                    <a:pt x="615" y="270"/>
                  </a:lnTo>
                  <a:lnTo>
                    <a:pt x="607" y="242"/>
                  </a:lnTo>
                  <a:lnTo>
                    <a:pt x="598" y="215"/>
                  </a:lnTo>
                  <a:lnTo>
                    <a:pt x="585" y="189"/>
                  </a:lnTo>
                  <a:lnTo>
                    <a:pt x="571" y="167"/>
                  </a:lnTo>
                  <a:lnTo>
                    <a:pt x="553" y="144"/>
                  </a:lnTo>
                  <a:lnTo>
                    <a:pt x="534" y="124"/>
                  </a:lnTo>
                  <a:lnTo>
                    <a:pt x="514" y="105"/>
                  </a:lnTo>
                  <a:lnTo>
                    <a:pt x="491" y="87"/>
                  </a:lnTo>
                  <a:lnTo>
                    <a:pt x="467" y="73"/>
                  </a:lnTo>
                  <a:lnTo>
                    <a:pt x="442" y="61"/>
                  </a:lnTo>
                  <a:lnTo>
                    <a:pt x="416"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60" name="Freeform 141">
              <a:extLst>
                <a:ext uri="{FF2B5EF4-FFF2-40B4-BE49-F238E27FC236}">
                  <a16:creationId xmlns:a16="http://schemas.microsoft.com/office/drawing/2014/main" id="{B05B8D74-B5C8-41CA-A21D-732DF0DCC9D6}"/>
                </a:ext>
              </a:extLst>
            </p:cNvPr>
            <p:cNvSpPr>
              <a:spLocks/>
            </p:cNvSpPr>
            <p:nvPr/>
          </p:nvSpPr>
          <p:spPr bwMode="auto">
            <a:xfrm>
              <a:off x="579314" y="1658460"/>
              <a:ext cx="117768" cy="74799"/>
            </a:xfrm>
            <a:custGeom>
              <a:avLst/>
              <a:gdLst>
                <a:gd name="T0" fmla="*/ 10 w 149"/>
                <a:gd name="T1" fmla="*/ 51 h 94"/>
                <a:gd name="T2" fmla="*/ 31 w 149"/>
                <a:gd name="T3" fmla="*/ 51 h 94"/>
                <a:gd name="T4" fmla="*/ 31 w 149"/>
                <a:gd name="T5" fmla="*/ 51 h 94"/>
                <a:gd name="T6" fmla="*/ 35 w 149"/>
                <a:gd name="T7" fmla="*/ 50 h 94"/>
                <a:gd name="T8" fmla="*/ 39 w 149"/>
                <a:gd name="T9" fmla="*/ 47 h 94"/>
                <a:gd name="T10" fmla="*/ 53 w 149"/>
                <a:gd name="T11" fmla="*/ 27 h 94"/>
                <a:gd name="T12" fmla="*/ 87 w 149"/>
                <a:gd name="T13" fmla="*/ 90 h 94"/>
                <a:gd name="T14" fmla="*/ 87 w 149"/>
                <a:gd name="T15" fmla="*/ 90 h 94"/>
                <a:gd name="T16" fmla="*/ 91 w 149"/>
                <a:gd name="T17" fmla="*/ 93 h 94"/>
                <a:gd name="T18" fmla="*/ 97 w 149"/>
                <a:gd name="T19" fmla="*/ 94 h 94"/>
                <a:gd name="T20" fmla="*/ 97 w 149"/>
                <a:gd name="T21" fmla="*/ 94 h 94"/>
                <a:gd name="T22" fmla="*/ 97 w 149"/>
                <a:gd name="T23" fmla="*/ 94 h 94"/>
                <a:gd name="T24" fmla="*/ 97 w 149"/>
                <a:gd name="T25" fmla="*/ 94 h 94"/>
                <a:gd name="T26" fmla="*/ 101 w 149"/>
                <a:gd name="T27" fmla="*/ 93 h 94"/>
                <a:gd name="T28" fmla="*/ 105 w 149"/>
                <a:gd name="T29" fmla="*/ 89 h 94"/>
                <a:gd name="T30" fmla="*/ 124 w 149"/>
                <a:gd name="T31" fmla="*/ 51 h 94"/>
                <a:gd name="T32" fmla="*/ 140 w 149"/>
                <a:gd name="T33" fmla="*/ 51 h 94"/>
                <a:gd name="T34" fmla="*/ 140 w 149"/>
                <a:gd name="T35" fmla="*/ 51 h 94"/>
                <a:gd name="T36" fmla="*/ 142 w 149"/>
                <a:gd name="T37" fmla="*/ 50 h 94"/>
                <a:gd name="T38" fmla="*/ 146 w 149"/>
                <a:gd name="T39" fmla="*/ 49 h 94"/>
                <a:gd name="T40" fmla="*/ 148 w 149"/>
                <a:gd name="T41" fmla="*/ 46 h 94"/>
                <a:gd name="T42" fmla="*/ 149 w 149"/>
                <a:gd name="T43" fmla="*/ 42 h 94"/>
                <a:gd name="T44" fmla="*/ 149 w 149"/>
                <a:gd name="T45" fmla="*/ 42 h 94"/>
                <a:gd name="T46" fmla="*/ 148 w 149"/>
                <a:gd name="T47" fmla="*/ 38 h 94"/>
                <a:gd name="T48" fmla="*/ 146 w 149"/>
                <a:gd name="T49" fmla="*/ 35 h 94"/>
                <a:gd name="T50" fmla="*/ 142 w 149"/>
                <a:gd name="T51" fmla="*/ 32 h 94"/>
                <a:gd name="T52" fmla="*/ 140 w 149"/>
                <a:gd name="T53" fmla="*/ 32 h 94"/>
                <a:gd name="T54" fmla="*/ 117 w 149"/>
                <a:gd name="T55" fmla="*/ 32 h 94"/>
                <a:gd name="T56" fmla="*/ 117 w 149"/>
                <a:gd name="T57" fmla="*/ 32 h 94"/>
                <a:gd name="T58" fmla="*/ 113 w 149"/>
                <a:gd name="T59" fmla="*/ 34 h 94"/>
                <a:gd name="T60" fmla="*/ 109 w 149"/>
                <a:gd name="T61" fmla="*/ 38 h 94"/>
                <a:gd name="T62" fmla="*/ 95 w 149"/>
                <a:gd name="T63" fmla="*/ 65 h 94"/>
                <a:gd name="T64" fmla="*/ 61 w 149"/>
                <a:gd name="T65" fmla="*/ 4 h 94"/>
                <a:gd name="T66" fmla="*/ 61 w 149"/>
                <a:gd name="T67" fmla="*/ 4 h 94"/>
                <a:gd name="T68" fmla="*/ 58 w 149"/>
                <a:gd name="T69" fmla="*/ 2 h 94"/>
                <a:gd name="T70" fmla="*/ 53 w 149"/>
                <a:gd name="T71" fmla="*/ 0 h 94"/>
                <a:gd name="T72" fmla="*/ 53 w 149"/>
                <a:gd name="T73" fmla="*/ 0 h 94"/>
                <a:gd name="T74" fmla="*/ 48 w 149"/>
                <a:gd name="T75" fmla="*/ 0 h 94"/>
                <a:gd name="T76" fmla="*/ 44 w 149"/>
                <a:gd name="T77" fmla="*/ 4 h 94"/>
                <a:gd name="T78" fmla="*/ 26 w 149"/>
                <a:gd name="T79" fmla="*/ 32 h 94"/>
                <a:gd name="T80" fmla="*/ 10 w 149"/>
                <a:gd name="T81" fmla="*/ 32 h 94"/>
                <a:gd name="T82" fmla="*/ 10 w 149"/>
                <a:gd name="T83" fmla="*/ 32 h 94"/>
                <a:gd name="T84" fmla="*/ 6 w 149"/>
                <a:gd name="T85" fmla="*/ 32 h 94"/>
                <a:gd name="T86" fmla="*/ 3 w 149"/>
                <a:gd name="T87" fmla="*/ 35 h 94"/>
                <a:gd name="T88" fmla="*/ 0 w 149"/>
                <a:gd name="T89" fmla="*/ 38 h 94"/>
                <a:gd name="T90" fmla="*/ 0 w 149"/>
                <a:gd name="T91" fmla="*/ 42 h 94"/>
                <a:gd name="T92" fmla="*/ 0 w 149"/>
                <a:gd name="T93" fmla="*/ 42 h 94"/>
                <a:gd name="T94" fmla="*/ 0 w 149"/>
                <a:gd name="T95" fmla="*/ 46 h 94"/>
                <a:gd name="T96" fmla="*/ 3 w 149"/>
                <a:gd name="T97" fmla="*/ 49 h 94"/>
                <a:gd name="T98" fmla="*/ 6 w 149"/>
                <a:gd name="T99" fmla="*/ 50 h 94"/>
                <a:gd name="T100" fmla="*/ 10 w 149"/>
                <a:gd name="T101" fmla="*/ 51 h 94"/>
                <a:gd name="T102" fmla="*/ 10 w 149"/>
                <a:gd name="T103" fmla="*/ 51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94">
                  <a:moveTo>
                    <a:pt x="10" y="51"/>
                  </a:moveTo>
                  <a:lnTo>
                    <a:pt x="31" y="51"/>
                  </a:lnTo>
                  <a:lnTo>
                    <a:pt x="31" y="51"/>
                  </a:lnTo>
                  <a:lnTo>
                    <a:pt x="35" y="50"/>
                  </a:lnTo>
                  <a:lnTo>
                    <a:pt x="39" y="47"/>
                  </a:lnTo>
                  <a:lnTo>
                    <a:pt x="53" y="27"/>
                  </a:lnTo>
                  <a:lnTo>
                    <a:pt x="87" y="90"/>
                  </a:lnTo>
                  <a:lnTo>
                    <a:pt x="87" y="90"/>
                  </a:lnTo>
                  <a:lnTo>
                    <a:pt x="91" y="93"/>
                  </a:lnTo>
                  <a:lnTo>
                    <a:pt x="97" y="94"/>
                  </a:lnTo>
                  <a:lnTo>
                    <a:pt x="97" y="94"/>
                  </a:lnTo>
                  <a:lnTo>
                    <a:pt x="97" y="94"/>
                  </a:lnTo>
                  <a:lnTo>
                    <a:pt x="97" y="94"/>
                  </a:lnTo>
                  <a:lnTo>
                    <a:pt x="101" y="93"/>
                  </a:lnTo>
                  <a:lnTo>
                    <a:pt x="105" y="89"/>
                  </a:lnTo>
                  <a:lnTo>
                    <a:pt x="124" y="51"/>
                  </a:lnTo>
                  <a:lnTo>
                    <a:pt x="140" y="51"/>
                  </a:lnTo>
                  <a:lnTo>
                    <a:pt x="140" y="51"/>
                  </a:lnTo>
                  <a:lnTo>
                    <a:pt x="142" y="50"/>
                  </a:lnTo>
                  <a:lnTo>
                    <a:pt x="146" y="49"/>
                  </a:lnTo>
                  <a:lnTo>
                    <a:pt x="148" y="46"/>
                  </a:lnTo>
                  <a:lnTo>
                    <a:pt x="149" y="42"/>
                  </a:lnTo>
                  <a:lnTo>
                    <a:pt x="149" y="42"/>
                  </a:lnTo>
                  <a:lnTo>
                    <a:pt x="148" y="38"/>
                  </a:lnTo>
                  <a:lnTo>
                    <a:pt x="146" y="35"/>
                  </a:lnTo>
                  <a:lnTo>
                    <a:pt x="142" y="32"/>
                  </a:lnTo>
                  <a:lnTo>
                    <a:pt x="140" y="32"/>
                  </a:lnTo>
                  <a:lnTo>
                    <a:pt x="117" y="32"/>
                  </a:lnTo>
                  <a:lnTo>
                    <a:pt x="117" y="32"/>
                  </a:lnTo>
                  <a:lnTo>
                    <a:pt x="113" y="34"/>
                  </a:lnTo>
                  <a:lnTo>
                    <a:pt x="109" y="38"/>
                  </a:lnTo>
                  <a:lnTo>
                    <a:pt x="95" y="65"/>
                  </a:lnTo>
                  <a:lnTo>
                    <a:pt x="61" y="4"/>
                  </a:lnTo>
                  <a:lnTo>
                    <a:pt x="61" y="4"/>
                  </a:lnTo>
                  <a:lnTo>
                    <a:pt x="58" y="2"/>
                  </a:lnTo>
                  <a:lnTo>
                    <a:pt x="53" y="0"/>
                  </a:lnTo>
                  <a:lnTo>
                    <a:pt x="53" y="0"/>
                  </a:lnTo>
                  <a:lnTo>
                    <a:pt x="48" y="0"/>
                  </a:lnTo>
                  <a:lnTo>
                    <a:pt x="44" y="4"/>
                  </a:lnTo>
                  <a:lnTo>
                    <a:pt x="26" y="32"/>
                  </a:lnTo>
                  <a:lnTo>
                    <a:pt x="10" y="32"/>
                  </a:lnTo>
                  <a:lnTo>
                    <a:pt x="10" y="32"/>
                  </a:lnTo>
                  <a:lnTo>
                    <a:pt x="6" y="32"/>
                  </a:lnTo>
                  <a:lnTo>
                    <a:pt x="3" y="35"/>
                  </a:lnTo>
                  <a:lnTo>
                    <a:pt x="0" y="38"/>
                  </a:lnTo>
                  <a:lnTo>
                    <a:pt x="0" y="42"/>
                  </a:lnTo>
                  <a:lnTo>
                    <a:pt x="0" y="42"/>
                  </a:lnTo>
                  <a:lnTo>
                    <a:pt x="0" y="46"/>
                  </a:lnTo>
                  <a:lnTo>
                    <a:pt x="3" y="49"/>
                  </a:lnTo>
                  <a:lnTo>
                    <a:pt x="6" y="50"/>
                  </a:lnTo>
                  <a:lnTo>
                    <a:pt x="10" y="51"/>
                  </a:lnTo>
                  <a:lnTo>
                    <a:pt x="10" y="51"/>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61" name="Freeform 142">
              <a:extLst>
                <a:ext uri="{FF2B5EF4-FFF2-40B4-BE49-F238E27FC236}">
                  <a16:creationId xmlns:a16="http://schemas.microsoft.com/office/drawing/2014/main" id="{8CC4C8CA-CD86-4F21-9ADD-3574F7A55CE6}"/>
                </a:ext>
              </a:extLst>
            </p:cNvPr>
            <p:cNvSpPr>
              <a:spLocks noEditPoints="1"/>
            </p:cNvSpPr>
            <p:nvPr/>
          </p:nvSpPr>
          <p:spPr bwMode="auto">
            <a:xfrm>
              <a:off x="547485" y="1575704"/>
              <a:ext cx="181427" cy="267366"/>
            </a:xfrm>
            <a:custGeom>
              <a:avLst/>
              <a:gdLst>
                <a:gd name="T0" fmla="*/ 27 w 227"/>
                <a:gd name="T1" fmla="*/ 0 h 336"/>
                <a:gd name="T2" fmla="*/ 22 w 227"/>
                <a:gd name="T3" fmla="*/ 0 h 336"/>
                <a:gd name="T4" fmla="*/ 11 w 227"/>
                <a:gd name="T5" fmla="*/ 5 h 336"/>
                <a:gd name="T6" fmla="*/ 4 w 227"/>
                <a:gd name="T7" fmla="*/ 13 h 336"/>
                <a:gd name="T8" fmla="*/ 0 w 227"/>
                <a:gd name="T9" fmla="*/ 22 h 336"/>
                <a:gd name="T10" fmla="*/ 0 w 227"/>
                <a:gd name="T11" fmla="*/ 309 h 336"/>
                <a:gd name="T12" fmla="*/ 0 w 227"/>
                <a:gd name="T13" fmla="*/ 315 h 336"/>
                <a:gd name="T14" fmla="*/ 4 w 227"/>
                <a:gd name="T15" fmla="*/ 324 h 336"/>
                <a:gd name="T16" fmla="*/ 11 w 227"/>
                <a:gd name="T17" fmla="*/ 332 h 336"/>
                <a:gd name="T18" fmla="*/ 22 w 227"/>
                <a:gd name="T19" fmla="*/ 336 h 336"/>
                <a:gd name="T20" fmla="*/ 200 w 227"/>
                <a:gd name="T21" fmla="*/ 336 h 336"/>
                <a:gd name="T22" fmla="*/ 206 w 227"/>
                <a:gd name="T23" fmla="*/ 336 h 336"/>
                <a:gd name="T24" fmla="*/ 215 w 227"/>
                <a:gd name="T25" fmla="*/ 332 h 336"/>
                <a:gd name="T26" fmla="*/ 222 w 227"/>
                <a:gd name="T27" fmla="*/ 324 h 336"/>
                <a:gd name="T28" fmla="*/ 226 w 227"/>
                <a:gd name="T29" fmla="*/ 315 h 336"/>
                <a:gd name="T30" fmla="*/ 227 w 227"/>
                <a:gd name="T31" fmla="*/ 27 h 336"/>
                <a:gd name="T32" fmla="*/ 226 w 227"/>
                <a:gd name="T33" fmla="*/ 22 h 336"/>
                <a:gd name="T34" fmla="*/ 222 w 227"/>
                <a:gd name="T35" fmla="*/ 13 h 336"/>
                <a:gd name="T36" fmla="*/ 215 w 227"/>
                <a:gd name="T37" fmla="*/ 5 h 336"/>
                <a:gd name="T38" fmla="*/ 206 w 227"/>
                <a:gd name="T39" fmla="*/ 0 h 336"/>
                <a:gd name="T40" fmla="*/ 200 w 227"/>
                <a:gd name="T41" fmla="*/ 0 h 336"/>
                <a:gd name="T42" fmla="*/ 113 w 227"/>
                <a:gd name="T43" fmla="*/ 304 h 336"/>
                <a:gd name="T44" fmla="*/ 102 w 227"/>
                <a:gd name="T45" fmla="*/ 299 h 336"/>
                <a:gd name="T46" fmla="*/ 97 w 227"/>
                <a:gd name="T47" fmla="*/ 288 h 336"/>
                <a:gd name="T48" fmla="*/ 98 w 227"/>
                <a:gd name="T49" fmla="*/ 281 h 336"/>
                <a:gd name="T50" fmla="*/ 106 w 227"/>
                <a:gd name="T51" fmla="*/ 273 h 336"/>
                <a:gd name="T52" fmla="*/ 113 w 227"/>
                <a:gd name="T53" fmla="*/ 272 h 336"/>
                <a:gd name="T54" fmla="*/ 125 w 227"/>
                <a:gd name="T55" fmla="*/ 276 h 336"/>
                <a:gd name="T56" fmla="*/ 129 w 227"/>
                <a:gd name="T57" fmla="*/ 288 h 336"/>
                <a:gd name="T58" fmla="*/ 128 w 227"/>
                <a:gd name="T59" fmla="*/ 293 h 336"/>
                <a:gd name="T60" fmla="*/ 120 w 227"/>
                <a:gd name="T61" fmla="*/ 303 h 336"/>
                <a:gd name="T62" fmla="*/ 113 w 227"/>
                <a:gd name="T63" fmla="*/ 304 h 336"/>
                <a:gd name="T64" fmla="*/ 22 w 227"/>
                <a:gd name="T65" fmla="*/ 256 h 336"/>
                <a:gd name="T66" fmla="*/ 206 w 227"/>
                <a:gd name="T67" fmla="*/ 43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27" h="336">
                  <a:moveTo>
                    <a:pt x="200" y="0"/>
                  </a:moveTo>
                  <a:lnTo>
                    <a:pt x="27" y="0"/>
                  </a:lnTo>
                  <a:lnTo>
                    <a:pt x="27" y="0"/>
                  </a:lnTo>
                  <a:lnTo>
                    <a:pt x="22" y="0"/>
                  </a:lnTo>
                  <a:lnTo>
                    <a:pt x="16" y="3"/>
                  </a:lnTo>
                  <a:lnTo>
                    <a:pt x="11" y="5"/>
                  </a:lnTo>
                  <a:lnTo>
                    <a:pt x="7" y="9"/>
                  </a:lnTo>
                  <a:lnTo>
                    <a:pt x="4" y="13"/>
                  </a:lnTo>
                  <a:lnTo>
                    <a:pt x="2" y="17"/>
                  </a:lnTo>
                  <a:lnTo>
                    <a:pt x="0" y="22"/>
                  </a:lnTo>
                  <a:lnTo>
                    <a:pt x="0" y="27"/>
                  </a:lnTo>
                  <a:lnTo>
                    <a:pt x="0" y="309"/>
                  </a:lnTo>
                  <a:lnTo>
                    <a:pt x="0" y="309"/>
                  </a:lnTo>
                  <a:lnTo>
                    <a:pt x="0" y="315"/>
                  </a:lnTo>
                  <a:lnTo>
                    <a:pt x="2" y="320"/>
                  </a:lnTo>
                  <a:lnTo>
                    <a:pt x="4" y="324"/>
                  </a:lnTo>
                  <a:lnTo>
                    <a:pt x="7" y="328"/>
                  </a:lnTo>
                  <a:lnTo>
                    <a:pt x="11" y="332"/>
                  </a:lnTo>
                  <a:lnTo>
                    <a:pt x="16" y="333"/>
                  </a:lnTo>
                  <a:lnTo>
                    <a:pt x="22" y="336"/>
                  </a:lnTo>
                  <a:lnTo>
                    <a:pt x="27" y="336"/>
                  </a:lnTo>
                  <a:lnTo>
                    <a:pt x="200" y="336"/>
                  </a:lnTo>
                  <a:lnTo>
                    <a:pt x="200" y="336"/>
                  </a:lnTo>
                  <a:lnTo>
                    <a:pt x="206" y="336"/>
                  </a:lnTo>
                  <a:lnTo>
                    <a:pt x="211" y="333"/>
                  </a:lnTo>
                  <a:lnTo>
                    <a:pt x="215" y="332"/>
                  </a:lnTo>
                  <a:lnTo>
                    <a:pt x="219" y="328"/>
                  </a:lnTo>
                  <a:lnTo>
                    <a:pt x="222" y="324"/>
                  </a:lnTo>
                  <a:lnTo>
                    <a:pt x="224" y="320"/>
                  </a:lnTo>
                  <a:lnTo>
                    <a:pt x="226" y="315"/>
                  </a:lnTo>
                  <a:lnTo>
                    <a:pt x="227" y="309"/>
                  </a:lnTo>
                  <a:lnTo>
                    <a:pt x="227" y="27"/>
                  </a:lnTo>
                  <a:lnTo>
                    <a:pt x="227" y="27"/>
                  </a:lnTo>
                  <a:lnTo>
                    <a:pt x="226" y="22"/>
                  </a:lnTo>
                  <a:lnTo>
                    <a:pt x="224" y="17"/>
                  </a:lnTo>
                  <a:lnTo>
                    <a:pt x="222" y="13"/>
                  </a:lnTo>
                  <a:lnTo>
                    <a:pt x="219" y="9"/>
                  </a:lnTo>
                  <a:lnTo>
                    <a:pt x="215" y="5"/>
                  </a:lnTo>
                  <a:lnTo>
                    <a:pt x="211" y="3"/>
                  </a:lnTo>
                  <a:lnTo>
                    <a:pt x="206" y="0"/>
                  </a:lnTo>
                  <a:lnTo>
                    <a:pt x="200" y="0"/>
                  </a:lnTo>
                  <a:lnTo>
                    <a:pt x="200" y="0"/>
                  </a:lnTo>
                  <a:close/>
                  <a:moveTo>
                    <a:pt x="113" y="304"/>
                  </a:moveTo>
                  <a:lnTo>
                    <a:pt x="113" y="304"/>
                  </a:lnTo>
                  <a:lnTo>
                    <a:pt x="106" y="303"/>
                  </a:lnTo>
                  <a:lnTo>
                    <a:pt x="102" y="299"/>
                  </a:lnTo>
                  <a:lnTo>
                    <a:pt x="98" y="293"/>
                  </a:lnTo>
                  <a:lnTo>
                    <a:pt x="97" y="288"/>
                  </a:lnTo>
                  <a:lnTo>
                    <a:pt x="97" y="288"/>
                  </a:lnTo>
                  <a:lnTo>
                    <a:pt x="98" y="281"/>
                  </a:lnTo>
                  <a:lnTo>
                    <a:pt x="102" y="276"/>
                  </a:lnTo>
                  <a:lnTo>
                    <a:pt x="106" y="273"/>
                  </a:lnTo>
                  <a:lnTo>
                    <a:pt x="113" y="272"/>
                  </a:lnTo>
                  <a:lnTo>
                    <a:pt x="113" y="272"/>
                  </a:lnTo>
                  <a:lnTo>
                    <a:pt x="120" y="273"/>
                  </a:lnTo>
                  <a:lnTo>
                    <a:pt x="125" y="276"/>
                  </a:lnTo>
                  <a:lnTo>
                    <a:pt x="128" y="281"/>
                  </a:lnTo>
                  <a:lnTo>
                    <a:pt x="129" y="288"/>
                  </a:lnTo>
                  <a:lnTo>
                    <a:pt x="129" y="288"/>
                  </a:lnTo>
                  <a:lnTo>
                    <a:pt x="128" y="293"/>
                  </a:lnTo>
                  <a:lnTo>
                    <a:pt x="125" y="299"/>
                  </a:lnTo>
                  <a:lnTo>
                    <a:pt x="120" y="303"/>
                  </a:lnTo>
                  <a:lnTo>
                    <a:pt x="113" y="304"/>
                  </a:lnTo>
                  <a:lnTo>
                    <a:pt x="113" y="304"/>
                  </a:lnTo>
                  <a:close/>
                  <a:moveTo>
                    <a:pt x="206" y="256"/>
                  </a:moveTo>
                  <a:lnTo>
                    <a:pt x="22" y="256"/>
                  </a:lnTo>
                  <a:lnTo>
                    <a:pt x="22" y="43"/>
                  </a:lnTo>
                  <a:lnTo>
                    <a:pt x="206" y="43"/>
                  </a:lnTo>
                  <a:lnTo>
                    <a:pt x="206" y="256"/>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35" name="Picture 34">
            <a:extLst>
              <a:ext uri="{FF2B5EF4-FFF2-40B4-BE49-F238E27FC236}">
                <a16:creationId xmlns:a16="http://schemas.microsoft.com/office/drawing/2014/main" id="{AEA20E1A-D35F-4291-91DA-B8D86C9E01C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6" name="Rounded Rectangle 3">
            <a:extLst>
              <a:ext uri="{FF2B5EF4-FFF2-40B4-BE49-F238E27FC236}">
                <a16:creationId xmlns:a16="http://schemas.microsoft.com/office/drawing/2014/main" id="{00968E93-7C14-4E72-9C38-6212D8D0C8B8}"/>
              </a:ext>
            </a:extLst>
          </p:cNvPr>
          <p:cNvSpPr/>
          <p:nvPr/>
        </p:nvSpPr>
        <p:spPr>
          <a:xfrm>
            <a:off x="435595" y="3697124"/>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7" name="Rectangle 36">
            <a:extLst>
              <a:ext uri="{FF2B5EF4-FFF2-40B4-BE49-F238E27FC236}">
                <a16:creationId xmlns:a16="http://schemas.microsoft.com/office/drawing/2014/main" id="{120FC2F1-BA3C-4343-B674-469A0EAEE83B}"/>
              </a:ext>
            </a:extLst>
          </p:cNvPr>
          <p:cNvSpPr/>
          <p:nvPr/>
        </p:nvSpPr>
        <p:spPr>
          <a:xfrm>
            <a:off x="486518" y="3992761"/>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57" name="Rounded Rectangle 36">
            <a:extLst>
              <a:ext uri="{FF2B5EF4-FFF2-40B4-BE49-F238E27FC236}">
                <a16:creationId xmlns:a16="http://schemas.microsoft.com/office/drawing/2014/main" id="{32B321EF-04EE-4054-855B-EBC323B58BAF}"/>
              </a:ext>
            </a:extLst>
          </p:cNvPr>
          <p:cNvSpPr/>
          <p:nvPr/>
        </p:nvSpPr>
        <p:spPr>
          <a:xfrm>
            <a:off x="447969" y="5505627"/>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58" name="Rectangle 57">
            <a:extLst>
              <a:ext uri="{FF2B5EF4-FFF2-40B4-BE49-F238E27FC236}">
                <a16:creationId xmlns:a16="http://schemas.microsoft.com/office/drawing/2014/main" id="{812A0300-7D45-4EE8-951D-B6A59163BBD3}"/>
              </a:ext>
            </a:extLst>
          </p:cNvPr>
          <p:cNvSpPr/>
          <p:nvPr/>
        </p:nvSpPr>
        <p:spPr>
          <a:xfrm>
            <a:off x="536741" y="5698223"/>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62" name="Rounded Rectangle 37">
            <a:extLst>
              <a:ext uri="{FF2B5EF4-FFF2-40B4-BE49-F238E27FC236}">
                <a16:creationId xmlns:a16="http://schemas.microsoft.com/office/drawing/2014/main" id="{EDB77932-9905-482C-A9F5-AAA42A4A6804}"/>
              </a:ext>
            </a:extLst>
          </p:cNvPr>
          <p:cNvSpPr/>
          <p:nvPr/>
        </p:nvSpPr>
        <p:spPr>
          <a:xfrm>
            <a:off x="464171" y="663814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63" name="Rectangle 62">
            <a:extLst>
              <a:ext uri="{FF2B5EF4-FFF2-40B4-BE49-F238E27FC236}">
                <a16:creationId xmlns:a16="http://schemas.microsoft.com/office/drawing/2014/main" id="{A0B7DC43-BC26-4189-BC48-E532704892F3}"/>
              </a:ext>
            </a:extLst>
          </p:cNvPr>
          <p:cNvSpPr/>
          <p:nvPr/>
        </p:nvSpPr>
        <p:spPr>
          <a:xfrm>
            <a:off x="529288" y="6901444"/>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Tree>
    <p:extLst>
      <p:ext uri="{BB962C8B-B14F-4D97-AF65-F5344CB8AC3E}">
        <p14:creationId xmlns:p14="http://schemas.microsoft.com/office/powerpoint/2010/main" val="296565097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1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515E093-0D29-4254-8F03-90AA4BA24869}"/>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78C1342-F3DF-4E97-831A-EF530D843B60}"/>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1" name="Rectangle 10">
            <a:extLst>
              <a:ext uri="{FF2B5EF4-FFF2-40B4-BE49-F238E27FC236}">
                <a16:creationId xmlns:a16="http://schemas.microsoft.com/office/drawing/2014/main" id="{2A2ECE14-04E8-478E-AC9F-F8F98E811686}"/>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dirty="0">
                <a:solidFill>
                  <a:srgbClr val="003E58"/>
                </a:solidFill>
                <a:latin typeface="Segoe UI" panose="020B0502040204020203" pitchFamily="34" charset="0"/>
                <a:cs typeface="Segoe UI" panose="020B0502040204020203" pitchFamily="34" charset="0"/>
              </a:rPr>
              <a:t>Digital will provide the population with greater visibility and control over treatment and care journeys</a:t>
            </a:r>
          </a:p>
        </p:txBody>
      </p:sp>
      <p:sp>
        <p:nvSpPr>
          <p:cNvPr id="60" name="Rectangle 4">
            <a:extLst>
              <a:ext uri="{FF2B5EF4-FFF2-40B4-BE49-F238E27FC236}">
                <a16:creationId xmlns:a16="http://schemas.microsoft.com/office/drawing/2014/main" id="{840B3F19-6DBD-4160-819D-BE8FBC4D0142}"/>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For our population, digital holds the potential to provide greater visibility, control and personalisation of care. </a:t>
            </a:r>
          </a:p>
        </p:txBody>
      </p:sp>
      <p:sp>
        <p:nvSpPr>
          <p:cNvPr id="61" name="Rectangle 60">
            <a:extLst>
              <a:ext uri="{FF2B5EF4-FFF2-40B4-BE49-F238E27FC236}">
                <a16:creationId xmlns:a16="http://schemas.microsoft.com/office/drawing/2014/main" id="{7118118D-36F5-4E3C-AA3A-ECBC413D2775}"/>
              </a:ext>
            </a:extLst>
          </p:cNvPr>
          <p:cNvSpPr/>
          <p:nvPr/>
        </p:nvSpPr>
        <p:spPr>
          <a:xfrm>
            <a:off x="282178"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do we want to achieve?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62" name="Straight Connector 61">
            <a:extLst>
              <a:ext uri="{FF2B5EF4-FFF2-40B4-BE49-F238E27FC236}">
                <a16:creationId xmlns:a16="http://schemas.microsoft.com/office/drawing/2014/main" id="{12A6C021-F83B-48D4-9BEE-7ED6E982EEA6}"/>
              </a:ext>
            </a:extLst>
          </p:cNvPr>
          <p:cNvCxnSpPr/>
          <p:nvPr/>
        </p:nvCxnSpPr>
        <p:spPr>
          <a:xfrm>
            <a:off x="343809"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13373662-5970-4375-9DC7-6E26018C4DC9}"/>
              </a:ext>
            </a:extLst>
          </p:cNvPr>
          <p:cNvSpPr/>
          <p:nvPr/>
        </p:nvSpPr>
        <p:spPr>
          <a:xfrm>
            <a:off x="319761" y="3323957"/>
            <a:ext cx="2952000" cy="2306758"/>
          </a:xfrm>
          <a:prstGeom prst="rect">
            <a:avLst/>
          </a:prstGeom>
          <a:solidFill>
            <a:srgbClr val="DDEFE8"/>
          </a:solidFill>
          <a:ln>
            <a:noFill/>
          </a:ln>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Personalised care </a:t>
            </a: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Joined up care experience that provides full visibility of health data and care pathways.</a:t>
            </a:r>
          </a:p>
          <a:p>
            <a:pPr lvl="0">
              <a:lnSpc>
                <a:spcPct val="130000"/>
              </a:lnSpc>
              <a:defRPr/>
            </a:pPr>
            <a:endParaRPr lang="en-GB" sz="600" b="1" dirty="0">
              <a:solidFill>
                <a:srgbClr val="003E58"/>
              </a:solidFill>
              <a:latin typeface="Segoe UI" panose="020B0502040204020203" pitchFamily="34" charset="0"/>
              <a:cs typeface="Segoe UI" panose="020B0502040204020203" pitchFamily="34" charset="0"/>
            </a:endParaRPr>
          </a:p>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Empowerment and digital inclusion</a:t>
            </a: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Enhanced self-management and shift from illness to wellness model. </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Digital inclusion and reduction in digital inequalities with improved access to services, including analogue options.  </a:t>
            </a: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p:txBody>
      </p:sp>
      <p:sp>
        <p:nvSpPr>
          <p:cNvPr id="24" name="Rectangle 4">
            <a:extLst>
              <a:ext uri="{FF2B5EF4-FFF2-40B4-BE49-F238E27FC236}">
                <a16:creationId xmlns:a16="http://schemas.microsoft.com/office/drawing/2014/main" id="{0CB20D30-57AC-4733-AD1F-33DF3C8AD97D}"/>
              </a:ext>
            </a:extLst>
          </p:cNvPr>
          <p:cNvSpPr>
            <a:spLocks noChangeArrowheads="1"/>
          </p:cNvSpPr>
          <p:nvPr/>
        </p:nvSpPr>
        <p:spPr bwMode="gray">
          <a:xfrm>
            <a:off x="282177" y="5617461"/>
            <a:ext cx="2989584" cy="4178471"/>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provide more personalised care, including full visibility of health and care data and care pathways, moving </a:t>
            </a:r>
            <a:r>
              <a:rPr lang="en-GB" sz="1050" dirty="0">
                <a:latin typeface="Segoe UI" panose="020B0502040204020203" pitchFamily="34" charset="0"/>
                <a:cs typeface="Segoe UI" panose="020B0502040204020203" pitchFamily="34" charset="0"/>
              </a:rPr>
              <a:t>towards precision </a:t>
            </a:r>
            <a:r>
              <a:rPr lang="en-GB" sz="1050" dirty="0">
                <a:solidFill>
                  <a:prstClr val="black"/>
                </a:solidFill>
                <a:latin typeface="Segoe UI" panose="020B0502040204020203" pitchFamily="34" charset="0"/>
                <a:cs typeface="Segoe UI" panose="020B0502040204020203" pitchFamily="34" charset="0"/>
              </a:rPr>
              <a:t>medicine to identify the best approaches and pathways for each patient. A single digital care record will empower people and those who care for them  to have full visibility of care pathways. </a:t>
            </a:r>
          </a:p>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empower people to take an active role in care decision-making, developing new digital ways for them to access health services. This includes easier online communications, virtual assistance and consultations and the ability to view their personal care record. We will co-design solutions that tackle digital inequalities, responding to user needs and ensuring user experience is at the centre. </a:t>
            </a:r>
          </a:p>
          <a:p>
            <a:pPr>
              <a:lnSpc>
                <a:spcPct val="130000"/>
              </a:lnSpc>
              <a:spcAft>
                <a:spcPts val="1200"/>
              </a:spcAft>
              <a:defRPr/>
            </a:pPr>
            <a:endParaRPr lang="en-GB" sz="1050" dirty="0">
              <a:solidFill>
                <a:prstClr val="black"/>
              </a:solidFill>
              <a:latin typeface="Segoe UI" panose="020B0502040204020203" pitchFamily="34" charset="0"/>
              <a:cs typeface="Segoe UI" panose="020B0502040204020203" pitchFamily="34" charset="0"/>
            </a:endParaRPr>
          </a:p>
        </p:txBody>
      </p:sp>
      <p:grpSp>
        <p:nvGrpSpPr>
          <p:cNvPr id="30" name="Group 29">
            <a:extLst>
              <a:ext uri="{FF2B5EF4-FFF2-40B4-BE49-F238E27FC236}">
                <a16:creationId xmlns:a16="http://schemas.microsoft.com/office/drawing/2014/main" id="{C560E8E1-1CA6-43FF-A62D-390A0B85BAEE}"/>
              </a:ext>
            </a:extLst>
          </p:cNvPr>
          <p:cNvGrpSpPr>
            <a:grpSpLocks noChangeAspect="1"/>
          </p:cNvGrpSpPr>
          <p:nvPr/>
        </p:nvGrpSpPr>
        <p:grpSpPr>
          <a:xfrm>
            <a:off x="378896" y="1460746"/>
            <a:ext cx="522238" cy="522238"/>
            <a:chOff x="566738" y="2498725"/>
            <a:chExt cx="520700" cy="520700"/>
          </a:xfrm>
          <a:solidFill>
            <a:srgbClr val="007680"/>
          </a:solidFill>
        </p:grpSpPr>
        <p:sp>
          <p:nvSpPr>
            <p:cNvPr id="31" name="Freeform 14">
              <a:extLst>
                <a:ext uri="{FF2B5EF4-FFF2-40B4-BE49-F238E27FC236}">
                  <a16:creationId xmlns:a16="http://schemas.microsoft.com/office/drawing/2014/main" id="{EA734DD5-3CE9-42DC-9088-6B697BB513B3}"/>
                </a:ext>
              </a:extLst>
            </p:cNvPr>
            <p:cNvSpPr>
              <a:spLocks noEditPoints="1"/>
            </p:cNvSpPr>
            <p:nvPr/>
          </p:nvSpPr>
          <p:spPr bwMode="auto">
            <a:xfrm>
              <a:off x="566738" y="2498725"/>
              <a:ext cx="520700" cy="520700"/>
            </a:xfrm>
            <a:custGeom>
              <a:avLst/>
              <a:gdLst>
                <a:gd name="T0" fmla="*/ 312 w 657"/>
                <a:gd name="T1" fmla="*/ 656 h 656"/>
                <a:gd name="T2" fmla="*/ 262 w 657"/>
                <a:gd name="T3" fmla="*/ 650 h 656"/>
                <a:gd name="T4" fmla="*/ 200 w 657"/>
                <a:gd name="T5" fmla="*/ 631 h 656"/>
                <a:gd name="T6" fmla="*/ 120 w 657"/>
                <a:gd name="T7" fmla="*/ 581 h 656"/>
                <a:gd name="T8" fmla="*/ 56 w 657"/>
                <a:gd name="T9" fmla="*/ 511 h 656"/>
                <a:gd name="T10" fmla="*/ 15 w 657"/>
                <a:gd name="T11" fmla="*/ 425 h 656"/>
                <a:gd name="T12" fmla="*/ 3 w 657"/>
                <a:gd name="T13" fmla="*/ 378 h 656"/>
                <a:gd name="T14" fmla="*/ 0 w 657"/>
                <a:gd name="T15" fmla="*/ 329 h 656"/>
                <a:gd name="T16" fmla="*/ 1 w 657"/>
                <a:gd name="T17" fmla="*/ 295 h 656"/>
                <a:gd name="T18" fmla="*/ 10 w 657"/>
                <a:gd name="T19" fmla="*/ 246 h 656"/>
                <a:gd name="T20" fmla="*/ 39 w 657"/>
                <a:gd name="T21" fmla="*/ 172 h 656"/>
                <a:gd name="T22" fmla="*/ 95 w 657"/>
                <a:gd name="T23" fmla="*/ 96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7 h 656"/>
                <a:gd name="T64" fmla="*/ 242 w 657"/>
                <a:gd name="T65" fmla="*/ 51 h 656"/>
                <a:gd name="T66" fmla="*/ 165 w 657"/>
                <a:gd name="T67" fmla="*/ 87 h 656"/>
                <a:gd name="T68" fmla="*/ 103 w 657"/>
                <a:gd name="T69" fmla="*/ 143 h 656"/>
                <a:gd name="T70" fmla="*/ 61 w 657"/>
                <a:gd name="T71" fmla="*/ 215 h 656"/>
                <a:gd name="T72" fmla="*/ 39 w 657"/>
                <a:gd name="T73" fmla="*/ 298 h 656"/>
                <a:gd name="T74" fmla="*/ 39 w 657"/>
                <a:gd name="T75" fmla="*/ 358 h 656"/>
                <a:gd name="T76" fmla="*/ 61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6 h 656"/>
                <a:gd name="T96" fmla="*/ 619 w 657"/>
                <a:gd name="T97" fmla="*/ 329 h 656"/>
                <a:gd name="T98" fmla="*/ 606 w 657"/>
                <a:gd name="T99" fmla="*/ 241 h 656"/>
                <a:gd name="T100" fmla="*/ 569 w 657"/>
                <a:gd name="T101" fmla="*/ 165 h 656"/>
                <a:gd name="T102" fmla="*/ 513 w 657"/>
                <a:gd name="T103" fmla="*/ 103 h 656"/>
                <a:gd name="T104" fmla="*/ 442 w 657"/>
                <a:gd name="T105" fmla="*/ 60 h 656"/>
                <a:gd name="T106" fmla="*/ 359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7"/>
                  </a:lnTo>
                  <a:lnTo>
                    <a:pt x="145" y="600"/>
                  </a:lnTo>
                  <a:lnTo>
                    <a:pt x="120" y="581"/>
                  </a:lnTo>
                  <a:lnTo>
                    <a:pt x="95" y="561"/>
                  </a:lnTo>
                  <a:lnTo>
                    <a:pt x="75" y="537"/>
                  </a:lnTo>
                  <a:lnTo>
                    <a:pt x="56" y="511"/>
                  </a:lnTo>
                  <a:lnTo>
                    <a:pt x="39" y="484"/>
                  </a:lnTo>
                  <a:lnTo>
                    <a:pt x="26" y="456"/>
                  </a:lnTo>
                  <a:lnTo>
                    <a:pt x="15" y="425"/>
                  </a:lnTo>
                  <a:lnTo>
                    <a:pt x="10" y="411"/>
                  </a:lnTo>
                  <a:lnTo>
                    <a:pt x="7" y="395"/>
                  </a:lnTo>
                  <a:lnTo>
                    <a:pt x="3" y="378"/>
                  </a:lnTo>
                  <a:lnTo>
                    <a:pt x="1" y="362"/>
                  </a:lnTo>
                  <a:lnTo>
                    <a:pt x="0" y="345"/>
                  </a:lnTo>
                  <a:lnTo>
                    <a:pt x="0" y="329"/>
                  </a:lnTo>
                  <a:lnTo>
                    <a:pt x="0" y="329"/>
                  </a:lnTo>
                  <a:lnTo>
                    <a:pt x="0" y="311"/>
                  </a:lnTo>
                  <a:lnTo>
                    <a:pt x="1" y="295"/>
                  </a:lnTo>
                  <a:lnTo>
                    <a:pt x="3" y="278"/>
                  </a:lnTo>
                  <a:lnTo>
                    <a:pt x="7" y="262"/>
                  </a:lnTo>
                  <a:lnTo>
                    <a:pt x="10" y="246"/>
                  </a:lnTo>
                  <a:lnTo>
                    <a:pt x="15" y="231"/>
                  </a:lnTo>
                  <a:lnTo>
                    <a:pt x="26" y="200"/>
                  </a:lnTo>
                  <a:lnTo>
                    <a:pt x="39" y="172"/>
                  </a:lnTo>
                  <a:lnTo>
                    <a:pt x="56" y="145"/>
                  </a:lnTo>
                  <a:lnTo>
                    <a:pt x="75" y="119"/>
                  </a:lnTo>
                  <a:lnTo>
                    <a:pt x="95" y="96"/>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1" y="11"/>
                  </a:lnTo>
                  <a:lnTo>
                    <a:pt x="426" y="15"/>
                  </a:lnTo>
                  <a:lnTo>
                    <a:pt x="457" y="25"/>
                  </a:lnTo>
                  <a:lnTo>
                    <a:pt x="485" y="39"/>
                  </a:lnTo>
                  <a:lnTo>
                    <a:pt x="512" y="56"/>
                  </a:lnTo>
                  <a:lnTo>
                    <a:pt x="537" y="75"/>
                  </a:lnTo>
                  <a:lnTo>
                    <a:pt x="560" y="96"/>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8"/>
                  </a:lnTo>
                  <a:lnTo>
                    <a:pt x="650" y="395"/>
                  </a:lnTo>
                  <a:lnTo>
                    <a:pt x="646" y="411"/>
                  </a:lnTo>
                  <a:lnTo>
                    <a:pt x="642" y="425"/>
                  </a:lnTo>
                  <a:lnTo>
                    <a:pt x="631" y="456"/>
                  </a:lnTo>
                  <a:lnTo>
                    <a:pt x="618" y="484"/>
                  </a:lnTo>
                  <a:lnTo>
                    <a:pt x="600" y="511"/>
                  </a:lnTo>
                  <a:lnTo>
                    <a:pt x="581" y="537"/>
                  </a:lnTo>
                  <a:lnTo>
                    <a:pt x="560" y="561"/>
                  </a:lnTo>
                  <a:lnTo>
                    <a:pt x="537" y="581"/>
                  </a:lnTo>
                  <a:lnTo>
                    <a:pt x="512" y="600"/>
                  </a:lnTo>
                  <a:lnTo>
                    <a:pt x="485" y="617"/>
                  </a:lnTo>
                  <a:lnTo>
                    <a:pt x="457" y="631"/>
                  </a:lnTo>
                  <a:lnTo>
                    <a:pt x="426" y="642"/>
                  </a:lnTo>
                  <a:lnTo>
                    <a:pt x="411" y="647"/>
                  </a:lnTo>
                  <a:lnTo>
                    <a:pt x="395" y="650"/>
                  </a:lnTo>
                  <a:lnTo>
                    <a:pt x="379" y="654"/>
                  </a:lnTo>
                  <a:lnTo>
                    <a:pt x="361" y="655"/>
                  </a:lnTo>
                  <a:lnTo>
                    <a:pt x="345" y="656"/>
                  </a:lnTo>
                  <a:lnTo>
                    <a:pt x="328" y="656"/>
                  </a:lnTo>
                  <a:lnTo>
                    <a:pt x="328" y="656"/>
                  </a:lnTo>
                  <a:close/>
                  <a:moveTo>
                    <a:pt x="328" y="37"/>
                  </a:moveTo>
                  <a:lnTo>
                    <a:pt x="328" y="37"/>
                  </a:lnTo>
                  <a:lnTo>
                    <a:pt x="298" y="39"/>
                  </a:lnTo>
                  <a:lnTo>
                    <a:pt x="270" y="43"/>
                  </a:lnTo>
                  <a:lnTo>
                    <a:pt x="242" y="51"/>
                  </a:lnTo>
                  <a:lnTo>
                    <a:pt x="215" y="60"/>
                  </a:lnTo>
                  <a:lnTo>
                    <a:pt x="189" y="72"/>
                  </a:lnTo>
                  <a:lnTo>
                    <a:pt x="165" y="87"/>
                  </a:lnTo>
                  <a:lnTo>
                    <a:pt x="144" y="103"/>
                  </a:lnTo>
                  <a:lnTo>
                    <a:pt x="122" y="122"/>
                  </a:lnTo>
                  <a:lnTo>
                    <a:pt x="103" y="143"/>
                  </a:lnTo>
                  <a:lnTo>
                    <a:pt x="87" y="165"/>
                  </a:lnTo>
                  <a:lnTo>
                    <a:pt x="73" y="189"/>
                  </a:lnTo>
                  <a:lnTo>
                    <a:pt x="61" y="215"/>
                  </a:lnTo>
                  <a:lnTo>
                    <a:pt x="50" y="241"/>
                  </a:lnTo>
                  <a:lnTo>
                    <a:pt x="43" y="270"/>
                  </a:lnTo>
                  <a:lnTo>
                    <a:pt x="39" y="298"/>
                  </a:lnTo>
                  <a:lnTo>
                    <a:pt x="38" y="329"/>
                  </a:lnTo>
                  <a:lnTo>
                    <a:pt x="38" y="329"/>
                  </a:lnTo>
                  <a:lnTo>
                    <a:pt x="39" y="358"/>
                  </a:lnTo>
                  <a:lnTo>
                    <a:pt x="43" y="386"/>
                  </a:lnTo>
                  <a:lnTo>
                    <a:pt x="50" y="415"/>
                  </a:lnTo>
                  <a:lnTo>
                    <a:pt x="61"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7"/>
                  </a:lnTo>
                  <a:lnTo>
                    <a:pt x="328" y="619"/>
                  </a:lnTo>
                  <a:lnTo>
                    <a:pt x="328" y="619"/>
                  </a:lnTo>
                  <a:lnTo>
                    <a:pt x="359" y="617"/>
                  </a:lnTo>
                  <a:lnTo>
                    <a:pt x="387" y="613"/>
                  </a:lnTo>
                  <a:lnTo>
                    <a:pt x="415" y="607"/>
                  </a:lnTo>
                  <a:lnTo>
                    <a:pt x="442" y="596"/>
                  </a:lnTo>
                  <a:lnTo>
                    <a:pt x="467" y="584"/>
                  </a:lnTo>
                  <a:lnTo>
                    <a:pt x="491" y="569"/>
                  </a:lnTo>
                  <a:lnTo>
                    <a:pt x="513" y="553"/>
                  </a:lnTo>
                  <a:lnTo>
                    <a:pt x="534" y="534"/>
                  </a:lnTo>
                  <a:lnTo>
                    <a:pt x="553" y="513"/>
                  </a:lnTo>
                  <a:lnTo>
                    <a:pt x="569" y="491"/>
                  </a:lnTo>
                  <a:lnTo>
                    <a:pt x="584" y="467"/>
                  </a:lnTo>
                  <a:lnTo>
                    <a:pt x="596" y="442"/>
                  </a:lnTo>
                  <a:lnTo>
                    <a:pt x="606" y="415"/>
                  </a:lnTo>
                  <a:lnTo>
                    <a:pt x="614" y="386"/>
                  </a:lnTo>
                  <a:lnTo>
                    <a:pt x="618" y="358"/>
                  </a:lnTo>
                  <a:lnTo>
                    <a:pt x="619" y="329"/>
                  </a:lnTo>
                  <a:lnTo>
                    <a:pt x="619" y="329"/>
                  </a:lnTo>
                  <a:lnTo>
                    <a:pt x="618" y="298"/>
                  </a:lnTo>
                  <a:lnTo>
                    <a:pt x="614" y="270"/>
                  </a:lnTo>
                  <a:lnTo>
                    <a:pt x="606" y="241"/>
                  </a:lnTo>
                  <a:lnTo>
                    <a:pt x="596" y="215"/>
                  </a:lnTo>
                  <a:lnTo>
                    <a:pt x="584" y="189"/>
                  </a:lnTo>
                  <a:lnTo>
                    <a:pt x="569" y="165"/>
                  </a:lnTo>
                  <a:lnTo>
                    <a:pt x="553" y="143"/>
                  </a:lnTo>
                  <a:lnTo>
                    <a:pt x="534" y="122"/>
                  </a:lnTo>
                  <a:lnTo>
                    <a:pt x="513" y="103"/>
                  </a:lnTo>
                  <a:lnTo>
                    <a:pt x="491" y="87"/>
                  </a:lnTo>
                  <a:lnTo>
                    <a:pt x="467" y="72"/>
                  </a:lnTo>
                  <a:lnTo>
                    <a:pt x="442" y="60"/>
                  </a:lnTo>
                  <a:lnTo>
                    <a:pt x="415" y="51"/>
                  </a:lnTo>
                  <a:lnTo>
                    <a:pt x="387" y="43"/>
                  </a:lnTo>
                  <a:lnTo>
                    <a:pt x="359" y="39"/>
                  </a:lnTo>
                  <a:lnTo>
                    <a:pt x="328" y="37"/>
                  </a:lnTo>
                  <a:lnTo>
                    <a:pt x="328" y="37"/>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2" name="Freeform 166">
              <a:extLst>
                <a:ext uri="{FF2B5EF4-FFF2-40B4-BE49-F238E27FC236}">
                  <a16:creationId xmlns:a16="http://schemas.microsoft.com/office/drawing/2014/main" id="{B728692D-6002-4DDB-B535-30261FCAA926}"/>
                </a:ext>
              </a:extLst>
            </p:cNvPr>
            <p:cNvSpPr>
              <a:spLocks/>
            </p:cNvSpPr>
            <p:nvPr/>
          </p:nvSpPr>
          <p:spPr bwMode="auto">
            <a:xfrm>
              <a:off x="719138" y="2662238"/>
              <a:ext cx="215900" cy="115888"/>
            </a:xfrm>
            <a:custGeom>
              <a:avLst/>
              <a:gdLst>
                <a:gd name="T0" fmla="*/ 196 w 273"/>
                <a:gd name="T1" fmla="*/ 0 h 146"/>
                <a:gd name="T2" fmla="*/ 196 w 273"/>
                <a:gd name="T3" fmla="*/ 0 h 146"/>
                <a:gd name="T4" fmla="*/ 187 w 273"/>
                <a:gd name="T5" fmla="*/ 1 h 146"/>
                <a:gd name="T6" fmla="*/ 179 w 273"/>
                <a:gd name="T7" fmla="*/ 2 h 146"/>
                <a:gd name="T8" fmla="*/ 171 w 273"/>
                <a:gd name="T9" fmla="*/ 4 h 146"/>
                <a:gd name="T10" fmla="*/ 163 w 273"/>
                <a:gd name="T11" fmla="*/ 8 h 146"/>
                <a:gd name="T12" fmla="*/ 156 w 273"/>
                <a:gd name="T13" fmla="*/ 12 h 146"/>
                <a:gd name="T14" fmla="*/ 148 w 273"/>
                <a:gd name="T15" fmla="*/ 17 h 146"/>
                <a:gd name="T16" fmla="*/ 142 w 273"/>
                <a:gd name="T17" fmla="*/ 22 h 146"/>
                <a:gd name="T18" fmla="*/ 136 w 273"/>
                <a:gd name="T19" fmla="*/ 29 h 146"/>
                <a:gd name="T20" fmla="*/ 136 w 273"/>
                <a:gd name="T21" fmla="*/ 29 h 146"/>
                <a:gd name="T22" fmla="*/ 130 w 273"/>
                <a:gd name="T23" fmla="*/ 22 h 146"/>
                <a:gd name="T24" fmla="*/ 124 w 273"/>
                <a:gd name="T25" fmla="*/ 17 h 146"/>
                <a:gd name="T26" fmla="*/ 117 w 273"/>
                <a:gd name="T27" fmla="*/ 12 h 146"/>
                <a:gd name="T28" fmla="*/ 110 w 273"/>
                <a:gd name="T29" fmla="*/ 8 h 146"/>
                <a:gd name="T30" fmla="*/ 102 w 273"/>
                <a:gd name="T31" fmla="*/ 4 h 146"/>
                <a:gd name="T32" fmla="*/ 94 w 273"/>
                <a:gd name="T33" fmla="*/ 2 h 146"/>
                <a:gd name="T34" fmla="*/ 85 w 273"/>
                <a:gd name="T35" fmla="*/ 1 h 146"/>
                <a:gd name="T36" fmla="*/ 77 w 273"/>
                <a:gd name="T37" fmla="*/ 0 h 146"/>
                <a:gd name="T38" fmla="*/ 77 w 273"/>
                <a:gd name="T39" fmla="*/ 0 h 146"/>
                <a:gd name="T40" fmla="*/ 61 w 273"/>
                <a:gd name="T41" fmla="*/ 1 h 146"/>
                <a:gd name="T42" fmla="*/ 47 w 273"/>
                <a:gd name="T43" fmla="*/ 6 h 146"/>
                <a:gd name="T44" fmla="*/ 34 w 273"/>
                <a:gd name="T45" fmla="*/ 13 h 146"/>
                <a:gd name="T46" fmla="*/ 23 w 273"/>
                <a:gd name="T47" fmla="*/ 22 h 146"/>
                <a:gd name="T48" fmla="*/ 14 w 273"/>
                <a:gd name="T49" fmla="*/ 34 h 146"/>
                <a:gd name="T50" fmla="*/ 7 w 273"/>
                <a:gd name="T51" fmla="*/ 47 h 146"/>
                <a:gd name="T52" fmla="*/ 1 w 273"/>
                <a:gd name="T53" fmla="*/ 61 h 146"/>
                <a:gd name="T54" fmla="*/ 0 w 273"/>
                <a:gd name="T55" fmla="*/ 77 h 146"/>
                <a:gd name="T56" fmla="*/ 0 w 273"/>
                <a:gd name="T57" fmla="*/ 77 h 146"/>
                <a:gd name="T58" fmla="*/ 1 w 273"/>
                <a:gd name="T59" fmla="*/ 88 h 146"/>
                <a:gd name="T60" fmla="*/ 4 w 273"/>
                <a:gd name="T61" fmla="*/ 99 h 146"/>
                <a:gd name="T62" fmla="*/ 8 w 273"/>
                <a:gd name="T63" fmla="*/ 111 h 146"/>
                <a:gd name="T64" fmla="*/ 14 w 273"/>
                <a:gd name="T65" fmla="*/ 123 h 146"/>
                <a:gd name="T66" fmla="*/ 90 w 273"/>
                <a:gd name="T67" fmla="*/ 123 h 146"/>
                <a:gd name="T68" fmla="*/ 106 w 273"/>
                <a:gd name="T69" fmla="*/ 90 h 146"/>
                <a:gd name="T70" fmla="*/ 106 w 273"/>
                <a:gd name="T71" fmla="*/ 90 h 146"/>
                <a:gd name="T72" fmla="*/ 108 w 273"/>
                <a:gd name="T73" fmla="*/ 88 h 146"/>
                <a:gd name="T74" fmla="*/ 110 w 273"/>
                <a:gd name="T75" fmla="*/ 88 h 146"/>
                <a:gd name="T76" fmla="*/ 110 w 273"/>
                <a:gd name="T77" fmla="*/ 88 h 146"/>
                <a:gd name="T78" fmla="*/ 112 w 273"/>
                <a:gd name="T79" fmla="*/ 88 h 146"/>
                <a:gd name="T80" fmla="*/ 114 w 273"/>
                <a:gd name="T81" fmla="*/ 90 h 146"/>
                <a:gd name="T82" fmla="*/ 153 w 273"/>
                <a:gd name="T83" fmla="*/ 146 h 146"/>
                <a:gd name="T84" fmla="*/ 168 w 273"/>
                <a:gd name="T85" fmla="*/ 124 h 146"/>
                <a:gd name="T86" fmla="*/ 168 w 273"/>
                <a:gd name="T87" fmla="*/ 124 h 146"/>
                <a:gd name="T88" fmla="*/ 169 w 273"/>
                <a:gd name="T89" fmla="*/ 123 h 146"/>
                <a:gd name="T90" fmla="*/ 172 w 273"/>
                <a:gd name="T91" fmla="*/ 123 h 146"/>
                <a:gd name="T92" fmla="*/ 259 w 273"/>
                <a:gd name="T93" fmla="*/ 123 h 146"/>
                <a:gd name="T94" fmla="*/ 259 w 273"/>
                <a:gd name="T95" fmla="*/ 123 h 146"/>
                <a:gd name="T96" fmla="*/ 265 w 273"/>
                <a:gd name="T97" fmla="*/ 111 h 146"/>
                <a:gd name="T98" fmla="*/ 269 w 273"/>
                <a:gd name="T99" fmla="*/ 99 h 146"/>
                <a:gd name="T100" fmla="*/ 271 w 273"/>
                <a:gd name="T101" fmla="*/ 88 h 146"/>
                <a:gd name="T102" fmla="*/ 273 w 273"/>
                <a:gd name="T103" fmla="*/ 77 h 146"/>
                <a:gd name="T104" fmla="*/ 273 w 273"/>
                <a:gd name="T105" fmla="*/ 77 h 146"/>
                <a:gd name="T106" fmla="*/ 271 w 273"/>
                <a:gd name="T107" fmla="*/ 61 h 146"/>
                <a:gd name="T108" fmla="*/ 266 w 273"/>
                <a:gd name="T109" fmla="*/ 47 h 146"/>
                <a:gd name="T110" fmla="*/ 259 w 273"/>
                <a:gd name="T111" fmla="*/ 34 h 146"/>
                <a:gd name="T112" fmla="*/ 250 w 273"/>
                <a:gd name="T113" fmla="*/ 22 h 146"/>
                <a:gd name="T114" fmla="*/ 239 w 273"/>
                <a:gd name="T115" fmla="*/ 13 h 146"/>
                <a:gd name="T116" fmla="*/ 226 w 273"/>
                <a:gd name="T117" fmla="*/ 6 h 146"/>
                <a:gd name="T118" fmla="*/ 211 w 273"/>
                <a:gd name="T119" fmla="*/ 1 h 146"/>
                <a:gd name="T120" fmla="*/ 196 w 273"/>
                <a:gd name="T121" fmla="*/ 0 h 146"/>
                <a:gd name="T122" fmla="*/ 196 w 273"/>
                <a:gd name="T123"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3" h="146">
                  <a:moveTo>
                    <a:pt x="196" y="0"/>
                  </a:moveTo>
                  <a:lnTo>
                    <a:pt x="196" y="0"/>
                  </a:lnTo>
                  <a:lnTo>
                    <a:pt x="187" y="1"/>
                  </a:lnTo>
                  <a:lnTo>
                    <a:pt x="179" y="2"/>
                  </a:lnTo>
                  <a:lnTo>
                    <a:pt x="171" y="4"/>
                  </a:lnTo>
                  <a:lnTo>
                    <a:pt x="163" y="8"/>
                  </a:lnTo>
                  <a:lnTo>
                    <a:pt x="156" y="12"/>
                  </a:lnTo>
                  <a:lnTo>
                    <a:pt x="148" y="17"/>
                  </a:lnTo>
                  <a:lnTo>
                    <a:pt x="142" y="22"/>
                  </a:lnTo>
                  <a:lnTo>
                    <a:pt x="136" y="29"/>
                  </a:lnTo>
                  <a:lnTo>
                    <a:pt x="136" y="29"/>
                  </a:lnTo>
                  <a:lnTo>
                    <a:pt x="130" y="22"/>
                  </a:lnTo>
                  <a:lnTo>
                    <a:pt x="124" y="17"/>
                  </a:lnTo>
                  <a:lnTo>
                    <a:pt x="117" y="12"/>
                  </a:lnTo>
                  <a:lnTo>
                    <a:pt x="110" y="8"/>
                  </a:lnTo>
                  <a:lnTo>
                    <a:pt x="102" y="4"/>
                  </a:lnTo>
                  <a:lnTo>
                    <a:pt x="94" y="2"/>
                  </a:lnTo>
                  <a:lnTo>
                    <a:pt x="85" y="1"/>
                  </a:lnTo>
                  <a:lnTo>
                    <a:pt x="77" y="0"/>
                  </a:lnTo>
                  <a:lnTo>
                    <a:pt x="77" y="0"/>
                  </a:lnTo>
                  <a:lnTo>
                    <a:pt x="61" y="1"/>
                  </a:lnTo>
                  <a:lnTo>
                    <a:pt x="47" y="6"/>
                  </a:lnTo>
                  <a:lnTo>
                    <a:pt x="34" y="13"/>
                  </a:lnTo>
                  <a:lnTo>
                    <a:pt x="23" y="22"/>
                  </a:lnTo>
                  <a:lnTo>
                    <a:pt x="14" y="34"/>
                  </a:lnTo>
                  <a:lnTo>
                    <a:pt x="7" y="47"/>
                  </a:lnTo>
                  <a:lnTo>
                    <a:pt x="1" y="61"/>
                  </a:lnTo>
                  <a:lnTo>
                    <a:pt x="0" y="77"/>
                  </a:lnTo>
                  <a:lnTo>
                    <a:pt x="0" y="77"/>
                  </a:lnTo>
                  <a:lnTo>
                    <a:pt x="1" y="88"/>
                  </a:lnTo>
                  <a:lnTo>
                    <a:pt x="4" y="99"/>
                  </a:lnTo>
                  <a:lnTo>
                    <a:pt x="8" y="111"/>
                  </a:lnTo>
                  <a:lnTo>
                    <a:pt x="14" y="123"/>
                  </a:lnTo>
                  <a:lnTo>
                    <a:pt x="90" y="123"/>
                  </a:lnTo>
                  <a:lnTo>
                    <a:pt x="106" y="90"/>
                  </a:lnTo>
                  <a:lnTo>
                    <a:pt x="106" y="90"/>
                  </a:lnTo>
                  <a:lnTo>
                    <a:pt x="108" y="88"/>
                  </a:lnTo>
                  <a:lnTo>
                    <a:pt x="110" y="88"/>
                  </a:lnTo>
                  <a:lnTo>
                    <a:pt x="110" y="88"/>
                  </a:lnTo>
                  <a:lnTo>
                    <a:pt x="112" y="88"/>
                  </a:lnTo>
                  <a:lnTo>
                    <a:pt x="114" y="90"/>
                  </a:lnTo>
                  <a:lnTo>
                    <a:pt x="153" y="146"/>
                  </a:lnTo>
                  <a:lnTo>
                    <a:pt x="168" y="124"/>
                  </a:lnTo>
                  <a:lnTo>
                    <a:pt x="168" y="124"/>
                  </a:lnTo>
                  <a:lnTo>
                    <a:pt x="169" y="123"/>
                  </a:lnTo>
                  <a:lnTo>
                    <a:pt x="172" y="123"/>
                  </a:lnTo>
                  <a:lnTo>
                    <a:pt x="259" y="123"/>
                  </a:lnTo>
                  <a:lnTo>
                    <a:pt x="259" y="123"/>
                  </a:lnTo>
                  <a:lnTo>
                    <a:pt x="265" y="111"/>
                  </a:lnTo>
                  <a:lnTo>
                    <a:pt x="269" y="99"/>
                  </a:lnTo>
                  <a:lnTo>
                    <a:pt x="271" y="88"/>
                  </a:lnTo>
                  <a:lnTo>
                    <a:pt x="273" y="77"/>
                  </a:lnTo>
                  <a:lnTo>
                    <a:pt x="273" y="77"/>
                  </a:lnTo>
                  <a:lnTo>
                    <a:pt x="271" y="61"/>
                  </a:lnTo>
                  <a:lnTo>
                    <a:pt x="266" y="47"/>
                  </a:lnTo>
                  <a:lnTo>
                    <a:pt x="259" y="34"/>
                  </a:lnTo>
                  <a:lnTo>
                    <a:pt x="250" y="22"/>
                  </a:lnTo>
                  <a:lnTo>
                    <a:pt x="239" y="13"/>
                  </a:lnTo>
                  <a:lnTo>
                    <a:pt x="226" y="6"/>
                  </a:lnTo>
                  <a:lnTo>
                    <a:pt x="211" y="1"/>
                  </a:lnTo>
                  <a:lnTo>
                    <a:pt x="196" y="0"/>
                  </a:lnTo>
                  <a:lnTo>
                    <a:pt x="196" y="0"/>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3" name="Freeform 167">
              <a:extLst>
                <a:ext uri="{FF2B5EF4-FFF2-40B4-BE49-F238E27FC236}">
                  <a16:creationId xmlns:a16="http://schemas.microsoft.com/office/drawing/2014/main" id="{815FB397-EB28-4935-9279-3731ED046004}"/>
                </a:ext>
              </a:extLst>
            </p:cNvPr>
            <p:cNvSpPr>
              <a:spLocks/>
            </p:cNvSpPr>
            <p:nvPr/>
          </p:nvSpPr>
          <p:spPr bwMode="auto">
            <a:xfrm>
              <a:off x="733426" y="2763838"/>
              <a:ext cx="188913" cy="123825"/>
            </a:xfrm>
            <a:custGeom>
              <a:avLst/>
              <a:gdLst>
                <a:gd name="T0" fmla="*/ 115 w 237"/>
                <a:gd name="T1" fmla="*/ 156 h 156"/>
                <a:gd name="T2" fmla="*/ 115 w 237"/>
                <a:gd name="T3" fmla="*/ 156 h 156"/>
                <a:gd name="T4" fmla="*/ 118 w 237"/>
                <a:gd name="T5" fmla="*/ 156 h 156"/>
                <a:gd name="T6" fmla="*/ 118 w 237"/>
                <a:gd name="T7" fmla="*/ 156 h 156"/>
                <a:gd name="T8" fmla="*/ 120 w 237"/>
                <a:gd name="T9" fmla="*/ 156 h 156"/>
                <a:gd name="T10" fmla="*/ 120 w 237"/>
                <a:gd name="T11" fmla="*/ 156 h 156"/>
                <a:gd name="T12" fmla="*/ 136 w 237"/>
                <a:gd name="T13" fmla="*/ 142 h 156"/>
                <a:gd name="T14" fmla="*/ 167 w 237"/>
                <a:gd name="T15" fmla="*/ 113 h 156"/>
                <a:gd name="T16" fmla="*/ 186 w 237"/>
                <a:gd name="T17" fmla="*/ 93 h 156"/>
                <a:gd name="T18" fmla="*/ 205 w 237"/>
                <a:gd name="T19" fmla="*/ 71 h 156"/>
                <a:gd name="T20" fmla="*/ 222 w 237"/>
                <a:gd name="T21" fmla="*/ 48 h 156"/>
                <a:gd name="T22" fmla="*/ 237 w 237"/>
                <a:gd name="T23" fmla="*/ 24 h 156"/>
                <a:gd name="T24" fmla="*/ 157 w 237"/>
                <a:gd name="T25" fmla="*/ 24 h 156"/>
                <a:gd name="T26" fmla="*/ 139 w 237"/>
                <a:gd name="T27" fmla="*/ 58 h 156"/>
                <a:gd name="T28" fmla="*/ 139 w 237"/>
                <a:gd name="T29" fmla="*/ 58 h 156"/>
                <a:gd name="T30" fmla="*/ 138 w 237"/>
                <a:gd name="T31" fmla="*/ 59 h 156"/>
                <a:gd name="T32" fmla="*/ 136 w 237"/>
                <a:gd name="T33" fmla="*/ 59 h 156"/>
                <a:gd name="T34" fmla="*/ 136 w 237"/>
                <a:gd name="T35" fmla="*/ 59 h 156"/>
                <a:gd name="T36" fmla="*/ 135 w 237"/>
                <a:gd name="T37" fmla="*/ 59 h 156"/>
                <a:gd name="T38" fmla="*/ 135 w 237"/>
                <a:gd name="T39" fmla="*/ 59 h 156"/>
                <a:gd name="T40" fmla="*/ 134 w 237"/>
                <a:gd name="T41" fmla="*/ 59 h 156"/>
                <a:gd name="T42" fmla="*/ 132 w 237"/>
                <a:gd name="T43" fmla="*/ 58 h 156"/>
                <a:gd name="T44" fmla="*/ 94 w 237"/>
                <a:gd name="T45" fmla="*/ 0 h 156"/>
                <a:gd name="T46" fmla="*/ 79 w 237"/>
                <a:gd name="T47" fmla="*/ 22 h 156"/>
                <a:gd name="T48" fmla="*/ 79 w 237"/>
                <a:gd name="T49" fmla="*/ 22 h 156"/>
                <a:gd name="T50" fmla="*/ 76 w 237"/>
                <a:gd name="T51" fmla="*/ 24 h 156"/>
                <a:gd name="T52" fmla="*/ 75 w 237"/>
                <a:gd name="T53" fmla="*/ 24 h 156"/>
                <a:gd name="T54" fmla="*/ 0 w 237"/>
                <a:gd name="T55" fmla="*/ 24 h 156"/>
                <a:gd name="T56" fmla="*/ 0 w 237"/>
                <a:gd name="T57" fmla="*/ 24 h 156"/>
                <a:gd name="T58" fmla="*/ 14 w 237"/>
                <a:gd name="T59" fmla="*/ 48 h 156"/>
                <a:gd name="T60" fmla="*/ 32 w 237"/>
                <a:gd name="T61" fmla="*/ 71 h 156"/>
                <a:gd name="T62" fmla="*/ 51 w 237"/>
                <a:gd name="T63" fmla="*/ 93 h 156"/>
                <a:gd name="T64" fmla="*/ 69 w 237"/>
                <a:gd name="T65" fmla="*/ 113 h 156"/>
                <a:gd name="T66" fmla="*/ 100 w 237"/>
                <a:gd name="T67" fmla="*/ 142 h 156"/>
                <a:gd name="T68" fmla="*/ 115 w 237"/>
                <a:gd name="T69" fmla="*/ 156 h 156"/>
                <a:gd name="T70" fmla="*/ 115 w 237"/>
                <a:gd name="T71"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7" h="156">
                  <a:moveTo>
                    <a:pt x="115" y="156"/>
                  </a:moveTo>
                  <a:lnTo>
                    <a:pt x="115" y="156"/>
                  </a:lnTo>
                  <a:lnTo>
                    <a:pt x="118" y="156"/>
                  </a:lnTo>
                  <a:lnTo>
                    <a:pt x="118" y="156"/>
                  </a:lnTo>
                  <a:lnTo>
                    <a:pt x="120" y="156"/>
                  </a:lnTo>
                  <a:lnTo>
                    <a:pt x="120" y="156"/>
                  </a:lnTo>
                  <a:lnTo>
                    <a:pt x="136" y="142"/>
                  </a:lnTo>
                  <a:lnTo>
                    <a:pt x="167" y="113"/>
                  </a:lnTo>
                  <a:lnTo>
                    <a:pt x="186" y="93"/>
                  </a:lnTo>
                  <a:lnTo>
                    <a:pt x="205" y="71"/>
                  </a:lnTo>
                  <a:lnTo>
                    <a:pt x="222" y="48"/>
                  </a:lnTo>
                  <a:lnTo>
                    <a:pt x="237" y="24"/>
                  </a:lnTo>
                  <a:lnTo>
                    <a:pt x="157" y="24"/>
                  </a:lnTo>
                  <a:lnTo>
                    <a:pt x="139" y="58"/>
                  </a:lnTo>
                  <a:lnTo>
                    <a:pt x="139" y="58"/>
                  </a:lnTo>
                  <a:lnTo>
                    <a:pt x="138" y="59"/>
                  </a:lnTo>
                  <a:lnTo>
                    <a:pt x="136" y="59"/>
                  </a:lnTo>
                  <a:lnTo>
                    <a:pt x="136" y="59"/>
                  </a:lnTo>
                  <a:lnTo>
                    <a:pt x="135" y="59"/>
                  </a:lnTo>
                  <a:lnTo>
                    <a:pt x="135" y="59"/>
                  </a:lnTo>
                  <a:lnTo>
                    <a:pt x="134" y="59"/>
                  </a:lnTo>
                  <a:lnTo>
                    <a:pt x="132" y="58"/>
                  </a:lnTo>
                  <a:lnTo>
                    <a:pt x="94" y="0"/>
                  </a:lnTo>
                  <a:lnTo>
                    <a:pt x="79" y="22"/>
                  </a:lnTo>
                  <a:lnTo>
                    <a:pt x="79" y="22"/>
                  </a:lnTo>
                  <a:lnTo>
                    <a:pt x="76" y="24"/>
                  </a:lnTo>
                  <a:lnTo>
                    <a:pt x="75" y="24"/>
                  </a:lnTo>
                  <a:lnTo>
                    <a:pt x="0" y="24"/>
                  </a:lnTo>
                  <a:lnTo>
                    <a:pt x="0" y="24"/>
                  </a:lnTo>
                  <a:lnTo>
                    <a:pt x="14" y="48"/>
                  </a:lnTo>
                  <a:lnTo>
                    <a:pt x="32" y="71"/>
                  </a:lnTo>
                  <a:lnTo>
                    <a:pt x="51" y="93"/>
                  </a:lnTo>
                  <a:lnTo>
                    <a:pt x="69" y="113"/>
                  </a:lnTo>
                  <a:lnTo>
                    <a:pt x="100" y="142"/>
                  </a:lnTo>
                  <a:lnTo>
                    <a:pt x="115" y="156"/>
                  </a:lnTo>
                  <a:lnTo>
                    <a:pt x="115" y="156"/>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22" name="Picture 21">
            <a:extLst>
              <a:ext uri="{FF2B5EF4-FFF2-40B4-BE49-F238E27FC236}">
                <a16:creationId xmlns:a16="http://schemas.microsoft.com/office/drawing/2014/main" id="{64F3DB0F-6A06-40FB-B4DE-6AEB3E94482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23" name="Rectangle 22">
            <a:extLst>
              <a:ext uri="{FF2B5EF4-FFF2-40B4-BE49-F238E27FC236}">
                <a16:creationId xmlns:a16="http://schemas.microsoft.com/office/drawing/2014/main" id="{74BE94CF-D671-4CD5-9F48-C2586820D3EB}"/>
              </a:ext>
            </a:extLst>
          </p:cNvPr>
          <p:cNvSpPr/>
          <p:nvPr/>
        </p:nvSpPr>
        <p:spPr bwMode="gray">
          <a:xfrm>
            <a:off x="3536996" y="361011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Streamlined referrals </a:t>
            </a:r>
            <a:r>
              <a:rPr lang="en-GB" sz="1050" dirty="0">
                <a:solidFill>
                  <a:srgbClr val="003E58"/>
                </a:solidFill>
                <a:latin typeface="Segoe UI" panose="020B0502040204020203" pitchFamily="34" charset="0"/>
                <a:cs typeface="Segoe UI" panose="020B0502040204020203" pitchFamily="34" charset="0"/>
              </a:rPr>
              <a:t>and journeys through care, ensuring </a:t>
            </a:r>
            <a:r>
              <a:rPr lang="en-GB" sz="1050" b="1" dirty="0">
                <a:solidFill>
                  <a:srgbClr val="003E58"/>
                </a:solidFill>
                <a:latin typeface="Segoe UI" panose="020B0502040204020203" pitchFamily="34" charset="0"/>
                <a:cs typeface="Segoe UI" panose="020B0502040204020203" pitchFamily="34" charset="0"/>
              </a:rPr>
              <a:t>faster access to treatment</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Innovative </a:t>
            </a:r>
            <a:r>
              <a:rPr lang="en-GB" sz="1050" b="1" dirty="0">
                <a:solidFill>
                  <a:srgbClr val="003E58"/>
                </a:solidFill>
                <a:latin typeface="Segoe UI" panose="020B0502040204020203" pitchFamily="34" charset="0"/>
                <a:cs typeface="Segoe UI" panose="020B0502040204020203" pitchFamily="34" charset="0"/>
              </a:rPr>
              <a:t>diagnostic solutions</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Greater contact with your health and care provider and </a:t>
            </a:r>
            <a:r>
              <a:rPr lang="en-GB" sz="1050" b="1" dirty="0">
                <a:solidFill>
                  <a:srgbClr val="003E58"/>
                </a:solidFill>
                <a:latin typeface="Segoe UI" panose="020B0502040204020203" pitchFamily="34" charset="0"/>
                <a:cs typeface="Segoe UI" panose="020B0502040204020203" pitchFamily="34" charset="0"/>
              </a:rPr>
              <a:t>personalised treatment pathways</a:t>
            </a:r>
            <a:r>
              <a:rPr lang="en-GB" sz="1050" dirty="0">
                <a:solidFill>
                  <a:srgbClr val="003E58"/>
                </a:solidFill>
                <a:latin typeface="Segoe UI" panose="020B0502040204020203" pitchFamily="34" charset="0"/>
                <a:cs typeface="Segoe UI" panose="020B0502040204020203" pitchFamily="34" charset="0"/>
              </a:rPr>
              <a:t>, including remote access to patient records and appointments</a:t>
            </a:r>
          </a:p>
        </p:txBody>
      </p:sp>
      <p:sp>
        <p:nvSpPr>
          <p:cNvPr id="26" name="Rectangle 25">
            <a:extLst>
              <a:ext uri="{FF2B5EF4-FFF2-40B4-BE49-F238E27FC236}">
                <a16:creationId xmlns:a16="http://schemas.microsoft.com/office/drawing/2014/main" id="{0704ECCD-7AFC-4382-A8A2-88330B752459}"/>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I can access my health information online and track my symptoms, which helps me to feel more in control of my healthcare journey </a:t>
            </a:r>
          </a:p>
        </p:txBody>
      </p:sp>
      <p:sp>
        <p:nvSpPr>
          <p:cNvPr id="27" name="TextBox 26">
            <a:extLst>
              <a:ext uri="{FF2B5EF4-FFF2-40B4-BE49-F238E27FC236}">
                <a16:creationId xmlns:a16="http://schemas.microsoft.com/office/drawing/2014/main" id="{28456F8F-C35B-427F-B00A-5BBC73431727}"/>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28" name="TextBox 27">
            <a:extLst>
              <a:ext uri="{FF2B5EF4-FFF2-40B4-BE49-F238E27FC236}">
                <a16:creationId xmlns:a16="http://schemas.microsoft.com/office/drawing/2014/main" id="{7E228766-C288-4E3E-A883-F64559808B53}"/>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34" name="TextBox 33">
            <a:extLst>
              <a:ext uri="{FF2B5EF4-FFF2-40B4-BE49-F238E27FC236}">
                <a16:creationId xmlns:a16="http://schemas.microsoft.com/office/drawing/2014/main" id="{CB76A83A-668C-4CCC-9E53-3A890CF3D9BF}"/>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35" name="Picture 34">
            <a:extLst>
              <a:ext uri="{FF2B5EF4-FFF2-40B4-BE49-F238E27FC236}">
                <a16:creationId xmlns:a16="http://schemas.microsoft.com/office/drawing/2014/main" id="{C2EF11A2-4062-4E66-A3ED-32DD6ECF646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36" name="Rectangle 35">
            <a:extLst>
              <a:ext uri="{FF2B5EF4-FFF2-40B4-BE49-F238E27FC236}">
                <a16:creationId xmlns:a16="http://schemas.microsoft.com/office/drawing/2014/main" id="{F59E5AEC-FAC8-432E-A7AD-B2CDC31C3837}"/>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More time spent with those they care for with reduced administrative burdens</a:t>
            </a:r>
            <a:r>
              <a:rPr lang="en-GB" sz="1050" dirty="0">
                <a:solidFill>
                  <a:srgbClr val="003E58"/>
                </a:solidFill>
                <a:latin typeface="Segoe UI" panose="020B0502040204020203" pitchFamily="34" charset="0"/>
                <a:cs typeface="Segoe UI" panose="020B0502040204020203" pitchFamily="34" charset="0"/>
              </a:rPr>
              <a:t> on clinical staff</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On demand </a:t>
            </a:r>
            <a:r>
              <a:rPr lang="en-GB" sz="1050" b="1" dirty="0">
                <a:solidFill>
                  <a:srgbClr val="003E58"/>
                </a:solidFill>
                <a:latin typeface="Segoe UI" panose="020B0502040204020203" pitchFamily="34" charset="0"/>
                <a:cs typeface="Segoe UI" panose="020B0502040204020203" pitchFamily="34" charset="0"/>
              </a:rPr>
              <a:t>dashboards </a:t>
            </a:r>
            <a:r>
              <a:rPr lang="en-GB" sz="1050" dirty="0">
                <a:solidFill>
                  <a:srgbClr val="003E58"/>
                </a:solidFill>
                <a:latin typeface="Segoe UI" panose="020B0502040204020203" pitchFamily="34" charset="0"/>
                <a:cs typeface="Segoe UI" panose="020B0502040204020203" pitchFamily="34" charset="0"/>
              </a:rPr>
              <a:t>and data make decision making quicker and easier</a:t>
            </a:r>
          </a:p>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One unified system </a:t>
            </a:r>
            <a:r>
              <a:rPr lang="en-GB" sz="1050" dirty="0">
                <a:solidFill>
                  <a:srgbClr val="003E58"/>
                </a:solidFill>
                <a:latin typeface="Segoe UI" panose="020B0502040204020203" pitchFamily="34" charset="0"/>
                <a:cs typeface="Segoe UI" panose="020B0502040204020203" pitchFamily="34" charset="0"/>
              </a:rPr>
              <a:t>across HSC makes systems more </a:t>
            </a:r>
            <a:r>
              <a:rPr lang="en-GB" sz="1050" b="1" dirty="0">
                <a:solidFill>
                  <a:srgbClr val="003E58"/>
                </a:solidFill>
                <a:latin typeface="Segoe UI" panose="020B0502040204020203" pitchFamily="34" charset="0"/>
                <a:cs typeface="Segoe UI" panose="020B0502040204020203" pitchFamily="34" charset="0"/>
              </a:rPr>
              <a:t>streamlined</a:t>
            </a:r>
            <a:r>
              <a:rPr lang="en-GB" sz="1050" dirty="0">
                <a:solidFill>
                  <a:srgbClr val="003E58"/>
                </a:solidFill>
                <a:latin typeface="Segoe UI" panose="020B0502040204020203" pitchFamily="34" charset="0"/>
                <a:cs typeface="Segoe UI" panose="020B0502040204020203" pitchFamily="34" charset="0"/>
              </a:rPr>
              <a:t> and </a:t>
            </a:r>
            <a:r>
              <a:rPr lang="en-GB" sz="1050" b="1" dirty="0">
                <a:solidFill>
                  <a:srgbClr val="003E58"/>
                </a:solidFill>
                <a:latin typeface="Segoe UI" panose="020B0502040204020203" pitchFamily="34" charset="0"/>
                <a:cs typeface="Segoe UI" panose="020B0502040204020203" pitchFamily="34" charset="0"/>
              </a:rPr>
              <a:t>intuitive</a:t>
            </a:r>
          </a:p>
        </p:txBody>
      </p:sp>
      <p:sp>
        <p:nvSpPr>
          <p:cNvPr id="37" name="Rectangle 36">
            <a:extLst>
              <a:ext uri="{FF2B5EF4-FFF2-40B4-BE49-F238E27FC236}">
                <a16:creationId xmlns:a16="http://schemas.microsoft.com/office/drawing/2014/main" id="{84A2B8FB-6EE2-42FE-9AFE-DCC96030F969}"/>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I can see all the information I need to access in one place. Our online systems work really well, which makes it easier for me to do my job</a:t>
            </a:r>
          </a:p>
        </p:txBody>
      </p:sp>
      <p:sp>
        <p:nvSpPr>
          <p:cNvPr id="38" name="TextBox 37">
            <a:extLst>
              <a:ext uri="{FF2B5EF4-FFF2-40B4-BE49-F238E27FC236}">
                <a16:creationId xmlns:a16="http://schemas.microsoft.com/office/drawing/2014/main" id="{BDA15523-C118-40CF-BCD2-179EBE2187D4}"/>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39" name="TextBox 38">
            <a:extLst>
              <a:ext uri="{FF2B5EF4-FFF2-40B4-BE49-F238E27FC236}">
                <a16:creationId xmlns:a16="http://schemas.microsoft.com/office/drawing/2014/main" id="{216EC40F-D733-4FB1-9AA6-7B50C8FD5778}"/>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40" name="TextBox 39">
            <a:extLst>
              <a:ext uri="{FF2B5EF4-FFF2-40B4-BE49-F238E27FC236}">
                <a16:creationId xmlns:a16="http://schemas.microsoft.com/office/drawing/2014/main" id="{983459E8-6ED7-4285-B3FD-692AC4263609}"/>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41" name="Rectangle 40">
            <a:extLst>
              <a:ext uri="{FF2B5EF4-FFF2-40B4-BE49-F238E27FC236}">
                <a16:creationId xmlns:a16="http://schemas.microsoft.com/office/drawing/2014/main" id="{2038C1BD-38C9-4956-B621-B496E15C7ED3}"/>
              </a:ext>
            </a:extLst>
          </p:cNvPr>
          <p:cNvSpPr/>
          <p:nvPr/>
        </p:nvSpPr>
        <p:spPr>
          <a:xfrm>
            <a:off x="3475365"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will the future look like?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42" name="Straight Connector 41">
            <a:extLst>
              <a:ext uri="{FF2B5EF4-FFF2-40B4-BE49-F238E27FC236}">
                <a16:creationId xmlns:a16="http://schemas.microsoft.com/office/drawing/2014/main" id="{05277CE6-B0DF-4FBC-AB5F-642B018F2949}"/>
              </a:ext>
            </a:extLst>
          </p:cNvPr>
          <p:cNvCxnSpPr/>
          <p:nvPr/>
        </p:nvCxnSpPr>
        <p:spPr>
          <a:xfrm>
            <a:off x="3536996"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6086095"/>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515E093-0D29-4254-8F03-90AA4BA24869}"/>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F914EC5-4071-4852-86F4-F85D5E21324B}"/>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7" name="Rectangle 16">
            <a:extLst>
              <a:ext uri="{FF2B5EF4-FFF2-40B4-BE49-F238E27FC236}">
                <a16:creationId xmlns:a16="http://schemas.microsoft.com/office/drawing/2014/main" id="{46059971-76C5-428B-8A17-F5E7DC9FC000}"/>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dirty="0">
                <a:solidFill>
                  <a:schemeClr val="accent6">
                    <a:lumMod val="50000"/>
                  </a:schemeClr>
                </a:solidFill>
                <a:latin typeface="Segoe UI" panose="020B0502040204020203" pitchFamily="34" charset="0"/>
                <a:cs typeface="Segoe UI" panose="020B0502040204020203" pitchFamily="34" charset="0"/>
              </a:rPr>
              <a:t>Digital will provide our population with greater visibility and control over treatment and care journeys</a:t>
            </a:r>
          </a:p>
        </p:txBody>
      </p:sp>
      <p:grpSp>
        <p:nvGrpSpPr>
          <p:cNvPr id="23" name="Group 22">
            <a:extLst>
              <a:ext uri="{FF2B5EF4-FFF2-40B4-BE49-F238E27FC236}">
                <a16:creationId xmlns:a16="http://schemas.microsoft.com/office/drawing/2014/main" id="{387D1477-21FC-46D8-96CC-7B51C111A1BB}"/>
              </a:ext>
            </a:extLst>
          </p:cNvPr>
          <p:cNvGrpSpPr>
            <a:grpSpLocks noChangeAspect="1"/>
          </p:cNvGrpSpPr>
          <p:nvPr/>
        </p:nvGrpSpPr>
        <p:grpSpPr>
          <a:xfrm>
            <a:off x="378896" y="1460746"/>
            <a:ext cx="522238" cy="522238"/>
            <a:chOff x="566738" y="2498725"/>
            <a:chExt cx="520700" cy="520700"/>
          </a:xfrm>
          <a:solidFill>
            <a:srgbClr val="007680"/>
          </a:solidFill>
        </p:grpSpPr>
        <p:sp>
          <p:nvSpPr>
            <p:cNvPr id="24" name="Freeform 14">
              <a:extLst>
                <a:ext uri="{FF2B5EF4-FFF2-40B4-BE49-F238E27FC236}">
                  <a16:creationId xmlns:a16="http://schemas.microsoft.com/office/drawing/2014/main" id="{9BBBCA69-31DA-41C9-845D-257F95704114}"/>
                </a:ext>
              </a:extLst>
            </p:cNvPr>
            <p:cNvSpPr>
              <a:spLocks noEditPoints="1"/>
            </p:cNvSpPr>
            <p:nvPr/>
          </p:nvSpPr>
          <p:spPr bwMode="auto">
            <a:xfrm>
              <a:off x="566738" y="2498725"/>
              <a:ext cx="520700" cy="520700"/>
            </a:xfrm>
            <a:custGeom>
              <a:avLst/>
              <a:gdLst>
                <a:gd name="T0" fmla="*/ 312 w 657"/>
                <a:gd name="T1" fmla="*/ 656 h 656"/>
                <a:gd name="T2" fmla="*/ 262 w 657"/>
                <a:gd name="T3" fmla="*/ 650 h 656"/>
                <a:gd name="T4" fmla="*/ 200 w 657"/>
                <a:gd name="T5" fmla="*/ 631 h 656"/>
                <a:gd name="T6" fmla="*/ 120 w 657"/>
                <a:gd name="T7" fmla="*/ 581 h 656"/>
                <a:gd name="T8" fmla="*/ 56 w 657"/>
                <a:gd name="T9" fmla="*/ 511 h 656"/>
                <a:gd name="T10" fmla="*/ 15 w 657"/>
                <a:gd name="T11" fmla="*/ 425 h 656"/>
                <a:gd name="T12" fmla="*/ 3 w 657"/>
                <a:gd name="T13" fmla="*/ 378 h 656"/>
                <a:gd name="T14" fmla="*/ 0 w 657"/>
                <a:gd name="T15" fmla="*/ 329 h 656"/>
                <a:gd name="T16" fmla="*/ 1 w 657"/>
                <a:gd name="T17" fmla="*/ 295 h 656"/>
                <a:gd name="T18" fmla="*/ 10 w 657"/>
                <a:gd name="T19" fmla="*/ 246 h 656"/>
                <a:gd name="T20" fmla="*/ 39 w 657"/>
                <a:gd name="T21" fmla="*/ 172 h 656"/>
                <a:gd name="T22" fmla="*/ 95 w 657"/>
                <a:gd name="T23" fmla="*/ 96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7 h 656"/>
                <a:gd name="T64" fmla="*/ 242 w 657"/>
                <a:gd name="T65" fmla="*/ 51 h 656"/>
                <a:gd name="T66" fmla="*/ 165 w 657"/>
                <a:gd name="T67" fmla="*/ 87 h 656"/>
                <a:gd name="T68" fmla="*/ 103 w 657"/>
                <a:gd name="T69" fmla="*/ 143 h 656"/>
                <a:gd name="T70" fmla="*/ 61 w 657"/>
                <a:gd name="T71" fmla="*/ 215 h 656"/>
                <a:gd name="T72" fmla="*/ 39 w 657"/>
                <a:gd name="T73" fmla="*/ 298 h 656"/>
                <a:gd name="T74" fmla="*/ 39 w 657"/>
                <a:gd name="T75" fmla="*/ 358 h 656"/>
                <a:gd name="T76" fmla="*/ 61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6 h 656"/>
                <a:gd name="T96" fmla="*/ 619 w 657"/>
                <a:gd name="T97" fmla="*/ 329 h 656"/>
                <a:gd name="T98" fmla="*/ 606 w 657"/>
                <a:gd name="T99" fmla="*/ 241 h 656"/>
                <a:gd name="T100" fmla="*/ 569 w 657"/>
                <a:gd name="T101" fmla="*/ 165 h 656"/>
                <a:gd name="T102" fmla="*/ 513 w 657"/>
                <a:gd name="T103" fmla="*/ 103 h 656"/>
                <a:gd name="T104" fmla="*/ 442 w 657"/>
                <a:gd name="T105" fmla="*/ 60 h 656"/>
                <a:gd name="T106" fmla="*/ 359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7"/>
                  </a:lnTo>
                  <a:lnTo>
                    <a:pt x="145" y="600"/>
                  </a:lnTo>
                  <a:lnTo>
                    <a:pt x="120" y="581"/>
                  </a:lnTo>
                  <a:lnTo>
                    <a:pt x="95" y="561"/>
                  </a:lnTo>
                  <a:lnTo>
                    <a:pt x="75" y="537"/>
                  </a:lnTo>
                  <a:lnTo>
                    <a:pt x="56" y="511"/>
                  </a:lnTo>
                  <a:lnTo>
                    <a:pt x="39" y="484"/>
                  </a:lnTo>
                  <a:lnTo>
                    <a:pt x="26" y="456"/>
                  </a:lnTo>
                  <a:lnTo>
                    <a:pt x="15" y="425"/>
                  </a:lnTo>
                  <a:lnTo>
                    <a:pt x="10" y="411"/>
                  </a:lnTo>
                  <a:lnTo>
                    <a:pt x="7" y="395"/>
                  </a:lnTo>
                  <a:lnTo>
                    <a:pt x="3" y="378"/>
                  </a:lnTo>
                  <a:lnTo>
                    <a:pt x="1" y="362"/>
                  </a:lnTo>
                  <a:lnTo>
                    <a:pt x="0" y="345"/>
                  </a:lnTo>
                  <a:lnTo>
                    <a:pt x="0" y="329"/>
                  </a:lnTo>
                  <a:lnTo>
                    <a:pt x="0" y="329"/>
                  </a:lnTo>
                  <a:lnTo>
                    <a:pt x="0" y="311"/>
                  </a:lnTo>
                  <a:lnTo>
                    <a:pt x="1" y="295"/>
                  </a:lnTo>
                  <a:lnTo>
                    <a:pt x="3" y="278"/>
                  </a:lnTo>
                  <a:lnTo>
                    <a:pt x="7" y="262"/>
                  </a:lnTo>
                  <a:lnTo>
                    <a:pt x="10" y="246"/>
                  </a:lnTo>
                  <a:lnTo>
                    <a:pt x="15" y="231"/>
                  </a:lnTo>
                  <a:lnTo>
                    <a:pt x="26" y="200"/>
                  </a:lnTo>
                  <a:lnTo>
                    <a:pt x="39" y="172"/>
                  </a:lnTo>
                  <a:lnTo>
                    <a:pt x="56" y="145"/>
                  </a:lnTo>
                  <a:lnTo>
                    <a:pt x="75" y="119"/>
                  </a:lnTo>
                  <a:lnTo>
                    <a:pt x="95" y="96"/>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1" y="11"/>
                  </a:lnTo>
                  <a:lnTo>
                    <a:pt x="426" y="15"/>
                  </a:lnTo>
                  <a:lnTo>
                    <a:pt x="457" y="25"/>
                  </a:lnTo>
                  <a:lnTo>
                    <a:pt x="485" y="39"/>
                  </a:lnTo>
                  <a:lnTo>
                    <a:pt x="512" y="56"/>
                  </a:lnTo>
                  <a:lnTo>
                    <a:pt x="537" y="75"/>
                  </a:lnTo>
                  <a:lnTo>
                    <a:pt x="560" y="96"/>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8"/>
                  </a:lnTo>
                  <a:lnTo>
                    <a:pt x="650" y="395"/>
                  </a:lnTo>
                  <a:lnTo>
                    <a:pt x="646" y="411"/>
                  </a:lnTo>
                  <a:lnTo>
                    <a:pt x="642" y="425"/>
                  </a:lnTo>
                  <a:lnTo>
                    <a:pt x="631" y="456"/>
                  </a:lnTo>
                  <a:lnTo>
                    <a:pt x="618" y="484"/>
                  </a:lnTo>
                  <a:lnTo>
                    <a:pt x="600" y="511"/>
                  </a:lnTo>
                  <a:lnTo>
                    <a:pt x="581" y="537"/>
                  </a:lnTo>
                  <a:lnTo>
                    <a:pt x="560" y="561"/>
                  </a:lnTo>
                  <a:lnTo>
                    <a:pt x="537" y="581"/>
                  </a:lnTo>
                  <a:lnTo>
                    <a:pt x="512" y="600"/>
                  </a:lnTo>
                  <a:lnTo>
                    <a:pt x="485" y="617"/>
                  </a:lnTo>
                  <a:lnTo>
                    <a:pt x="457" y="631"/>
                  </a:lnTo>
                  <a:lnTo>
                    <a:pt x="426" y="642"/>
                  </a:lnTo>
                  <a:lnTo>
                    <a:pt x="411" y="647"/>
                  </a:lnTo>
                  <a:lnTo>
                    <a:pt x="395" y="650"/>
                  </a:lnTo>
                  <a:lnTo>
                    <a:pt x="379" y="654"/>
                  </a:lnTo>
                  <a:lnTo>
                    <a:pt x="361" y="655"/>
                  </a:lnTo>
                  <a:lnTo>
                    <a:pt x="345" y="656"/>
                  </a:lnTo>
                  <a:lnTo>
                    <a:pt x="328" y="656"/>
                  </a:lnTo>
                  <a:lnTo>
                    <a:pt x="328" y="656"/>
                  </a:lnTo>
                  <a:close/>
                  <a:moveTo>
                    <a:pt x="328" y="37"/>
                  </a:moveTo>
                  <a:lnTo>
                    <a:pt x="328" y="37"/>
                  </a:lnTo>
                  <a:lnTo>
                    <a:pt x="298" y="39"/>
                  </a:lnTo>
                  <a:lnTo>
                    <a:pt x="270" y="43"/>
                  </a:lnTo>
                  <a:lnTo>
                    <a:pt x="242" y="51"/>
                  </a:lnTo>
                  <a:lnTo>
                    <a:pt x="215" y="60"/>
                  </a:lnTo>
                  <a:lnTo>
                    <a:pt x="189" y="72"/>
                  </a:lnTo>
                  <a:lnTo>
                    <a:pt x="165" y="87"/>
                  </a:lnTo>
                  <a:lnTo>
                    <a:pt x="144" y="103"/>
                  </a:lnTo>
                  <a:lnTo>
                    <a:pt x="122" y="122"/>
                  </a:lnTo>
                  <a:lnTo>
                    <a:pt x="103" y="143"/>
                  </a:lnTo>
                  <a:lnTo>
                    <a:pt x="87" y="165"/>
                  </a:lnTo>
                  <a:lnTo>
                    <a:pt x="73" y="189"/>
                  </a:lnTo>
                  <a:lnTo>
                    <a:pt x="61" y="215"/>
                  </a:lnTo>
                  <a:lnTo>
                    <a:pt x="50" y="241"/>
                  </a:lnTo>
                  <a:lnTo>
                    <a:pt x="43" y="270"/>
                  </a:lnTo>
                  <a:lnTo>
                    <a:pt x="39" y="298"/>
                  </a:lnTo>
                  <a:lnTo>
                    <a:pt x="38" y="329"/>
                  </a:lnTo>
                  <a:lnTo>
                    <a:pt x="38" y="329"/>
                  </a:lnTo>
                  <a:lnTo>
                    <a:pt x="39" y="358"/>
                  </a:lnTo>
                  <a:lnTo>
                    <a:pt x="43" y="386"/>
                  </a:lnTo>
                  <a:lnTo>
                    <a:pt x="50" y="415"/>
                  </a:lnTo>
                  <a:lnTo>
                    <a:pt x="61"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7"/>
                  </a:lnTo>
                  <a:lnTo>
                    <a:pt x="328" y="619"/>
                  </a:lnTo>
                  <a:lnTo>
                    <a:pt x="328" y="619"/>
                  </a:lnTo>
                  <a:lnTo>
                    <a:pt x="359" y="617"/>
                  </a:lnTo>
                  <a:lnTo>
                    <a:pt x="387" y="613"/>
                  </a:lnTo>
                  <a:lnTo>
                    <a:pt x="415" y="607"/>
                  </a:lnTo>
                  <a:lnTo>
                    <a:pt x="442" y="596"/>
                  </a:lnTo>
                  <a:lnTo>
                    <a:pt x="467" y="584"/>
                  </a:lnTo>
                  <a:lnTo>
                    <a:pt x="491" y="569"/>
                  </a:lnTo>
                  <a:lnTo>
                    <a:pt x="513" y="553"/>
                  </a:lnTo>
                  <a:lnTo>
                    <a:pt x="534" y="534"/>
                  </a:lnTo>
                  <a:lnTo>
                    <a:pt x="553" y="513"/>
                  </a:lnTo>
                  <a:lnTo>
                    <a:pt x="569" y="491"/>
                  </a:lnTo>
                  <a:lnTo>
                    <a:pt x="584" y="467"/>
                  </a:lnTo>
                  <a:lnTo>
                    <a:pt x="596" y="442"/>
                  </a:lnTo>
                  <a:lnTo>
                    <a:pt x="606" y="415"/>
                  </a:lnTo>
                  <a:lnTo>
                    <a:pt x="614" y="386"/>
                  </a:lnTo>
                  <a:lnTo>
                    <a:pt x="618" y="358"/>
                  </a:lnTo>
                  <a:lnTo>
                    <a:pt x="619" y="329"/>
                  </a:lnTo>
                  <a:lnTo>
                    <a:pt x="619" y="329"/>
                  </a:lnTo>
                  <a:lnTo>
                    <a:pt x="618" y="298"/>
                  </a:lnTo>
                  <a:lnTo>
                    <a:pt x="614" y="270"/>
                  </a:lnTo>
                  <a:lnTo>
                    <a:pt x="606" y="241"/>
                  </a:lnTo>
                  <a:lnTo>
                    <a:pt x="596" y="215"/>
                  </a:lnTo>
                  <a:lnTo>
                    <a:pt x="584" y="189"/>
                  </a:lnTo>
                  <a:lnTo>
                    <a:pt x="569" y="165"/>
                  </a:lnTo>
                  <a:lnTo>
                    <a:pt x="553" y="143"/>
                  </a:lnTo>
                  <a:lnTo>
                    <a:pt x="534" y="122"/>
                  </a:lnTo>
                  <a:lnTo>
                    <a:pt x="513" y="103"/>
                  </a:lnTo>
                  <a:lnTo>
                    <a:pt x="491" y="87"/>
                  </a:lnTo>
                  <a:lnTo>
                    <a:pt x="467" y="72"/>
                  </a:lnTo>
                  <a:lnTo>
                    <a:pt x="442" y="60"/>
                  </a:lnTo>
                  <a:lnTo>
                    <a:pt x="415" y="51"/>
                  </a:lnTo>
                  <a:lnTo>
                    <a:pt x="387" y="43"/>
                  </a:lnTo>
                  <a:lnTo>
                    <a:pt x="359" y="39"/>
                  </a:lnTo>
                  <a:lnTo>
                    <a:pt x="328" y="37"/>
                  </a:lnTo>
                  <a:lnTo>
                    <a:pt x="328" y="37"/>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5" name="Freeform 166">
              <a:extLst>
                <a:ext uri="{FF2B5EF4-FFF2-40B4-BE49-F238E27FC236}">
                  <a16:creationId xmlns:a16="http://schemas.microsoft.com/office/drawing/2014/main" id="{FFAAF16A-3D60-4DE1-A5DD-4B683F8086D1}"/>
                </a:ext>
              </a:extLst>
            </p:cNvPr>
            <p:cNvSpPr>
              <a:spLocks/>
            </p:cNvSpPr>
            <p:nvPr/>
          </p:nvSpPr>
          <p:spPr bwMode="auto">
            <a:xfrm>
              <a:off x="719138" y="2662238"/>
              <a:ext cx="215900" cy="115888"/>
            </a:xfrm>
            <a:custGeom>
              <a:avLst/>
              <a:gdLst>
                <a:gd name="T0" fmla="*/ 196 w 273"/>
                <a:gd name="T1" fmla="*/ 0 h 146"/>
                <a:gd name="T2" fmla="*/ 196 w 273"/>
                <a:gd name="T3" fmla="*/ 0 h 146"/>
                <a:gd name="T4" fmla="*/ 187 w 273"/>
                <a:gd name="T5" fmla="*/ 1 h 146"/>
                <a:gd name="T6" fmla="*/ 179 w 273"/>
                <a:gd name="T7" fmla="*/ 2 h 146"/>
                <a:gd name="T8" fmla="*/ 171 w 273"/>
                <a:gd name="T9" fmla="*/ 4 h 146"/>
                <a:gd name="T10" fmla="*/ 163 w 273"/>
                <a:gd name="T11" fmla="*/ 8 h 146"/>
                <a:gd name="T12" fmla="*/ 156 w 273"/>
                <a:gd name="T13" fmla="*/ 12 h 146"/>
                <a:gd name="T14" fmla="*/ 148 w 273"/>
                <a:gd name="T15" fmla="*/ 17 h 146"/>
                <a:gd name="T16" fmla="*/ 142 w 273"/>
                <a:gd name="T17" fmla="*/ 22 h 146"/>
                <a:gd name="T18" fmla="*/ 136 w 273"/>
                <a:gd name="T19" fmla="*/ 29 h 146"/>
                <a:gd name="T20" fmla="*/ 136 w 273"/>
                <a:gd name="T21" fmla="*/ 29 h 146"/>
                <a:gd name="T22" fmla="*/ 130 w 273"/>
                <a:gd name="T23" fmla="*/ 22 h 146"/>
                <a:gd name="T24" fmla="*/ 124 w 273"/>
                <a:gd name="T25" fmla="*/ 17 h 146"/>
                <a:gd name="T26" fmla="*/ 117 w 273"/>
                <a:gd name="T27" fmla="*/ 12 h 146"/>
                <a:gd name="T28" fmla="*/ 110 w 273"/>
                <a:gd name="T29" fmla="*/ 8 h 146"/>
                <a:gd name="T30" fmla="*/ 102 w 273"/>
                <a:gd name="T31" fmla="*/ 4 h 146"/>
                <a:gd name="T32" fmla="*/ 94 w 273"/>
                <a:gd name="T33" fmla="*/ 2 h 146"/>
                <a:gd name="T34" fmla="*/ 85 w 273"/>
                <a:gd name="T35" fmla="*/ 1 h 146"/>
                <a:gd name="T36" fmla="*/ 77 w 273"/>
                <a:gd name="T37" fmla="*/ 0 h 146"/>
                <a:gd name="T38" fmla="*/ 77 w 273"/>
                <a:gd name="T39" fmla="*/ 0 h 146"/>
                <a:gd name="T40" fmla="*/ 61 w 273"/>
                <a:gd name="T41" fmla="*/ 1 h 146"/>
                <a:gd name="T42" fmla="*/ 47 w 273"/>
                <a:gd name="T43" fmla="*/ 6 h 146"/>
                <a:gd name="T44" fmla="*/ 34 w 273"/>
                <a:gd name="T45" fmla="*/ 13 h 146"/>
                <a:gd name="T46" fmla="*/ 23 w 273"/>
                <a:gd name="T47" fmla="*/ 22 h 146"/>
                <a:gd name="T48" fmla="*/ 14 w 273"/>
                <a:gd name="T49" fmla="*/ 34 h 146"/>
                <a:gd name="T50" fmla="*/ 7 w 273"/>
                <a:gd name="T51" fmla="*/ 47 h 146"/>
                <a:gd name="T52" fmla="*/ 1 w 273"/>
                <a:gd name="T53" fmla="*/ 61 h 146"/>
                <a:gd name="T54" fmla="*/ 0 w 273"/>
                <a:gd name="T55" fmla="*/ 77 h 146"/>
                <a:gd name="T56" fmla="*/ 0 w 273"/>
                <a:gd name="T57" fmla="*/ 77 h 146"/>
                <a:gd name="T58" fmla="*/ 1 w 273"/>
                <a:gd name="T59" fmla="*/ 88 h 146"/>
                <a:gd name="T60" fmla="*/ 4 w 273"/>
                <a:gd name="T61" fmla="*/ 99 h 146"/>
                <a:gd name="T62" fmla="*/ 8 w 273"/>
                <a:gd name="T63" fmla="*/ 111 h 146"/>
                <a:gd name="T64" fmla="*/ 14 w 273"/>
                <a:gd name="T65" fmla="*/ 123 h 146"/>
                <a:gd name="T66" fmla="*/ 90 w 273"/>
                <a:gd name="T67" fmla="*/ 123 h 146"/>
                <a:gd name="T68" fmla="*/ 106 w 273"/>
                <a:gd name="T69" fmla="*/ 90 h 146"/>
                <a:gd name="T70" fmla="*/ 106 w 273"/>
                <a:gd name="T71" fmla="*/ 90 h 146"/>
                <a:gd name="T72" fmla="*/ 108 w 273"/>
                <a:gd name="T73" fmla="*/ 88 h 146"/>
                <a:gd name="T74" fmla="*/ 110 w 273"/>
                <a:gd name="T75" fmla="*/ 88 h 146"/>
                <a:gd name="T76" fmla="*/ 110 w 273"/>
                <a:gd name="T77" fmla="*/ 88 h 146"/>
                <a:gd name="T78" fmla="*/ 112 w 273"/>
                <a:gd name="T79" fmla="*/ 88 h 146"/>
                <a:gd name="T80" fmla="*/ 114 w 273"/>
                <a:gd name="T81" fmla="*/ 90 h 146"/>
                <a:gd name="T82" fmla="*/ 153 w 273"/>
                <a:gd name="T83" fmla="*/ 146 h 146"/>
                <a:gd name="T84" fmla="*/ 168 w 273"/>
                <a:gd name="T85" fmla="*/ 124 h 146"/>
                <a:gd name="T86" fmla="*/ 168 w 273"/>
                <a:gd name="T87" fmla="*/ 124 h 146"/>
                <a:gd name="T88" fmla="*/ 169 w 273"/>
                <a:gd name="T89" fmla="*/ 123 h 146"/>
                <a:gd name="T90" fmla="*/ 172 w 273"/>
                <a:gd name="T91" fmla="*/ 123 h 146"/>
                <a:gd name="T92" fmla="*/ 259 w 273"/>
                <a:gd name="T93" fmla="*/ 123 h 146"/>
                <a:gd name="T94" fmla="*/ 259 w 273"/>
                <a:gd name="T95" fmla="*/ 123 h 146"/>
                <a:gd name="T96" fmla="*/ 265 w 273"/>
                <a:gd name="T97" fmla="*/ 111 h 146"/>
                <a:gd name="T98" fmla="*/ 269 w 273"/>
                <a:gd name="T99" fmla="*/ 99 h 146"/>
                <a:gd name="T100" fmla="*/ 271 w 273"/>
                <a:gd name="T101" fmla="*/ 88 h 146"/>
                <a:gd name="T102" fmla="*/ 273 w 273"/>
                <a:gd name="T103" fmla="*/ 77 h 146"/>
                <a:gd name="T104" fmla="*/ 273 w 273"/>
                <a:gd name="T105" fmla="*/ 77 h 146"/>
                <a:gd name="T106" fmla="*/ 271 w 273"/>
                <a:gd name="T107" fmla="*/ 61 h 146"/>
                <a:gd name="T108" fmla="*/ 266 w 273"/>
                <a:gd name="T109" fmla="*/ 47 h 146"/>
                <a:gd name="T110" fmla="*/ 259 w 273"/>
                <a:gd name="T111" fmla="*/ 34 h 146"/>
                <a:gd name="T112" fmla="*/ 250 w 273"/>
                <a:gd name="T113" fmla="*/ 22 h 146"/>
                <a:gd name="T114" fmla="*/ 239 w 273"/>
                <a:gd name="T115" fmla="*/ 13 h 146"/>
                <a:gd name="T116" fmla="*/ 226 w 273"/>
                <a:gd name="T117" fmla="*/ 6 h 146"/>
                <a:gd name="T118" fmla="*/ 211 w 273"/>
                <a:gd name="T119" fmla="*/ 1 h 146"/>
                <a:gd name="T120" fmla="*/ 196 w 273"/>
                <a:gd name="T121" fmla="*/ 0 h 146"/>
                <a:gd name="T122" fmla="*/ 196 w 273"/>
                <a:gd name="T123"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3" h="146">
                  <a:moveTo>
                    <a:pt x="196" y="0"/>
                  </a:moveTo>
                  <a:lnTo>
                    <a:pt x="196" y="0"/>
                  </a:lnTo>
                  <a:lnTo>
                    <a:pt x="187" y="1"/>
                  </a:lnTo>
                  <a:lnTo>
                    <a:pt x="179" y="2"/>
                  </a:lnTo>
                  <a:lnTo>
                    <a:pt x="171" y="4"/>
                  </a:lnTo>
                  <a:lnTo>
                    <a:pt x="163" y="8"/>
                  </a:lnTo>
                  <a:lnTo>
                    <a:pt x="156" y="12"/>
                  </a:lnTo>
                  <a:lnTo>
                    <a:pt x="148" y="17"/>
                  </a:lnTo>
                  <a:lnTo>
                    <a:pt x="142" y="22"/>
                  </a:lnTo>
                  <a:lnTo>
                    <a:pt x="136" y="29"/>
                  </a:lnTo>
                  <a:lnTo>
                    <a:pt x="136" y="29"/>
                  </a:lnTo>
                  <a:lnTo>
                    <a:pt x="130" y="22"/>
                  </a:lnTo>
                  <a:lnTo>
                    <a:pt x="124" y="17"/>
                  </a:lnTo>
                  <a:lnTo>
                    <a:pt x="117" y="12"/>
                  </a:lnTo>
                  <a:lnTo>
                    <a:pt x="110" y="8"/>
                  </a:lnTo>
                  <a:lnTo>
                    <a:pt x="102" y="4"/>
                  </a:lnTo>
                  <a:lnTo>
                    <a:pt x="94" y="2"/>
                  </a:lnTo>
                  <a:lnTo>
                    <a:pt x="85" y="1"/>
                  </a:lnTo>
                  <a:lnTo>
                    <a:pt x="77" y="0"/>
                  </a:lnTo>
                  <a:lnTo>
                    <a:pt x="77" y="0"/>
                  </a:lnTo>
                  <a:lnTo>
                    <a:pt x="61" y="1"/>
                  </a:lnTo>
                  <a:lnTo>
                    <a:pt x="47" y="6"/>
                  </a:lnTo>
                  <a:lnTo>
                    <a:pt x="34" y="13"/>
                  </a:lnTo>
                  <a:lnTo>
                    <a:pt x="23" y="22"/>
                  </a:lnTo>
                  <a:lnTo>
                    <a:pt x="14" y="34"/>
                  </a:lnTo>
                  <a:lnTo>
                    <a:pt x="7" y="47"/>
                  </a:lnTo>
                  <a:lnTo>
                    <a:pt x="1" y="61"/>
                  </a:lnTo>
                  <a:lnTo>
                    <a:pt x="0" y="77"/>
                  </a:lnTo>
                  <a:lnTo>
                    <a:pt x="0" y="77"/>
                  </a:lnTo>
                  <a:lnTo>
                    <a:pt x="1" y="88"/>
                  </a:lnTo>
                  <a:lnTo>
                    <a:pt x="4" y="99"/>
                  </a:lnTo>
                  <a:lnTo>
                    <a:pt x="8" y="111"/>
                  </a:lnTo>
                  <a:lnTo>
                    <a:pt x="14" y="123"/>
                  </a:lnTo>
                  <a:lnTo>
                    <a:pt x="90" y="123"/>
                  </a:lnTo>
                  <a:lnTo>
                    <a:pt x="106" y="90"/>
                  </a:lnTo>
                  <a:lnTo>
                    <a:pt x="106" y="90"/>
                  </a:lnTo>
                  <a:lnTo>
                    <a:pt x="108" y="88"/>
                  </a:lnTo>
                  <a:lnTo>
                    <a:pt x="110" y="88"/>
                  </a:lnTo>
                  <a:lnTo>
                    <a:pt x="110" y="88"/>
                  </a:lnTo>
                  <a:lnTo>
                    <a:pt x="112" y="88"/>
                  </a:lnTo>
                  <a:lnTo>
                    <a:pt x="114" y="90"/>
                  </a:lnTo>
                  <a:lnTo>
                    <a:pt x="153" y="146"/>
                  </a:lnTo>
                  <a:lnTo>
                    <a:pt x="168" y="124"/>
                  </a:lnTo>
                  <a:lnTo>
                    <a:pt x="168" y="124"/>
                  </a:lnTo>
                  <a:lnTo>
                    <a:pt x="169" y="123"/>
                  </a:lnTo>
                  <a:lnTo>
                    <a:pt x="172" y="123"/>
                  </a:lnTo>
                  <a:lnTo>
                    <a:pt x="259" y="123"/>
                  </a:lnTo>
                  <a:lnTo>
                    <a:pt x="259" y="123"/>
                  </a:lnTo>
                  <a:lnTo>
                    <a:pt x="265" y="111"/>
                  </a:lnTo>
                  <a:lnTo>
                    <a:pt x="269" y="99"/>
                  </a:lnTo>
                  <a:lnTo>
                    <a:pt x="271" y="88"/>
                  </a:lnTo>
                  <a:lnTo>
                    <a:pt x="273" y="77"/>
                  </a:lnTo>
                  <a:lnTo>
                    <a:pt x="273" y="77"/>
                  </a:lnTo>
                  <a:lnTo>
                    <a:pt x="271" y="61"/>
                  </a:lnTo>
                  <a:lnTo>
                    <a:pt x="266" y="47"/>
                  </a:lnTo>
                  <a:lnTo>
                    <a:pt x="259" y="34"/>
                  </a:lnTo>
                  <a:lnTo>
                    <a:pt x="250" y="22"/>
                  </a:lnTo>
                  <a:lnTo>
                    <a:pt x="239" y="13"/>
                  </a:lnTo>
                  <a:lnTo>
                    <a:pt x="226" y="6"/>
                  </a:lnTo>
                  <a:lnTo>
                    <a:pt x="211" y="1"/>
                  </a:lnTo>
                  <a:lnTo>
                    <a:pt x="196" y="0"/>
                  </a:lnTo>
                  <a:lnTo>
                    <a:pt x="196" y="0"/>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9" name="Freeform 167">
              <a:extLst>
                <a:ext uri="{FF2B5EF4-FFF2-40B4-BE49-F238E27FC236}">
                  <a16:creationId xmlns:a16="http://schemas.microsoft.com/office/drawing/2014/main" id="{20792B0B-F86B-45E5-893E-792124946B85}"/>
                </a:ext>
              </a:extLst>
            </p:cNvPr>
            <p:cNvSpPr>
              <a:spLocks/>
            </p:cNvSpPr>
            <p:nvPr/>
          </p:nvSpPr>
          <p:spPr bwMode="auto">
            <a:xfrm>
              <a:off x="733426" y="2763838"/>
              <a:ext cx="188913" cy="123825"/>
            </a:xfrm>
            <a:custGeom>
              <a:avLst/>
              <a:gdLst>
                <a:gd name="T0" fmla="*/ 115 w 237"/>
                <a:gd name="T1" fmla="*/ 156 h 156"/>
                <a:gd name="T2" fmla="*/ 115 w 237"/>
                <a:gd name="T3" fmla="*/ 156 h 156"/>
                <a:gd name="T4" fmla="*/ 118 w 237"/>
                <a:gd name="T5" fmla="*/ 156 h 156"/>
                <a:gd name="T6" fmla="*/ 118 w 237"/>
                <a:gd name="T7" fmla="*/ 156 h 156"/>
                <a:gd name="T8" fmla="*/ 120 w 237"/>
                <a:gd name="T9" fmla="*/ 156 h 156"/>
                <a:gd name="T10" fmla="*/ 120 w 237"/>
                <a:gd name="T11" fmla="*/ 156 h 156"/>
                <a:gd name="T12" fmla="*/ 136 w 237"/>
                <a:gd name="T13" fmla="*/ 142 h 156"/>
                <a:gd name="T14" fmla="*/ 167 w 237"/>
                <a:gd name="T15" fmla="*/ 113 h 156"/>
                <a:gd name="T16" fmla="*/ 186 w 237"/>
                <a:gd name="T17" fmla="*/ 93 h 156"/>
                <a:gd name="T18" fmla="*/ 205 w 237"/>
                <a:gd name="T19" fmla="*/ 71 h 156"/>
                <a:gd name="T20" fmla="*/ 222 w 237"/>
                <a:gd name="T21" fmla="*/ 48 h 156"/>
                <a:gd name="T22" fmla="*/ 237 w 237"/>
                <a:gd name="T23" fmla="*/ 24 h 156"/>
                <a:gd name="T24" fmla="*/ 157 w 237"/>
                <a:gd name="T25" fmla="*/ 24 h 156"/>
                <a:gd name="T26" fmla="*/ 139 w 237"/>
                <a:gd name="T27" fmla="*/ 58 h 156"/>
                <a:gd name="T28" fmla="*/ 139 w 237"/>
                <a:gd name="T29" fmla="*/ 58 h 156"/>
                <a:gd name="T30" fmla="*/ 138 w 237"/>
                <a:gd name="T31" fmla="*/ 59 h 156"/>
                <a:gd name="T32" fmla="*/ 136 w 237"/>
                <a:gd name="T33" fmla="*/ 59 h 156"/>
                <a:gd name="T34" fmla="*/ 136 w 237"/>
                <a:gd name="T35" fmla="*/ 59 h 156"/>
                <a:gd name="T36" fmla="*/ 135 w 237"/>
                <a:gd name="T37" fmla="*/ 59 h 156"/>
                <a:gd name="T38" fmla="*/ 135 w 237"/>
                <a:gd name="T39" fmla="*/ 59 h 156"/>
                <a:gd name="T40" fmla="*/ 134 w 237"/>
                <a:gd name="T41" fmla="*/ 59 h 156"/>
                <a:gd name="T42" fmla="*/ 132 w 237"/>
                <a:gd name="T43" fmla="*/ 58 h 156"/>
                <a:gd name="T44" fmla="*/ 94 w 237"/>
                <a:gd name="T45" fmla="*/ 0 h 156"/>
                <a:gd name="T46" fmla="*/ 79 w 237"/>
                <a:gd name="T47" fmla="*/ 22 h 156"/>
                <a:gd name="T48" fmla="*/ 79 w 237"/>
                <a:gd name="T49" fmla="*/ 22 h 156"/>
                <a:gd name="T50" fmla="*/ 76 w 237"/>
                <a:gd name="T51" fmla="*/ 24 h 156"/>
                <a:gd name="T52" fmla="*/ 75 w 237"/>
                <a:gd name="T53" fmla="*/ 24 h 156"/>
                <a:gd name="T54" fmla="*/ 0 w 237"/>
                <a:gd name="T55" fmla="*/ 24 h 156"/>
                <a:gd name="T56" fmla="*/ 0 w 237"/>
                <a:gd name="T57" fmla="*/ 24 h 156"/>
                <a:gd name="T58" fmla="*/ 14 w 237"/>
                <a:gd name="T59" fmla="*/ 48 h 156"/>
                <a:gd name="T60" fmla="*/ 32 w 237"/>
                <a:gd name="T61" fmla="*/ 71 h 156"/>
                <a:gd name="T62" fmla="*/ 51 w 237"/>
                <a:gd name="T63" fmla="*/ 93 h 156"/>
                <a:gd name="T64" fmla="*/ 69 w 237"/>
                <a:gd name="T65" fmla="*/ 113 h 156"/>
                <a:gd name="T66" fmla="*/ 100 w 237"/>
                <a:gd name="T67" fmla="*/ 142 h 156"/>
                <a:gd name="T68" fmla="*/ 115 w 237"/>
                <a:gd name="T69" fmla="*/ 156 h 156"/>
                <a:gd name="T70" fmla="*/ 115 w 237"/>
                <a:gd name="T71"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7" h="156">
                  <a:moveTo>
                    <a:pt x="115" y="156"/>
                  </a:moveTo>
                  <a:lnTo>
                    <a:pt x="115" y="156"/>
                  </a:lnTo>
                  <a:lnTo>
                    <a:pt x="118" y="156"/>
                  </a:lnTo>
                  <a:lnTo>
                    <a:pt x="118" y="156"/>
                  </a:lnTo>
                  <a:lnTo>
                    <a:pt x="120" y="156"/>
                  </a:lnTo>
                  <a:lnTo>
                    <a:pt x="120" y="156"/>
                  </a:lnTo>
                  <a:lnTo>
                    <a:pt x="136" y="142"/>
                  </a:lnTo>
                  <a:lnTo>
                    <a:pt x="167" y="113"/>
                  </a:lnTo>
                  <a:lnTo>
                    <a:pt x="186" y="93"/>
                  </a:lnTo>
                  <a:lnTo>
                    <a:pt x="205" y="71"/>
                  </a:lnTo>
                  <a:lnTo>
                    <a:pt x="222" y="48"/>
                  </a:lnTo>
                  <a:lnTo>
                    <a:pt x="237" y="24"/>
                  </a:lnTo>
                  <a:lnTo>
                    <a:pt x="157" y="24"/>
                  </a:lnTo>
                  <a:lnTo>
                    <a:pt x="139" y="58"/>
                  </a:lnTo>
                  <a:lnTo>
                    <a:pt x="139" y="58"/>
                  </a:lnTo>
                  <a:lnTo>
                    <a:pt x="138" y="59"/>
                  </a:lnTo>
                  <a:lnTo>
                    <a:pt x="136" y="59"/>
                  </a:lnTo>
                  <a:lnTo>
                    <a:pt x="136" y="59"/>
                  </a:lnTo>
                  <a:lnTo>
                    <a:pt x="135" y="59"/>
                  </a:lnTo>
                  <a:lnTo>
                    <a:pt x="135" y="59"/>
                  </a:lnTo>
                  <a:lnTo>
                    <a:pt x="134" y="59"/>
                  </a:lnTo>
                  <a:lnTo>
                    <a:pt x="132" y="58"/>
                  </a:lnTo>
                  <a:lnTo>
                    <a:pt x="94" y="0"/>
                  </a:lnTo>
                  <a:lnTo>
                    <a:pt x="79" y="22"/>
                  </a:lnTo>
                  <a:lnTo>
                    <a:pt x="79" y="22"/>
                  </a:lnTo>
                  <a:lnTo>
                    <a:pt x="76" y="24"/>
                  </a:lnTo>
                  <a:lnTo>
                    <a:pt x="75" y="24"/>
                  </a:lnTo>
                  <a:lnTo>
                    <a:pt x="0" y="24"/>
                  </a:lnTo>
                  <a:lnTo>
                    <a:pt x="0" y="24"/>
                  </a:lnTo>
                  <a:lnTo>
                    <a:pt x="14" y="48"/>
                  </a:lnTo>
                  <a:lnTo>
                    <a:pt x="32" y="71"/>
                  </a:lnTo>
                  <a:lnTo>
                    <a:pt x="51" y="93"/>
                  </a:lnTo>
                  <a:lnTo>
                    <a:pt x="69" y="113"/>
                  </a:lnTo>
                  <a:lnTo>
                    <a:pt x="100" y="142"/>
                  </a:lnTo>
                  <a:lnTo>
                    <a:pt x="115" y="156"/>
                  </a:lnTo>
                  <a:lnTo>
                    <a:pt x="115" y="156"/>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31" name="Rectangle 30">
            <a:extLst>
              <a:ext uri="{FF2B5EF4-FFF2-40B4-BE49-F238E27FC236}">
                <a16:creationId xmlns:a16="http://schemas.microsoft.com/office/drawing/2014/main" id="{0C062318-74B0-4FE9-97F8-F3C0066B033E}"/>
              </a:ext>
            </a:extLst>
          </p:cNvPr>
          <p:cNvSpPr/>
          <p:nvPr/>
        </p:nvSpPr>
        <p:spPr>
          <a:xfrm>
            <a:off x="297063" y="3077350"/>
            <a:ext cx="6386376" cy="559682"/>
          </a:xfrm>
          <a:prstGeom prst="rect">
            <a:avLst/>
          </a:prstGeom>
          <a:solidFill>
            <a:srgbClr val="DDEFE8"/>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GB" sz="1400" b="1" dirty="0">
                <a:solidFill>
                  <a:schemeClr val="accent6">
                    <a:lumMod val="50000"/>
                  </a:schemeClr>
                </a:solidFill>
                <a:latin typeface="Segoe UI" panose="020B0502040204020203" pitchFamily="34" charset="0"/>
                <a:cs typeface="Segoe UI" panose="020B0502040204020203" pitchFamily="34" charset="0"/>
              </a:rPr>
              <a:t>Nora Kelly – Maternity patient</a:t>
            </a:r>
          </a:p>
        </p:txBody>
      </p:sp>
      <p:pic>
        <p:nvPicPr>
          <p:cNvPr id="32" name="Picture 31">
            <a:extLst>
              <a:ext uri="{FF2B5EF4-FFF2-40B4-BE49-F238E27FC236}">
                <a16:creationId xmlns:a16="http://schemas.microsoft.com/office/drawing/2014/main" id="{B16D2141-328C-4817-A711-EE9EA2DEE627}"/>
              </a:ext>
            </a:extLst>
          </p:cNvPr>
          <p:cNvPicPr>
            <a:picLocks noChangeAspect="1"/>
          </p:cNvPicPr>
          <p:nvPr/>
        </p:nvPicPr>
        <p:blipFill>
          <a:blip r:embed="rId3"/>
          <a:stretch>
            <a:fillRect/>
          </a:stretch>
        </p:blipFill>
        <p:spPr>
          <a:xfrm>
            <a:off x="235812" y="3671047"/>
            <a:ext cx="2037158" cy="2037158"/>
          </a:xfrm>
          <a:prstGeom prst="rect">
            <a:avLst/>
          </a:prstGeom>
        </p:spPr>
      </p:pic>
      <p:sp>
        <p:nvSpPr>
          <p:cNvPr id="33" name="Rectangle 32">
            <a:extLst>
              <a:ext uri="{FF2B5EF4-FFF2-40B4-BE49-F238E27FC236}">
                <a16:creationId xmlns:a16="http://schemas.microsoft.com/office/drawing/2014/main" id="{3F4D4860-B449-486C-B117-EDFF474294FE}"/>
              </a:ext>
            </a:extLst>
          </p:cNvPr>
          <p:cNvSpPr/>
          <p:nvPr/>
        </p:nvSpPr>
        <p:spPr>
          <a:xfrm>
            <a:off x="2403353" y="3728591"/>
            <a:ext cx="4271251" cy="2835842"/>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is 20 weeks pregnant for the first time. She attends the ante-natal clinic for regular check ups at her local hospital. </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likes that all of her </a:t>
            </a:r>
            <a:r>
              <a:rPr lang="en-GB" sz="1050" dirty="0">
                <a:solidFill>
                  <a:srgbClr val="50575C"/>
                </a:solidFill>
                <a:latin typeface="Segoe UI" panose="020B0502040204020203" pitchFamily="34" charset="0"/>
                <a:cs typeface="Segoe UI" panose="020B0502040204020203" pitchFamily="34" charset="0"/>
              </a:rPr>
              <a:t>health and maternity information is in one place, so that everyone involved in her maternity journey knows about her pre-existing condition of high blood </a:t>
            </a:r>
            <a:r>
              <a:rPr lang="en-GB" sz="1050" dirty="0">
                <a:solidFill>
                  <a:srgbClr val="313131"/>
                </a:solidFill>
                <a:latin typeface="Segoe UI" panose="020B0502040204020203" pitchFamily="34" charset="0"/>
                <a:cs typeface="Segoe UI" panose="020B0502040204020203" pitchFamily="34" charset="0"/>
              </a:rPr>
              <a:t>pressure.</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is using digital applications to track her blood pressure, as well as her exercise and diet. She can send this data to her </a:t>
            </a:r>
            <a:r>
              <a:rPr lang="en-GB" sz="1050" dirty="0">
                <a:solidFill>
                  <a:srgbClr val="50575C"/>
                </a:solidFill>
                <a:latin typeface="Segoe UI" panose="020B0502040204020203" pitchFamily="34" charset="0"/>
                <a:cs typeface="Segoe UI" panose="020B0502040204020203" pitchFamily="34" charset="0"/>
              </a:rPr>
              <a:t>midwife prior to her </a:t>
            </a:r>
            <a:r>
              <a:rPr lang="en-GB" sz="1050" dirty="0">
                <a:solidFill>
                  <a:srgbClr val="313131"/>
                </a:solidFill>
                <a:latin typeface="Segoe UI" panose="020B0502040204020203" pitchFamily="34" charset="0"/>
                <a:cs typeface="Segoe UI" panose="020B0502040204020203" pitchFamily="34" charset="0"/>
              </a:rPr>
              <a:t>check ups.</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can arrange her appointments online and her midwife can send her an SMS message if she is worried about any of her health signs.</a:t>
            </a:r>
          </a:p>
          <a:p>
            <a:pPr marL="34290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is anxious, but she feels that </a:t>
            </a:r>
            <a:r>
              <a:rPr lang="en-GB" sz="1050" dirty="0">
                <a:solidFill>
                  <a:srgbClr val="50575C"/>
                </a:solidFill>
                <a:latin typeface="Segoe UI" panose="020B0502040204020203" pitchFamily="34" charset="0"/>
                <a:cs typeface="Segoe UI" panose="020B0502040204020203" pitchFamily="34" charset="0"/>
              </a:rPr>
              <a:t>her maternity team knows </a:t>
            </a:r>
            <a:r>
              <a:rPr lang="en-GB" sz="1050" dirty="0">
                <a:solidFill>
                  <a:srgbClr val="313131"/>
                </a:solidFill>
                <a:latin typeface="Segoe UI" panose="020B0502040204020203" pitchFamily="34" charset="0"/>
                <a:cs typeface="Segoe UI" panose="020B0502040204020203" pitchFamily="34" charset="0"/>
              </a:rPr>
              <a:t>her well and is easy to reach if she has any questions or concerns. </a:t>
            </a:r>
          </a:p>
          <a:p>
            <a:pPr marL="34290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Nora feels actively engaged and consulted in the best management of her blood pressure.</a:t>
            </a:r>
            <a:endParaRPr lang="en-GB" sz="1050" dirty="0">
              <a:solidFill>
                <a:prstClr val="black"/>
              </a:solidFill>
              <a:latin typeface="Segoe UI" panose="020B0502040204020203" pitchFamily="34" charset="0"/>
              <a:cs typeface="Segoe UI" panose="020B0502040204020203" pitchFamily="34" charset="0"/>
            </a:endParaRPr>
          </a:p>
          <a:p>
            <a:pPr marL="342900" lvl="0" indent="-342900">
              <a:buFont typeface="Symbol" panose="05050102010706020507" pitchFamily="18" charset="2"/>
              <a:buChar char=""/>
            </a:pPr>
            <a:endParaRPr lang="en-GB" sz="1050" dirty="0">
              <a:solidFill>
                <a:prstClr val="black"/>
              </a:solidFill>
              <a:latin typeface="Segoe UI" panose="020B0502040204020203" pitchFamily="34" charset="0"/>
              <a:cs typeface="Segoe UI" panose="020B0502040204020203" pitchFamily="34" charset="0"/>
            </a:endParaRPr>
          </a:p>
        </p:txBody>
      </p:sp>
      <p:sp>
        <p:nvSpPr>
          <p:cNvPr id="35" name="Rectangle 34">
            <a:extLst>
              <a:ext uri="{FF2B5EF4-FFF2-40B4-BE49-F238E27FC236}">
                <a16:creationId xmlns:a16="http://schemas.microsoft.com/office/drawing/2014/main" id="{B4FDAE69-2FF1-4EBA-8198-EE8D6FA0AA7C}"/>
              </a:ext>
            </a:extLst>
          </p:cNvPr>
          <p:cNvSpPr/>
          <p:nvPr/>
        </p:nvSpPr>
        <p:spPr>
          <a:xfrm>
            <a:off x="269001" y="5794467"/>
            <a:ext cx="1999689" cy="769966"/>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Age: 27</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Occupation: Retail assistant</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Location: Belfast</a:t>
            </a:r>
          </a:p>
        </p:txBody>
      </p:sp>
      <p:pic>
        <p:nvPicPr>
          <p:cNvPr id="3" name="Picture 2">
            <a:extLst>
              <a:ext uri="{FF2B5EF4-FFF2-40B4-BE49-F238E27FC236}">
                <a16:creationId xmlns:a16="http://schemas.microsoft.com/office/drawing/2014/main" id="{9027DC1F-4563-48C0-8FEA-29A28A41468F}"/>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69002" y="3765444"/>
            <a:ext cx="2003968" cy="1976776"/>
          </a:xfrm>
          <a:prstGeom prst="rect">
            <a:avLst/>
          </a:prstGeom>
        </p:spPr>
      </p:pic>
      <p:sp>
        <p:nvSpPr>
          <p:cNvPr id="20" name="Rectangle 4">
            <a:extLst>
              <a:ext uri="{FF2B5EF4-FFF2-40B4-BE49-F238E27FC236}">
                <a16:creationId xmlns:a16="http://schemas.microsoft.com/office/drawing/2014/main" id="{52BF6440-4B4C-41C4-9A51-090A097FA8A0}"/>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18A1B1"/>
                </a:solidFill>
                <a:latin typeface="Segoe UI" panose="020B0502040204020203" pitchFamily="34" charset="0"/>
                <a:cs typeface="Segoe UI" panose="020B0502040204020203" pitchFamily="34" charset="0"/>
              </a:rPr>
              <a:t>The following is an illustrative journey of Nora Kelly, a maternity patient living in Belfast. Her journey shows how digital will provide greater visibility, control and personalisation of care.  </a:t>
            </a:r>
          </a:p>
        </p:txBody>
      </p:sp>
      <p:grpSp>
        <p:nvGrpSpPr>
          <p:cNvPr id="2" name="Group 1">
            <a:extLst>
              <a:ext uri="{FF2B5EF4-FFF2-40B4-BE49-F238E27FC236}">
                <a16:creationId xmlns:a16="http://schemas.microsoft.com/office/drawing/2014/main" id="{8EFFBEBB-B080-4C1B-B905-972255B64392}"/>
              </a:ext>
            </a:extLst>
          </p:cNvPr>
          <p:cNvGrpSpPr/>
          <p:nvPr/>
        </p:nvGrpSpPr>
        <p:grpSpPr>
          <a:xfrm>
            <a:off x="5943600" y="0"/>
            <a:ext cx="914400" cy="914400"/>
            <a:chOff x="5943600" y="0"/>
            <a:chExt cx="914400" cy="914400"/>
          </a:xfrm>
        </p:grpSpPr>
        <p:sp>
          <p:nvSpPr>
            <p:cNvPr id="19" name="Rectangle 18">
              <a:extLst>
                <a:ext uri="{FF2B5EF4-FFF2-40B4-BE49-F238E27FC236}">
                  <a16:creationId xmlns:a16="http://schemas.microsoft.com/office/drawing/2014/main" id="{5F19451E-7DBB-424E-A6CF-3AB28F07DC46}"/>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21" name="Group 20">
              <a:extLst>
                <a:ext uri="{FF2B5EF4-FFF2-40B4-BE49-F238E27FC236}">
                  <a16:creationId xmlns:a16="http://schemas.microsoft.com/office/drawing/2014/main" id="{8A2AFB87-6A79-4BE8-ADCA-AF6EDE5CE080}"/>
                </a:ext>
              </a:extLst>
            </p:cNvPr>
            <p:cNvGrpSpPr/>
            <p:nvPr/>
          </p:nvGrpSpPr>
          <p:grpSpPr>
            <a:xfrm>
              <a:off x="6100085" y="89495"/>
              <a:ext cx="724102" cy="733688"/>
              <a:chOff x="-3700384" y="5595641"/>
              <a:chExt cx="2239750" cy="2239750"/>
            </a:xfrm>
          </p:grpSpPr>
          <p:pic>
            <p:nvPicPr>
              <p:cNvPr id="22" name="Graphic 21" descr="Man with solid fill">
                <a:extLst>
                  <a:ext uri="{FF2B5EF4-FFF2-40B4-BE49-F238E27FC236}">
                    <a16:creationId xmlns:a16="http://schemas.microsoft.com/office/drawing/2014/main" id="{007E2404-25E2-4CE3-856E-2F21CE1B11BD}"/>
                  </a:ext>
                </a:extLst>
              </p:cNvPr>
              <p:cNvPicPr>
                <a:picLocks noChangeAspect="1"/>
              </p:cNvPicPr>
              <p:nvPr/>
            </p:nvPicPr>
            <p:blipFill rotWithShape="1">
              <a:blip r:embed="rId5" cstate="email">
                <a:extLst>
                  <a:ext uri="{28A0092B-C50C-407E-A947-70E740481C1C}">
                    <a14:useLocalDpi xmlns:a14="http://schemas.microsoft.com/office/drawing/2010/main"/>
                  </a:ext>
                  <a:ext uri="{96DAC541-7B7A-43D3-8B79-37D633B846F1}">
                    <asvg:svgBlip xmlns:asvg="http://schemas.microsoft.com/office/drawing/2016/SVG/main" r:embed="rId6"/>
                  </a:ext>
                </a:extLst>
              </a:blip>
              <a:srcRect t="-1" b="822"/>
              <a:stretch/>
            </p:blipFill>
            <p:spPr>
              <a:xfrm>
                <a:off x="-3465097" y="6021228"/>
                <a:ext cx="1289834" cy="1324451"/>
              </a:xfrm>
              <a:prstGeom prst="rect">
                <a:avLst/>
              </a:prstGeom>
            </p:spPr>
          </p:pic>
          <p:pic>
            <p:nvPicPr>
              <p:cNvPr id="26" name="Graphic 25" descr="Magnifying glass with solid fill">
                <a:extLst>
                  <a:ext uri="{FF2B5EF4-FFF2-40B4-BE49-F238E27FC236}">
                    <a16:creationId xmlns:a16="http://schemas.microsoft.com/office/drawing/2014/main" id="{0447B321-88B6-448C-9732-D2A9314F929F}"/>
                  </a:ext>
                </a:extLst>
              </p:cNvPr>
              <p:cNvPicPr>
                <a:picLocks noChangeAspect="1"/>
              </p:cNvPicPr>
              <p:nvPr/>
            </p:nvPicPr>
            <p:blipFill>
              <a:blip r:embed="rId7" cstate="email">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3700384" y="5595641"/>
                <a:ext cx="2239750" cy="2239750"/>
              </a:xfrm>
              <a:prstGeom prst="rect">
                <a:avLst/>
              </a:prstGeom>
            </p:spPr>
          </p:pic>
        </p:grpSp>
      </p:grpSp>
      <p:sp>
        <p:nvSpPr>
          <p:cNvPr id="36" name="Rectangle 35">
            <a:extLst>
              <a:ext uri="{FF2B5EF4-FFF2-40B4-BE49-F238E27FC236}">
                <a16:creationId xmlns:a16="http://schemas.microsoft.com/office/drawing/2014/main" id="{E31E4D42-A657-4249-91F8-F57A81E5D581}"/>
              </a:ext>
            </a:extLst>
          </p:cNvPr>
          <p:cNvSpPr/>
          <p:nvPr/>
        </p:nvSpPr>
        <p:spPr>
          <a:xfrm>
            <a:off x="288228" y="6650695"/>
            <a:ext cx="6386376" cy="559682"/>
          </a:xfrm>
          <a:prstGeom prst="rect">
            <a:avLst/>
          </a:prstGeom>
          <a:solidFill>
            <a:srgbClr val="DDEFE8"/>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GB" sz="1400" b="1">
                <a:solidFill>
                  <a:schemeClr val="accent6">
                    <a:lumMod val="50000"/>
                  </a:schemeClr>
                </a:solidFill>
                <a:latin typeface="Segoe UI" panose="020B0502040204020203" pitchFamily="34" charset="0"/>
                <a:cs typeface="Segoe UI" panose="020B0502040204020203" pitchFamily="34" charset="0"/>
              </a:rPr>
              <a:t>Teagan Murphy – Midwife</a:t>
            </a:r>
          </a:p>
        </p:txBody>
      </p:sp>
      <p:sp>
        <p:nvSpPr>
          <p:cNvPr id="38" name="Rectangle 37">
            <a:extLst>
              <a:ext uri="{FF2B5EF4-FFF2-40B4-BE49-F238E27FC236}">
                <a16:creationId xmlns:a16="http://schemas.microsoft.com/office/drawing/2014/main" id="{C91E0046-DDBF-4076-B58C-51A6A52E186F}"/>
              </a:ext>
            </a:extLst>
          </p:cNvPr>
          <p:cNvSpPr/>
          <p:nvPr/>
        </p:nvSpPr>
        <p:spPr>
          <a:xfrm>
            <a:off x="2394518" y="7292311"/>
            <a:ext cx="4271251" cy="2113058"/>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Teagan can access all of Nora’s health information online, with an easy to use dashboard that shows any changes to her health markers, which Nora has been tracking.</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All the necessary information is easy to find and use, therefore Teagan can spend a greater proportion of her appointment time supporting her patients on a personal level. </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Teagan can store and retrieve ultrasound images via a single enterprise imaging system, which is easy and quick to navigate. </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As staffing levels are digitally monitored and maintained, Teagan feels safe in the knowledge that there will always be enough staff to help out for a challenging delivery. </a:t>
            </a:r>
          </a:p>
          <a:p>
            <a:pPr marL="342900" lvl="0" indent="-342900">
              <a:buFont typeface="Symbol" panose="05050102010706020507" pitchFamily="18" charset="2"/>
              <a:buChar char=""/>
            </a:pPr>
            <a:endParaRPr lang="en-GB" sz="1050" dirty="0">
              <a:solidFill>
                <a:prstClr val="black"/>
              </a:solidFill>
              <a:latin typeface="Segoe UI" panose="020B0502040204020203" pitchFamily="34" charset="0"/>
              <a:cs typeface="Segoe UI" panose="020B0502040204020203" pitchFamily="34" charset="0"/>
            </a:endParaRPr>
          </a:p>
        </p:txBody>
      </p:sp>
      <p:sp>
        <p:nvSpPr>
          <p:cNvPr id="39" name="Rectangle 38">
            <a:extLst>
              <a:ext uri="{FF2B5EF4-FFF2-40B4-BE49-F238E27FC236}">
                <a16:creationId xmlns:a16="http://schemas.microsoft.com/office/drawing/2014/main" id="{00B06289-5C36-44D8-9296-01A71302EF9D}"/>
              </a:ext>
            </a:extLst>
          </p:cNvPr>
          <p:cNvSpPr/>
          <p:nvPr/>
        </p:nvSpPr>
        <p:spPr>
          <a:xfrm>
            <a:off x="269001" y="8677553"/>
            <a:ext cx="1999689" cy="727816"/>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Age: 38</a:t>
            </a: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Occupation: Midwife</a:t>
            </a:r>
          </a:p>
          <a:p>
            <a:pPr>
              <a:defRPr/>
            </a:pPr>
            <a:r>
              <a:rPr lang="en-GB" sz="1050">
                <a:solidFill>
                  <a:srgbClr val="313131"/>
                </a:solidFill>
                <a:latin typeface="Segoe UI" panose="020B0502040204020203" pitchFamily="34" charset="0"/>
                <a:cs typeface="Segoe UI" panose="020B0502040204020203" pitchFamily="34" charset="0"/>
              </a:rPr>
              <a:t>Experience: 15 years</a:t>
            </a:r>
            <a:endParaRPr lang="en-GB" sz="1050">
              <a:solidFill>
                <a:prstClr val="black"/>
              </a:solidFill>
              <a:latin typeface="Segoe UI" panose="020B0502040204020203" pitchFamily="34" charset="0"/>
              <a:cs typeface="Segoe UI" panose="020B0502040204020203" pitchFamily="34" charset="0"/>
            </a:endParaRPr>
          </a:p>
          <a:p>
            <a:pPr marR="0" lvl="0" fontAlgn="auto">
              <a:lnSpc>
                <a:spcPct val="100000"/>
              </a:lnSpc>
              <a:spcBef>
                <a:spcPts val="0"/>
              </a:spcBef>
              <a:spcAft>
                <a:spcPts val="0"/>
              </a:spcAft>
              <a:buClrTx/>
              <a:buSzTx/>
              <a:tabLst/>
              <a:defRPr/>
            </a:pPr>
            <a:r>
              <a:rPr lang="en-GB" sz="1050">
                <a:solidFill>
                  <a:prstClr val="black"/>
                </a:solidFill>
                <a:latin typeface="Segoe UI" panose="020B0502040204020203" pitchFamily="34" charset="0"/>
                <a:cs typeface="Segoe UI" panose="020B0502040204020203" pitchFamily="34" charset="0"/>
              </a:rPr>
              <a:t>Location: Belfast</a:t>
            </a:r>
          </a:p>
        </p:txBody>
      </p:sp>
      <p:pic>
        <p:nvPicPr>
          <p:cNvPr id="5" name="Picture 4">
            <a:extLst>
              <a:ext uri="{FF2B5EF4-FFF2-40B4-BE49-F238E27FC236}">
                <a16:creationId xmlns:a16="http://schemas.microsoft.com/office/drawing/2014/main" id="{3B266734-2BCB-44A4-A80D-7F0C75EBF544}"/>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l="33815" t="18359" b="14639"/>
          <a:stretch/>
        </p:blipFill>
        <p:spPr>
          <a:xfrm>
            <a:off x="269002" y="7300620"/>
            <a:ext cx="2009314" cy="1330062"/>
          </a:xfrm>
          <a:prstGeom prst="rect">
            <a:avLst/>
          </a:prstGeom>
        </p:spPr>
      </p:pic>
    </p:spTree>
    <p:extLst>
      <p:ext uri="{BB962C8B-B14F-4D97-AF65-F5344CB8AC3E}">
        <p14:creationId xmlns:p14="http://schemas.microsoft.com/office/powerpoint/2010/main" val="75664365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515E093-0D29-4254-8F03-90AA4BA24869}"/>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1BA6DB6C-94F9-4BA1-A4B6-F73EB9A8FBBB}"/>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32" name="Rectangle 31">
            <a:extLst>
              <a:ext uri="{FF2B5EF4-FFF2-40B4-BE49-F238E27FC236}">
                <a16:creationId xmlns:a16="http://schemas.microsoft.com/office/drawing/2014/main" id="{6D40382B-B436-4CE1-8EFF-C2F9C5175FD8}"/>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dirty="0">
                <a:solidFill>
                  <a:schemeClr val="accent6">
                    <a:lumMod val="50000"/>
                  </a:schemeClr>
                </a:solidFill>
                <a:latin typeface="Segoe UI" panose="020B0502040204020203" pitchFamily="34" charset="0"/>
                <a:cs typeface="Segoe UI" panose="020B0502040204020203" pitchFamily="34" charset="0"/>
              </a:rPr>
              <a:t>Digital will provide members of our population greater visibility and control over treatment and care journeys</a:t>
            </a:r>
          </a:p>
        </p:txBody>
      </p:sp>
      <p:grpSp>
        <p:nvGrpSpPr>
          <p:cNvPr id="34" name="Group 33">
            <a:extLst>
              <a:ext uri="{FF2B5EF4-FFF2-40B4-BE49-F238E27FC236}">
                <a16:creationId xmlns:a16="http://schemas.microsoft.com/office/drawing/2014/main" id="{F9D6354B-8F33-4943-8A62-0F1DC584587A}"/>
              </a:ext>
            </a:extLst>
          </p:cNvPr>
          <p:cNvGrpSpPr>
            <a:grpSpLocks noChangeAspect="1"/>
          </p:cNvGrpSpPr>
          <p:nvPr/>
        </p:nvGrpSpPr>
        <p:grpSpPr>
          <a:xfrm>
            <a:off x="378896" y="1460746"/>
            <a:ext cx="522238" cy="522238"/>
            <a:chOff x="566738" y="2498725"/>
            <a:chExt cx="520700" cy="520700"/>
          </a:xfrm>
          <a:solidFill>
            <a:srgbClr val="007680"/>
          </a:solidFill>
        </p:grpSpPr>
        <p:sp>
          <p:nvSpPr>
            <p:cNvPr id="35" name="Freeform 14">
              <a:extLst>
                <a:ext uri="{FF2B5EF4-FFF2-40B4-BE49-F238E27FC236}">
                  <a16:creationId xmlns:a16="http://schemas.microsoft.com/office/drawing/2014/main" id="{5B7B22F9-A11E-4480-A873-2E0E6B7A1AA7}"/>
                </a:ext>
              </a:extLst>
            </p:cNvPr>
            <p:cNvSpPr>
              <a:spLocks noEditPoints="1"/>
            </p:cNvSpPr>
            <p:nvPr/>
          </p:nvSpPr>
          <p:spPr bwMode="auto">
            <a:xfrm>
              <a:off x="566738" y="2498725"/>
              <a:ext cx="520700" cy="520700"/>
            </a:xfrm>
            <a:custGeom>
              <a:avLst/>
              <a:gdLst>
                <a:gd name="T0" fmla="*/ 312 w 657"/>
                <a:gd name="T1" fmla="*/ 656 h 656"/>
                <a:gd name="T2" fmla="*/ 262 w 657"/>
                <a:gd name="T3" fmla="*/ 650 h 656"/>
                <a:gd name="T4" fmla="*/ 200 w 657"/>
                <a:gd name="T5" fmla="*/ 631 h 656"/>
                <a:gd name="T6" fmla="*/ 120 w 657"/>
                <a:gd name="T7" fmla="*/ 581 h 656"/>
                <a:gd name="T8" fmla="*/ 56 w 657"/>
                <a:gd name="T9" fmla="*/ 511 h 656"/>
                <a:gd name="T10" fmla="*/ 15 w 657"/>
                <a:gd name="T11" fmla="*/ 425 h 656"/>
                <a:gd name="T12" fmla="*/ 3 w 657"/>
                <a:gd name="T13" fmla="*/ 378 h 656"/>
                <a:gd name="T14" fmla="*/ 0 w 657"/>
                <a:gd name="T15" fmla="*/ 329 h 656"/>
                <a:gd name="T16" fmla="*/ 1 w 657"/>
                <a:gd name="T17" fmla="*/ 295 h 656"/>
                <a:gd name="T18" fmla="*/ 10 w 657"/>
                <a:gd name="T19" fmla="*/ 246 h 656"/>
                <a:gd name="T20" fmla="*/ 39 w 657"/>
                <a:gd name="T21" fmla="*/ 172 h 656"/>
                <a:gd name="T22" fmla="*/ 95 w 657"/>
                <a:gd name="T23" fmla="*/ 96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7 h 656"/>
                <a:gd name="T64" fmla="*/ 242 w 657"/>
                <a:gd name="T65" fmla="*/ 51 h 656"/>
                <a:gd name="T66" fmla="*/ 165 w 657"/>
                <a:gd name="T67" fmla="*/ 87 h 656"/>
                <a:gd name="T68" fmla="*/ 103 w 657"/>
                <a:gd name="T69" fmla="*/ 143 h 656"/>
                <a:gd name="T70" fmla="*/ 61 w 657"/>
                <a:gd name="T71" fmla="*/ 215 h 656"/>
                <a:gd name="T72" fmla="*/ 39 w 657"/>
                <a:gd name="T73" fmla="*/ 298 h 656"/>
                <a:gd name="T74" fmla="*/ 39 w 657"/>
                <a:gd name="T75" fmla="*/ 358 h 656"/>
                <a:gd name="T76" fmla="*/ 61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6 h 656"/>
                <a:gd name="T96" fmla="*/ 619 w 657"/>
                <a:gd name="T97" fmla="*/ 329 h 656"/>
                <a:gd name="T98" fmla="*/ 606 w 657"/>
                <a:gd name="T99" fmla="*/ 241 h 656"/>
                <a:gd name="T100" fmla="*/ 569 w 657"/>
                <a:gd name="T101" fmla="*/ 165 h 656"/>
                <a:gd name="T102" fmla="*/ 513 w 657"/>
                <a:gd name="T103" fmla="*/ 103 h 656"/>
                <a:gd name="T104" fmla="*/ 442 w 657"/>
                <a:gd name="T105" fmla="*/ 60 h 656"/>
                <a:gd name="T106" fmla="*/ 359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7"/>
                  </a:lnTo>
                  <a:lnTo>
                    <a:pt x="145" y="600"/>
                  </a:lnTo>
                  <a:lnTo>
                    <a:pt x="120" y="581"/>
                  </a:lnTo>
                  <a:lnTo>
                    <a:pt x="95" y="561"/>
                  </a:lnTo>
                  <a:lnTo>
                    <a:pt x="75" y="537"/>
                  </a:lnTo>
                  <a:lnTo>
                    <a:pt x="56" y="511"/>
                  </a:lnTo>
                  <a:lnTo>
                    <a:pt x="39" y="484"/>
                  </a:lnTo>
                  <a:lnTo>
                    <a:pt x="26" y="456"/>
                  </a:lnTo>
                  <a:lnTo>
                    <a:pt x="15" y="425"/>
                  </a:lnTo>
                  <a:lnTo>
                    <a:pt x="10" y="411"/>
                  </a:lnTo>
                  <a:lnTo>
                    <a:pt x="7" y="395"/>
                  </a:lnTo>
                  <a:lnTo>
                    <a:pt x="3" y="378"/>
                  </a:lnTo>
                  <a:lnTo>
                    <a:pt x="1" y="362"/>
                  </a:lnTo>
                  <a:lnTo>
                    <a:pt x="0" y="345"/>
                  </a:lnTo>
                  <a:lnTo>
                    <a:pt x="0" y="329"/>
                  </a:lnTo>
                  <a:lnTo>
                    <a:pt x="0" y="329"/>
                  </a:lnTo>
                  <a:lnTo>
                    <a:pt x="0" y="311"/>
                  </a:lnTo>
                  <a:lnTo>
                    <a:pt x="1" y="295"/>
                  </a:lnTo>
                  <a:lnTo>
                    <a:pt x="3" y="278"/>
                  </a:lnTo>
                  <a:lnTo>
                    <a:pt x="7" y="262"/>
                  </a:lnTo>
                  <a:lnTo>
                    <a:pt x="10" y="246"/>
                  </a:lnTo>
                  <a:lnTo>
                    <a:pt x="15" y="231"/>
                  </a:lnTo>
                  <a:lnTo>
                    <a:pt x="26" y="200"/>
                  </a:lnTo>
                  <a:lnTo>
                    <a:pt x="39" y="172"/>
                  </a:lnTo>
                  <a:lnTo>
                    <a:pt x="56" y="145"/>
                  </a:lnTo>
                  <a:lnTo>
                    <a:pt x="75" y="119"/>
                  </a:lnTo>
                  <a:lnTo>
                    <a:pt x="95" y="96"/>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1" y="11"/>
                  </a:lnTo>
                  <a:lnTo>
                    <a:pt x="426" y="15"/>
                  </a:lnTo>
                  <a:lnTo>
                    <a:pt x="457" y="25"/>
                  </a:lnTo>
                  <a:lnTo>
                    <a:pt x="485" y="39"/>
                  </a:lnTo>
                  <a:lnTo>
                    <a:pt x="512" y="56"/>
                  </a:lnTo>
                  <a:lnTo>
                    <a:pt x="537" y="75"/>
                  </a:lnTo>
                  <a:lnTo>
                    <a:pt x="560" y="96"/>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8"/>
                  </a:lnTo>
                  <a:lnTo>
                    <a:pt x="650" y="395"/>
                  </a:lnTo>
                  <a:lnTo>
                    <a:pt x="646" y="411"/>
                  </a:lnTo>
                  <a:lnTo>
                    <a:pt x="642" y="425"/>
                  </a:lnTo>
                  <a:lnTo>
                    <a:pt x="631" y="456"/>
                  </a:lnTo>
                  <a:lnTo>
                    <a:pt x="618" y="484"/>
                  </a:lnTo>
                  <a:lnTo>
                    <a:pt x="600" y="511"/>
                  </a:lnTo>
                  <a:lnTo>
                    <a:pt x="581" y="537"/>
                  </a:lnTo>
                  <a:lnTo>
                    <a:pt x="560" y="561"/>
                  </a:lnTo>
                  <a:lnTo>
                    <a:pt x="537" y="581"/>
                  </a:lnTo>
                  <a:lnTo>
                    <a:pt x="512" y="600"/>
                  </a:lnTo>
                  <a:lnTo>
                    <a:pt x="485" y="617"/>
                  </a:lnTo>
                  <a:lnTo>
                    <a:pt x="457" y="631"/>
                  </a:lnTo>
                  <a:lnTo>
                    <a:pt x="426" y="642"/>
                  </a:lnTo>
                  <a:lnTo>
                    <a:pt x="411" y="647"/>
                  </a:lnTo>
                  <a:lnTo>
                    <a:pt x="395" y="650"/>
                  </a:lnTo>
                  <a:lnTo>
                    <a:pt x="379" y="654"/>
                  </a:lnTo>
                  <a:lnTo>
                    <a:pt x="361" y="655"/>
                  </a:lnTo>
                  <a:lnTo>
                    <a:pt x="345" y="656"/>
                  </a:lnTo>
                  <a:lnTo>
                    <a:pt x="328" y="656"/>
                  </a:lnTo>
                  <a:lnTo>
                    <a:pt x="328" y="656"/>
                  </a:lnTo>
                  <a:close/>
                  <a:moveTo>
                    <a:pt x="328" y="37"/>
                  </a:moveTo>
                  <a:lnTo>
                    <a:pt x="328" y="37"/>
                  </a:lnTo>
                  <a:lnTo>
                    <a:pt x="298" y="39"/>
                  </a:lnTo>
                  <a:lnTo>
                    <a:pt x="270" y="43"/>
                  </a:lnTo>
                  <a:lnTo>
                    <a:pt x="242" y="51"/>
                  </a:lnTo>
                  <a:lnTo>
                    <a:pt x="215" y="60"/>
                  </a:lnTo>
                  <a:lnTo>
                    <a:pt x="189" y="72"/>
                  </a:lnTo>
                  <a:lnTo>
                    <a:pt x="165" y="87"/>
                  </a:lnTo>
                  <a:lnTo>
                    <a:pt x="144" y="103"/>
                  </a:lnTo>
                  <a:lnTo>
                    <a:pt x="122" y="122"/>
                  </a:lnTo>
                  <a:lnTo>
                    <a:pt x="103" y="143"/>
                  </a:lnTo>
                  <a:lnTo>
                    <a:pt x="87" y="165"/>
                  </a:lnTo>
                  <a:lnTo>
                    <a:pt x="73" y="189"/>
                  </a:lnTo>
                  <a:lnTo>
                    <a:pt x="61" y="215"/>
                  </a:lnTo>
                  <a:lnTo>
                    <a:pt x="50" y="241"/>
                  </a:lnTo>
                  <a:lnTo>
                    <a:pt x="43" y="270"/>
                  </a:lnTo>
                  <a:lnTo>
                    <a:pt x="39" y="298"/>
                  </a:lnTo>
                  <a:lnTo>
                    <a:pt x="38" y="329"/>
                  </a:lnTo>
                  <a:lnTo>
                    <a:pt x="38" y="329"/>
                  </a:lnTo>
                  <a:lnTo>
                    <a:pt x="39" y="358"/>
                  </a:lnTo>
                  <a:lnTo>
                    <a:pt x="43" y="386"/>
                  </a:lnTo>
                  <a:lnTo>
                    <a:pt x="50" y="415"/>
                  </a:lnTo>
                  <a:lnTo>
                    <a:pt x="61"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7"/>
                  </a:lnTo>
                  <a:lnTo>
                    <a:pt x="328" y="619"/>
                  </a:lnTo>
                  <a:lnTo>
                    <a:pt x="328" y="619"/>
                  </a:lnTo>
                  <a:lnTo>
                    <a:pt x="359" y="617"/>
                  </a:lnTo>
                  <a:lnTo>
                    <a:pt x="387" y="613"/>
                  </a:lnTo>
                  <a:lnTo>
                    <a:pt x="415" y="607"/>
                  </a:lnTo>
                  <a:lnTo>
                    <a:pt x="442" y="596"/>
                  </a:lnTo>
                  <a:lnTo>
                    <a:pt x="467" y="584"/>
                  </a:lnTo>
                  <a:lnTo>
                    <a:pt x="491" y="569"/>
                  </a:lnTo>
                  <a:lnTo>
                    <a:pt x="513" y="553"/>
                  </a:lnTo>
                  <a:lnTo>
                    <a:pt x="534" y="534"/>
                  </a:lnTo>
                  <a:lnTo>
                    <a:pt x="553" y="513"/>
                  </a:lnTo>
                  <a:lnTo>
                    <a:pt x="569" y="491"/>
                  </a:lnTo>
                  <a:lnTo>
                    <a:pt x="584" y="467"/>
                  </a:lnTo>
                  <a:lnTo>
                    <a:pt x="596" y="442"/>
                  </a:lnTo>
                  <a:lnTo>
                    <a:pt x="606" y="415"/>
                  </a:lnTo>
                  <a:lnTo>
                    <a:pt x="614" y="386"/>
                  </a:lnTo>
                  <a:lnTo>
                    <a:pt x="618" y="358"/>
                  </a:lnTo>
                  <a:lnTo>
                    <a:pt x="619" y="329"/>
                  </a:lnTo>
                  <a:lnTo>
                    <a:pt x="619" y="329"/>
                  </a:lnTo>
                  <a:lnTo>
                    <a:pt x="618" y="298"/>
                  </a:lnTo>
                  <a:lnTo>
                    <a:pt x="614" y="270"/>
                  </a:lnTo>
                  <a:lnTo>
                    <a:pt x="606" y="241"/>
                  </a:lnTo>
                  <a:lnTo>
                    <a:pt x="596" y="215"/>
                  </a:lnTo>
                  <a:lnTo>
                    <a:pt x="584" y="189"/>
                  </a:lnTo>
                  <a:lnTo>
                    <a:pt x="569" y="165"/>
                  </a:lnTo>
                  <a:lnTo>
                    <a:pt x="553" y="143"/>
                  </a:lnTo>
                  <a:lnTo>
                    <a:pt x="534" y="122"/>
                  </a:lnTo>
                  <a:lnTo>
                    <a:pt x="513" y="103"/>
                  </a:lnTo>
                  <a:lnTo>
                    <a:pt x="491" y="87"/>
                  </a:lnTo>
                  <a:lnTo>
                    <a:pt x="467" y="72"/>
                  </a:lnTo>
                  <a:lnTo>
                    <a:pt x="442" y="60"/>
                  </a:lnTo>
                  <a:lnTo>
                    <a:pt x="415" y="51"/>
                  </a:lnTo>
                  <a:lnTo>
                    <a:pt x="387" y="43"/>
                  </a:lnTo>
                  <a:lnTo>
                    <a:pt x="359" y="39"/>
                  </a:lnTo>
                  <a:lnTo>
                    <a:pt x="328" y="37"/>
                  </a:lnTo>
                  <a:lnTo>
                    <a:pt x="328" y="37"/>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6" name="Freeform 166">
              <a:extLst>
                <a:ext uri="{FF2B5EF4-FFF2-40B4-BE49-F238E27FC236}">
                  <a16:creationId xmlns:a16="http://schemas.microsoft.com/office/drawing/2014/main" id="{3CD5556C-0528-48C9-B479-D8EE09A1EEB0}"/>
                </a:ext>
              </a:extLst>
            </p:cNvPr>
            <p:cNvSpPr>
              <a:spLocks/>
            </p:cNvSpPr>
            <p:nvPr/>
          </p:nvSpPr>
          <p:spPr bwMode="auto">
            <a:xfrm>
              <a:off x="719138" y="2662238"/>
              <a:ext cx="215900" cy="115888"/>
            </a:xfrm>
            <a:custGeom>
              <a:avLst/>
              <a:gdLst>
                <a:gd name="T0" fmla="*/ 196 w 273"/>
                <a:gd name="T1" fmla="*/ 0 h 146"/>
                <a:gd name="T2" fmla="*/ 196 w 273"/>
                <a:gd name="T3" fmla="*/ 0 h 146"/>
                <a:gd name="T4" fmla="*/ 187 w 273"/>
                <a:gd name="T5" fmla="*/ 1 h 146"/>
                <a:gd name="T6" fmla="*/ 179 w 273"/>
                <a:gd name="T7" fmla="*/ 2 h 146"/>
                <a:gd name="T8" fmla="*/ 171 w 273"/>
                <a:gd name="T9" fmla="*/ 4 h 146"/>
                <a:gd name="T10" fmla="*/ 163 w 273"/>
                <a:gd name="T11" fmla="*/ 8 h 146"/>
                <a:gd name="T12" fmla="*/ 156 w 273"/>
                <a:gd name="T13" fmla="*/ 12 h 146"/>
                <a:gd name="T14" fmla="*/ 148 w 273"/>
                <a:gd name="T15" fmla="*/ 17 h 146"/>
                <a:gd name="T16" fmla="*/ 142 w 273"/>
                <a:gd name="T17" fmla="*/ 22 h 146"/>
                <a:gd name="T18" fmla="*/ 136 w 273"/>
                <a:gd name="T19" fmla="*/ 29 h 146"/>
                <a:gd name="T20" fmla="*/ 136 w 273"/>
                <a:gd name="T21" fmla="*/ 29 h 146"/>
                <a:gd name="T22" fmla="*/ 130 w 273"/>
                <a:gd name="T23" fmla="*/ 22 h 146"/>
                <a:gd name="T24" fmla="*/ 124 w 273"/>
                <a:gd name="T25" fmla="*/ 17 h 146"/>
                <a:gd name="T26" fmla="*/ 117 w 273"/>
                <a:gd name="T27" fmla="*/ 12 h 146"/>
                <a:gd name="T28" fmla="*/ 110 w 273"/>
                <a:gd name="T29" fmla="*/ 8 h 146"/>
                <a:gd name="T30" fmla="*/ 102 w 273"/>
                <a:gd name="T31" fmla="*/ 4 h 146"/>
                <a:gd name="T32" fmla="*/ 94 w 273"/>
                <a:gd name="T33" fmla="*/ 2 h 146"/>
                <a:gd name="T34" fmla="*/ 85 w 273"/>
                <a:gd name="T35" fmla="*/ 1 h 146"/>
                <a:gd name="T36" fmla="*/ 77 w 273"/>
                <a:gd name="T37" fmla="*/ 0 h 146"/>
                <a:gd name="T38" fmla="*/ 77 w 273"/>
                <a:gd name="T39" fmla="*/ 0 h 146"/>
                <a:gd name="T40" fmla="*/ 61 w 273"/>
                <a:gd name="T41" fmla="*/ 1 h 146"/>
                <a:gd name="T42" fmla="*/ 47 w 273"/>
                <a:gd name="T43" fmla="*/ 6 h 146"/>
                <a:gd name="T44" fmla="*/ 34 w 273"/>
                <a:gd name="T45" fmla="*/ 13 h 146"/>
                <a:gd name="T46" fmla="*/ 23 w 273"/>
                <a:gd name="T47" fmla="*/ 22 h 146"/>
                <a:gd name="T48" fmla="*/ 14 w 273"/>
                <a:gd name="T49" fmla="*/ 34 h 146"/>
                <a:gd name="T50" fmla="*/ 7 w 273"/>
                <a:gd name="T51" fmla="*/ 47 h 146"/>
                <a:gd name="T52" fmla="*/ 1 w 273"/>
                <a:gd name="T53" fmla="*/ 61 h 146"/>
                <a:gd name="T54" fmla="*/ 0 w 273"/>
                <a:gd name="T55" fmla="*/ 77 h 146"/>
                <a:gd name="T56" fmla="*/ 0 w 273"/>
                <a:gd name="T57" fmla="*/ 77 h 146"/>
                <a:gd name="T58" fmla="*/ 1 w 273"/>
                <a:gd name="T59" fmla="*/ 88 h 146"/>
                <a:gd name="T60" fmla="*/ 4 w 273"/>
                <a:gd name="T61" fmla="*/ 99 h 146"/>
                <a:gd name="T62" fmla="*/ 8 w 273"/>
                <a:gd name="T63" fmla="*/ 111 h 146"/>
                <a:gd name="T64" fmla="*/ 14 w 273"/>
                <a:gd name="T65" fmla="*/ 123 h 146"/>
                <a:gd name="T66" fmla="*/ 90 w 273"/>
                <a:gd name="T67" fmla="*/ 123 h 146"/>
                <a:gd name="T68" fmla="*/ 106 w 273"/>
                <a:gd name="T69" fmla="*/ 90 h 146"/>
                <a:gd name="T70" fmla="*/ 106 w 273"/>
                <a:gd name="T71" fmla="*/ 90 h 146"/>
                <a:gd name="T72" fmla="*/ 108 w 273"/>
                <a:gd name="T73" fmla="*/ 88 h 146"/>
                <a:gd name="T74" fmla="*/ 110 w 273"/>
                <a:gd name="T75" fmla="*/ 88 h 146"/>
                <a:gd name="T76" fmla="*/ 110 w 273"/>
                <a:gd name="T77" fmla="*/ 88 h 146"/>
                <a:gd name="T78" fmla="*/ 112 w 273"/>
                <a:gd name="T79" fmla="*/ 88 h 146"/>
                <a:gd name="T80" fmla="*/ 114 w 273"/>
                <a:gd name="T81" fmla="*/ 90 h 146"/>
                <a:gd name="T82" fmla="*/ 153 w 273"/>
                <a:gd name="T83" fmla="*/ 146 h 146"/>
                <a:gd name="T84" fmla="*/ 168 w 273"/>
                <a:gd name="T85" fmla="*/ 124 h 146"/>
                <a:gd name="T86" fmla="*/ 168 w 273"/>
                <a:gd name="T87" fmla="*/ 124 h 146"/>
                <a:gd name="T88" fmla="*/ 169 w 273"/>
                <a:gd name="T89" fmla="*/ 123 h 146"/>
                <a:gd name="T90" fmla="*/ 172 w 273"/>
                <a:gd name="T91" fmla="*/ 123 h 146"/>
                <a:gd name="T92" fmla="*/ 259 w 273"/>
                <a:gd name="T93" fmla="*/ 123 h 146"/>
                <a:gd name="T94" fmla="*/ 259 w 273"/>
                <a:gd name="T95" fmla="*/ 123 h 146"/>
                <a:gd name="T96" fmla="*/ 265 w 273"/>
                <a:gd name="T97" fmla="*/ 111 h 146"/>
                <a:gd name="T98" fmla="*/ 269 w 273"/>
                <a:gd name="T99" fmla="*/ 99 h 146"/>
                <a:gd name="T100" fmla="*/ 271 w 273"/>
                <a:gd name="T101" fmla="*/ 88 h 146"/>
                <a:gd name="T102" fmla="*/ 273 w 273"/>
                <a:gd name="T103" fmla="*/ 77 h 146"/>
                <a:gd name="T104" fmla="*/ 273 w 273"/>
                <a:gd name="T105" fmla="*/ 77 h 146"/>
                <a:gd name="T106" fmla="*/ 271 w 273"/>
                <a:gd name="T107" fmla="*/ 61 h 146"/>
                <a:gd name="T108" fmla="*/ 266 w 273"/>
                <a:gd name="T109" fmla="*/ 47 h 146"/>
                <a:gd name="T110" fmla="*/ 259 w 273"/>
                <a:gd name="T111" fmla="*/ 34 h 146"/>
                <a:gd name="T112" fmla="*/ 250 w 273"/>
                <a:gd name="T113" fmla="*/ 22 h 146"/>
                <a:gd name="T114" fmla="*/ 239 w 273"/>
                <a:gd name="T115" fmla="*/ 13 h 146"/>
                <a:gd name="T116" fmla="*/ 226 w 273"/>
                <a:gd name="T117" fmla="*/ 6 h 146"/>
                <a:gd name="T118" fmla="*/ 211 w 273"/>
                <a:gd name="T119" fmla="*/ 1 h 146"/>
                <a:gd name="T120" fmla="*/ 196 w 273"/>
                <a:gd name="T121" fmla="*/ 0 h 146"/>
                <a:gd name="T122" fmla="*/ 196 w 273"/>
                <a:gd name="T123"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3" h="146">
                  <a:moveTo>
                    <a:pt x="196" y="0"/>
                  </a:moveTo>
                  <a:lnTo>
                    <a:pt x="196" y="0"/>
                  </a:lnTo>
                  <a:lnTo>
                    <a:pt x="187" y="1"/>
                  </a:lnTo>
                  <a:lnTo>
                    <a:pt x="179" y="2"/>
                  </a:lnTo>
                  <a:lnTo>
                    <a:pt x="171" y="4"/>
                  </a:lnTo>
                  <a:lnTo>
                    <a:pt x="163" y="8"/>
                  </a:lnTo>
                  <a:lnTo>
                    <a:pt x="156" y="12"/>
                  </a:lnTo>
                  <a:lnTo>
                    <a:pt x="148" y="17"/>
                  </a:lnTo>
                  <a:lnTo>
                    <a:pt x="142" y="22"/>
                  </a:lnTo>
                  <a:lnTo>
                    <a:pt x="136" y="29"/>
                  </a:lnTo>
                  <a:lnTo>
                    <a:pt x="136" y="29"/>
                  </a:lnTo>
                  <a:lnTo>
                    <a:pt x="130" y="22"/>
                  </a:lnTo>
                  <a:lnTo>
                    <a:pt x="124" y="17"/>
                  </a:lnTo>
                  <a:lnTo>
                    <a:pt x="117" y="12"/>
                  </a:lnTo>
                  <a:lnTo>
                    <a:pt x="110" y="8"/>
                  </a:lnTo>
                  <a:lnTo>
                    <a:pt x="102" y="4"/>
                  </a:lnTo>
                  <a:lnTo>
                    <a:pt x="94" y="2"/>
                  </a:lnTo>
                  <a:lnTo>
                    <a:pt x="85" y="1"/>
                  </a:lnTo>
                  <a:lnTo>
                    <a:pt x="77" y="0"/>
                  </a:lnTo>
                  <a:lnTo>
                    <a:pt x="77" y="0"/>
                  </a:lnTo>
                  <a:lnTo>
                    <a:pt x="61" y="1"/>
                  </a:lnTo>
                  <a:lnTo>
                    <a:pt x="47" y="6"/>
                  </a:lnTo>
                  <a:lnTo>
                    <a:pt x="34" y="13"/>
                  </a:lnTo>
                  <a:lnTo>
                    <a:pt x="23" y="22"/>
                  </a:lnTo>
                  <a:lnTo>
                    <a:pt x="14" y="34"/>
                  </a:lnTo>
                  <a:lnTo>
                    <a:pt x="7" y="47"/>
                  </a:lnTo>
                  <a:lnTo>
                    <a:pt x="1" y="61"/>
                  </a:lnTo>
                  <a:lnTo>
                    <a:pt x="0" y="77"/>
                  </a:lnTo>
                  <a:lnTo>
                    <a:pt x="0" y="77"/>
                  </a:lnTo>
                  <a:lnTo>
                    <a:pt x="1" y="88"/>
                  </a:lnTo>
                  <a:lnTo>
                    <a:pt x="4" y="99"/>
                  </a:lnTo>
                  <a:lnTo>
                    <a:pt x="8" y="111"/>
                  </a:lnTo>
                  <a:lnTo>
                    <a:pt x="14" y="123"/>
                  </a:lnTo>
                  <a:lnTo>
                    <a:pt x="90" y="123"/>
                  </a:lnTo>
                  <a:lnTo>
                    <a:pt x="106" y="90"/>
                  </a:lnTo>
                  <a:lnTo>
                    <a:pt x="106" y="90"/>
                  </a:lnTo>
                  <a:lnTo>
                    <a:pt x="108" y="88"/>
                  </a:lnTo>
                  <a:lnTo>
                    <a:pt x="110" y="88"/>
                  </a:lnTo>
                  <a:lnTo>
                    <a:pt x="110" y="88"/>
                  </a:lnTo>
                  <a:lnTo>
                    <a:pt x="112" y="88"/>
                  </a:lnTo>
                  <a:lnTo>
                    <a:pt x="114" y="90"/>
                  </a:lnTo>
                  <a:lnTo>
                    <a:pt x="153" y="146"/>
                  </a:lnTo>
                  <a:lnTo>
                    <a:pt x="168" y="124"/>
                  </a:lnTo>
                  <a:lnTo>
                    <a:pt x="168" y="124"/>
                  </a:lnTo>
                  <a:lnTo>
                    <a:pt x="169" y="123"/>
                  </a:lnTo>
                  <a:lnTo>
                    <a:pt x="172" y="123"/>
                  </a:lnTo>
                  <a:lnTo>
                    <a:pt x="259" y="123"/>
                  </a:lnTo>
                  <a:lnTo>
                    <a:pt x="259" y="123"/>
                  </a:lnTo>
                  <a:lnTo>
                    <a:pt x="265" y="111"/>
                  </a:lnTo>
                  <a:lnTo>
                    <a:pt x="269" y="99"/>
                  </a:lnTo>
                  <a:lnTo>
                    <a:pt x="271" y="88"/>
                  </a:lnTo>
                  <a:lnTo>
                    <a:pt x="273" y="77"/>
                  </a:lnTo>
                  <a:lnTo>
                    <a:pt x="273" y="77"/>
                  </a:lnTo>
                  <a:lnTo>
                    <a:pt x="271" y="61"/>
                  </a:lnTo>
                  <a:lnTo>
                    <a:pt x="266" y="47"/>
                  </a:lnTo>
                  <a:lnTo>
                    <a:pt x="259" y="34"/>
                  </a:lnTo>
                  <a:lnTo>
                    <a:pt x="250" y="22"/>
                  </a:lnTo>
                  <a:lnTo>
                    <a:pt x="239" y="13"/>
                  </a:lnTo>
                  <a:lnTo>
                    <a:pt x="226" y="6"/>
                  </a:lnTo>
                  <a:lnTo>
                    <a:pt x="211" y="1"/>
                  </a:lnTo>
                  <a:lnTo>
                    <a:pt x="196" y="0"/>
                  </a:lnTo>
                  <a:lnTo>
                    <a:pt x="196" y="0"/>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7" name="Freeform 167">
              <a:extLst>
                <a:ext uri="{FF2B5EF4-FFF2-40B4-BE49-F238E27FC236}">
                  <a16:creationId xmlns:a16="http://schemas.microsoft.com/office/drawing/2014/main" id="{60DDF178-8484-4376-84B9-9FEDFF498F06}"/>
                </a:ext>
              </a:extLst>
            </p:cNvPr>
            <p:cNvSpPr>
              <a:spLocks/>
            </p:cNvSpPr>
            <p:nvPr/>
          </p:nvSpPr>
          <p:spPr bwMode="auto">
            <a:xfrm>
              <a:off x="733426" y="2763838"/>
              <a:ext cx="188913" cy="123825"/>
            </a:xfrm>
            <a:custGeom>
              <a:avLst/>
              <a:gdLst>
                <a:gd name="T0" fmla="*/ 115 w 237"/>
                <a:gd name="T1" fmla="*/ 156 h 156"/>
                <a:gd name="T2" fmla="*/ 115 w 237"/>
                <a:gd name="T3" fmla="*/ 156 h 156"/>
                <a:gd name="T4" fmla="*/ 118 w 237"/>
                <a:gd name="T5" fmla="*/ 156 h 156"/>
                <a:gd name="T6" fmla="*/ 118 w 237"/>
                <a:gd name="T7" fmla="*/ 156 h 156"/>
                <a:gd name="T8" fmla="*/ 120 w 237"/>
                <a:gd name="T9" fmla="*/ 156 h 156"/>
                <a:gd name="T10" fmla="*/ 120 w 237"/>
                <a:gd name="T11" fmla="*/ 156 h 156"/>
                <a:gd name="T12" fmla="*/ 136 w 237"/>
                <a:gd name="T13" fmla="*/ 142 h 156"/>
                <a:gd name="T14" fmla="*/ 167 w 237"/>
                <a:gd name="T15" fmla="*/ 113 h 156"/>
                <a:gd name="T16" fmla="*/ 186 w 237"/>
                <a:gd name="T17" fmla="*/ 93 h 156"/>
                <a:gd name="T18" fmla="*/ 205 w 237"/>
                <a:gd name="T19" fmla="*/ 71 h 156"/>
                <a:gd name="T20" fmla="*/ 222 w 237"/>
                <a:gd name="T21" fmla="*/ 48 h 156"/>
                <a:gd name="T22" fmla="*/ 237 w 237"/>
                <a:gd name="T23" fmla="*/ 24 h 156"/>
                <a:gd name="T24" fmla="*/ 157 w 237"/>
                <a:gd name="T25" fmla="*/ 24 h 156"/>
                <a:gd name="T26" fmla="*/ 139 w 237"/>
                <a:gd name="T27" fmla="*/ 58 h 156"/>
                <a:gd name="T28" fmla="*/ 139 w 237"/>
                <a:gd name="T29" fmla="*/ 58 h 156"/>
                <a:gd name="T30" fmla="*/ 138 w 237"/>
                <a:gd name="T31" fmla="*/ 59 h 156"/>
                <a:gd name="T32" fmla="*/ 136 w 237"/>
                <a:gd name="T33" fmla="*/ 59 h 156"/>
                <a:gd name="T34" fmla="*/ 136 w 237"/>
                <a:gd name="T35" fmla="*/ 59 h 156"/>
                <a:gd name="T36" fmla="*/ 135 w 237"/>
                <a:gd name="T37" fmla="*/ 59 h 156"/>
                <a:gd name="T38" fmla="*/ 135 w 237"/>
                <a:gd name="T39" fmla="*/ 59 h 156"/>
                <a:gd name="T40" fmla="*/ 134 w 237"/>
                <a:gd name="T41" fmla="*/ 59 h 156"/>
                <a:gd name="T42" fmla="*/ 132 w 237"/>
                <a:gd name="T43" fmla="*/ 58 h 156"/>
                <a:gd name="T44" fmla="*/ 94 w 237"/>
                <a:gd name="T45" fmla="*/ 0 h 156"/>
                <a:gd name="T46" fmla="*/ 79 w 237"/>
                <a:gd name="T47" fmla="*/ 22 h 156"/>
                <a:gd name="T48" fmla="*/ 79 w 237"/>
                <a:gd name="T49" fmla="*/ 22 h 156"/>
                <a:gd name="T50" fmla="*/ 76 w 237"/>
                <a:gd name="T51" fmla="*/ 24 h 156"/>
                <a:gd name="T52" fmla="*/ 75 w 237"/>
                <a:gd name="T53" fmla="*/ 24 h 156"/>
                <a:gd name="T54" fmla="*/ 0 w 237"/>
                <a:gd name="T55" fmla="*/ 24 h 156"/>
                <a:gd name="T56" fmla="*/ 0 w 237"/>
                <a:gd name="T57" fmla="*/ 24 h 156"/>
                <a:gd name="T58" fmla="*/ 14 w 237"/>
                <a:gd name="T59" fmla="*/ 48 h 156"/>
                <a:gd name="T60" fmla="*/ 32 w 237"/>
                <a:gd name="T61" fmla="*/ 71 h 156"/>
                <a:gd name="T62" fmla="*/ 51 w 237"/>
                <a:gd name="T63" fmla="*/ 93 h 156"/>
                <a:gd name="T64" fmla="*/ 69 w 237"/>
                <a:gd name="T65" fmla="*/ 113 h 156"/>
                <a:gd name="T66" fmla="*/ 100 w 237"/>
                <a:gd name="T67" fmla="*/ 142 h 156"/>
                <a:gd name="T68" fmla="*/ 115 w 237"/>
                <a:gd name="T69" fmla="*/ 156 h 156"/>
                <a:gd name="T70" fmla="*/ 115 w 237"/>
                <a:gd name="T71"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37" h="156">
                  <a:moveTo>
                    <a:pt x="115" y="156"/>
                  </a:moveTo>
                  <a:lnTo>
                    <a:pt x="115" y="156"/>
                  </a:lnTo>
                  <a:lnTo>
                    <a:pt x="118" y="156"/>
                  </a:lnTo>
                  <a:lnTo>
                    <a:pt x="118" y="156"/>
                  </a:lnTo>
                  <a:lnTo>
                    <a:pt x="120" y="156"/>
                  </a:lnTo>
                  <a:lnTo>
                    <a:pt x="120" y="156"/>
                  </a:lnTo>
                  <a:lnTo>
                    <a:pt x="136" y="142"/>
                  </a:lnTo>
                  <a:lnTo>
                    <a:pt x="167" y="113"/>
                  </a:lnTo>
                  <a:lnTo>
                    <a:pt x="186" y="93"/>
                  </a:lnTo>
                  <a:lnTo>
                    <a:pt x="205" y="71"/>
                  </a:lnTo>
                  <a:lnTo>
                    <a:pt x="222" y="48"/>
                  </a:lnTo>
                  <a:lnTo>
                    <a:pt x="237" y="24"/>
                  </a:lnTo>
                  <a:lnTo>
                    <a:pt x="157" y="24"/>
                  </a:lnTo>
                  <a:lnTo>
                    <a:pt x="139" y="58"/>
                  </a:lnTo>
                  <a:lnTo>
                    <a:pt x="139" y="58"/>
                  </a:lnTo>
                  <a:lnTo>
                    <a:pt x="138" y="59"/>
                  </a:lnTo>
                  <a:lnTo>
                    <a:pt x="136" y="59"/>
                  </a:lnTo>
                  <a:lnTo>
                    <a:pt x="136" y="59"/>
                  </a:lnTo>
                  <a:lnTo>
                    <a:pt x="135" y="59"/>
                  </a:lnTo>
                  <a:lnTo>
                    <a:pt x="135" y="59"/>
                  </a:lnTo>
                  <a:lnTo>
                    <a:pt x="134" y="59"/>
                  </a:lnTo>
                  <a:lnTo>
                    <a:pt x="132" y="58"/>
                  </a:lnTo>
                  <a:lnTo>
                    <a:pt x="94" y="0"/>
                  </a:lnTo>
                  <a:lnTo>
                    <a:pt x="79" y="22"/>
                  </a:lnTo>
                  <a:lnTo>
                    <a:pt x="79" y="22"/>
                  </a:lnTo>
                  <a:lnTo>
                    <a:pt x="76" y="24"/>
                  </a:lnTo>
                  <a:lnTo>
                    <a:pt x="75" y="24"/>
                  </a:lnTo>
                  <a:lnTo>
                    <a:pt x="0" y="24"/>
                  </a:lnTo>
                  <a:lnTo>
                    <a:pt x="0" y="24"/>
                  </a:lnTo>
                  <a:lnTo>
                    <a:pt x="14" y="48"/>
                  </a:lnTo>
                  <a:lnTo>
                    <a:pt x="32" y="71"/>
                  </a:lnTo>
                  <a:lnTo>
                    <a:pt x="51" y="93"/>
                  </a:lnTo>
                  <a:lnTo>
                    <a:pt x="69" y="113"/>
                  </a:lnTo>
                  <a:lnTo>
                    <a:pt x="100" y="142"/>
                  </a:lnTo>
                  <a:lnTo>
                    <a:pt x="115" y="156"/>
                  </a:lnTo>
                  <a:lnTo>
                    <a:pt x="115" y="156"/>
                  </a:lnTo>
                  <a:close/>
                </a:path>
              </a:pathLst>
            </a:custGeom>
            <a:grp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33" name="Picture 32">
            <a:extLst>
              <a:ext uri="{FF2B5EF4-FFF2-40B4-BE49-F238E27FC236}">
                <a16:creationId xmlns:a16="http://schemas.microsoft.com/office/drawing/2014/main" id="{AEA20E1A-D35F-4291-91DA-B8D86C9E01C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9" name="Rounded Rectangle 3">
            <a:extLst>
              <a:ext uri="{FF2B5EF4-FFF2-40B4-BE49-F238E27FC236}">
                <a16:creationId xmlns:a16="http://schemas.microsoft.com/office/drawing/2014/main" id="{00968E93-7C14-4E72-9C38-6212D8D0C8B8}"/>
              </a:ext>
            </a:extLst>
          </p:cNvPr>
          <p:cNvSpPr/>
          <p:nvPr/>
        </p:nvSpPr>
        <p:spPr>
          <a:xfrm>
            <a:off x="783536" y="3826345"/>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40" name="Rectangle 39">
            <a:extLst>
              <a:ext uri="{FF2B5EF4-FFF2-40B4-BE49-F238E27FC236}">
                <a16:creationId xmlns:a16="http://schemas.microsoft.com/office/drawing/2014/main" id="{120FC2F1-BA3C-4343-B674-469A0EAEE83B}"/>
              </a:ext>
            </a:extLst>
          </p:cNvPr>
          <p:cNvSpPr/>
          <p:nvPr/>
        </p:nvSpPr>
        <p:spPr>
          <a:xfrm>
            <a:off x="834459" y="4121982"/>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42" name="Rounded Rectangle 36">
            <a:extLst>
              <a:ext uri="{FF2B5EF4-FFF2-40B4-BE49-F238E27FC236}">
                <a16:creationId xmlns:a16="http://schemas.microsoft.com/office/drawing/2014/main" id="{32B321EF-04EE-4054-855B-EBC323B58BAF}"/>
              </a:ext>
            </a:extLst>
          </p:cNvPr>
          <p:cNvSpPr/>
          <p:nvPr/>
        </p:nvSpPr>
        <p:spPr>
          <a:xfrm>
            <a:off x="748284" y="5303561"/>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43" name="Rectangle 42">
            <a:extLst>
              <a:ext uri="{FF2B5EF4-FFF2-40B4-BE49-F238E27FC236}">
                <a16:creationId xmlns:a16="http://schemas.microsoft.com/office/drawing/2014/main" id="{812A0300-7D45-4EE8-951D-B6A59163BBD3}"/>
              </a:ext>
            </a:extLst>
          </p:cNvPr>
          <p:cNvSpPr/>
          <p:nvPr/>
        </p:nvSpPr>
        <p:spPr>
          <a:xfrm>
            <a:off x="837056" y="5496157"/>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45" name="Rounded Rectangle 37">
            <a:extLst>
              <a:ext uri="{FF2B5EF4-FFF2-40B4-BE49-F238E27FC236}">
                <a16:creationId xmlns:a16="http://schemas.microsoft.com/office/drawing/2014/main" id="{EDB77932-9905-482C-A9F5-AAA42A4A6804}"/>
              </a:ext>
            </a:extLst>
          </p:cNvPr>
          <p:cNvSpPr/>
          <p:nvPr/>
        </p:nvSpPr>
        <p:spPr>
          <a:xfrm>
            <a:off x="783536" y="660897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46" name="Rectangle 45">
            <a:extLst>
              <a:ext uri="{FF2B5EF4-FFF2-40B4-BE49-F238E27FC236}">
                <a16:creationId xmlns:a16="http://schemas.microsoft.com/office/drawing/2014/main" id="{A0B7DC43-BC26-4189-BC48-E532704892F3}"/>
              </a:ext>
            </a:extLst>
          </p:cNvPr>
          <p:cNvSpPr/>
          <p:nvPr/>
        </p:nvSpPr>
        <p:spPr>
          <a:xfrm>
            <a:off x="848653" y="6872274"/>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285325"/>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strategic vision and 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746179" y="3477312"/>
            <a:ext cx="3749871"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Delivery </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and integration of </a:t>
            </a:r>
            <a:r>
              <a:rPr kumimoji="0" lang="en-IE" sz="1100" b="0" i="0"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encompass,</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 </a:t>
            </a:r>
            <a:r>
              <a:rPr kumimoji="0" lang="en-IE" sz="1100" b="0" i="0"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the Patient Portal and the GP Intelligence Platform </a:t>
            </a:r>
          </a:p>
          <a:p>
            <a:pPr>
              <a:lnSpc>
                <a:spcPct val="110000"/>
              </a:lnSpc>
              <a:spcBef>
                <a:spcPts val="0"/>
              </a:spcBef>
              <a:buClrTx/>
              <a:buSzTx/>
              <a:defRPr/>
            </a:pPr>
            <a:r>
              <a:rPr kumimoji="0" lang="en-IE" sz="1100" b="0" i="0"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Delivery of the Cybersecurity Programme (</a:t>
            </a:r>
            <a:r>
              <a:rPr kumimoji="0" lang="en-IE" sz="1100" b="0" i="1"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as part of the HSC Cyber Strategy</a:t>
            </a:r>
            <a:r>
              <a:rPr kumimoji="0" lang="en-IE" sz="1100" b="0" i="0"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 </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Devise a clear and structured approach to </a:t>
            </a:r>
            <a:r>
              <a:rPr kumimoji="0" lang="en-IE" sz="1100" b="0" i="0" u="none" strike="noStrike" kern="1200" cap="none" spc="0" normalizeH="0" baseline="0" noProof="0" dirty="0">
                <a:ln>
                  <a:noFill/>
                </a:ln>
                <a:solidFill>
                  <a:schemeClr val="tx1"/>
                </a:solidFill>
                <a:effectLst/>
                <a:uLnTx/>
                <a:uFillTx/>
                <a:latin typeface="Segoe UI" panose="020B0502040204020203" pitchFamily="34" charset="0"/>
                <a:cs typeface="Segoe UI" panose="020B0502040204020203" pitchFamily="34" charset="0"/>
              </a:rPr>
              <a:t>public communication and engagement, including digital literacy and frequent public </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consultation to support service design</a:t>
            </a: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13755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216900"/>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83336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dirty="0">
                <a:solidFill>
                  <a:srgbClr val="0097A9"/>
                </a:solidFill>
                <a:latin typeface="Segoe UI" panose="020B0502040204020203" pitchFamily="34" charset="0"/>
                <a:cs typeface="Segoe UI" panose="020B0502040204020203" pitchFamily="34" charset="0"/>
              </a:rPr>
              <a:t>Our</a:t>
            </a:r>
            <a:r>
              <a:rPr lang="en-IE" sz="1400" dirty="0">
                <a:solidFill>
                  <a:prstClr val="black"/>
                </a:solidFill>
                <a:latin typeface="Segoe UI" panose="020B0502040204020203" pitchFamily="34" charset="0"/>
                <a:cs typeface="Segoe UI" panose="020B0502040204020203" pitchFamily="34" charset="0"/>
              </a:rPr>
              <a:t> </a:t>
            </a:r>
            <a:r>
              <a:rPr lang="en-IE" sz="1400" b="1" dirty="0">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807458"/>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197075"/>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804011"/>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81908"/>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the people that we serve. </a:t>
            </a:r>
          </a:p>
        </p:txBody>
      </p:sp>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707609" y="5270897"/>
            <a:ext cx="3749871" cy="909307"/>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T</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urn our attention to optimising and customising them to meet our specific health and care needs </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a:t>
            </a:r>
            <a:r>
              <a:rPr kumimoji="0" lang="en-IE" sz="1100" b="0" i="0" u="none" strike="noStrike" kern="1200" cap="none" spc="0" normalizeH="0" baseline="0" noProof="0" dirty="0" err="1">
                <a:ln>
                  <a:noFill/>
                </a:ln>
                <a:solidFill>
                  <a:prstClr val="black"/>
                </a:solidFill>
                <a:effectLst/>
                <a:uLnTx/>
                <a:uFillTx/>
                <a:latin typeface="Segoe UI" panose="020B0502040204020203" pitchFamily="34" charset="0"/>
                <a:cs typeface="Segoe UI" panose="020B0502040204020203" pitchFamily="34" charset="0"/>
              </a:rPr>
              <a:t>ork</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 with HSC and </a:t>
            </a:r>
            <a:r>
              <a:rPr lang="en-IE" sz="1100" dirty="0">
                <a:solidFill>
                  <a:prstClr val="black"/>
                </a:solidFill>
                <a:latin typeface="Segoe UI" panose="020B0502040204020203" pitchFamily="34" charset="0"/>
                <a:cs typeface="Segoe UI" panose="020B0502040204020203" pitchFamily="34" charset="0"/>
              </a:rPr>
              <a:t>our population</a:t>
            </a: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rPr>
              <a:t> to capture requirements and expectations and develop an approach for continuous improvement</a:t>
            </a: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707608" y="6636581"/>
            <a:ext cx="3749871"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 will promote innovation and scale up successful ideas to provide the widest possible benefit</a:t>
            </a:r>
          </a:p>
          <a:p>
            <a:pPr>
              <a:lnSpc>
                <a:spcPct val="110000"/>
              </a:lnSpc>
              <a:spcBef>
                <a:spcPts val="0"/>
              </a:spcBef>
              <a:buClrTx/>
              <a:buSzTx/>
              <a:defRPr/>
            </a:pPr>
            <a:r>
              <a:rPr kumimoji="0" lang="en-IE"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Explore how new technology can be integrated into existing platforms</a:t>
            </a:r>
          </a:p>
        </p:txBody>
      </p:sp>
    </p:spTree>
    <p:extLst>
      <p:ext uri="{BB962C8B-B14F-4D97-AF65-F5344CB8AC3E}">
        <p14:creationId xmlns:p14="http://schemas.microsoft.com/office/powerpoint/2010/main" val="23937618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2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9B5260F-7ADB-4A2C-82B1-B6889C971AB8}"/>
              </a:ext>
            </a:extLst>
          </p:cNvPr>
          <p:cNvSpPr/>
          <p:nvPr/>
        </p:nvSpPr>
        <p:spPr>
          <a:xfrm>
            <a:off x="319761" y="3332240"/>
            <a:ext cx="2952000" cy="2695367"/>
          </a:xfrm>
          <a:prstGeom prst="rect">
            <a:avLst/>
          </a:prstGeom>
          <a:solidFill>
            <a:srgbClr val="DDEF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Standardised pathways designed with service, staff and our population  in mind</a:t>
            </a: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Enable clinicians and staff to maximise the impact of remote and proactive care </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Enhance ability of clinicians and staff to deliver the highest quality and safest healthcare </a:t>
            </a: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Ensure standardisation of pathways that prioritise quality and safety and digital first approach </a:t>
            </a:r>
          </a:p>
          <a:p>
            <a:pPr marL="171450" lvl="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Ensure our population  are cared for at the right place, at the right time</a:t>
            </a: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p:txBody>
      </p:sp>
      <p:sp>
        <p:nvSpPr>
          <p:cNvPr id="26" name="Rectangle 4">
            <a:extLst>
              <a:ext uri="{FF2B5EF4-FFF2-40B4-BE49-F238E27FC236}">
                <a16:creationId xmlns:a16="http://schemas.microsoft.com/office/drawing/2014/main" id="{A2D61F00-2A54-4841-972D-E51479E30515}"/>
              </a:ext>
            </a:extLst>
          </p:cNvPr>
          <p:cNvSpPr>
            <a:spLocks noChangeArrowheads="1"/>
          </p:cNvSpPr>
          <p:nvPr/>
        </p:nvSpPr>
        <p:spPr bwMode="gray">
          <a:xfrm>
            <a:off x="282178" y="6069244"/>
            <a:ext cx="3146822" cy="3120807"/>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build </a:t>
            </a:r>
            <a:r>
              <a:rPr lang="en-GB" sz="1050" b="1" dirty="0">
                <a:solidFill>
                  <a:srgbClr val="0097A9"/>
                </a:solidFill>
                <a:latin typeface="Segoe UI" panose="020B0502040204020203" pitchFamily="34" charset="0"/>
                <a:cs typeface="Segoe UI" panose="020B0502040204020203" pitchFamily="34" charset="0"/>
              </a:rPr>
              <a:t>standardised pathways designed with input from our people and our population in mind.</a:t>
            </a:r>
            <a:r>
              <a:rPr lang="en-GB" sz="1050" dirty="0">
                <a:solidFill>
                  <a:srgbClr val="0097A9"/>
                </a:solidFill>
                <a:latin typeface="Segoe UI" panose="020B0502040204020203" pitchFamily="34" charset="0"/>
                <a:cs typeface="Segoe UI" panose="020B0502040204020203" pitchFamily="34" charset="0"/>
              </a:rPr>
              <a:t> </a:t>
            </a:r>
            <a:r>
              <a:rPr lang="en-GB" sz="1050" dirty="0">
                <a:solidFill>
                  <a:prstClr val="black"/>
                </a:solidFill>
                <a:latin typeface="Segoe UI" panose="020B0502040204020203" pitchFamily="34" charset="0"/>
                <a:cs typeface="Segoe UI" panose="020B0502040204020203" pitchFamily="34" charset="0"/>
              </a:rPr>
              <a:t>Digital solutions will put quality and safety at the heart of all processes, systems and ways of working, enabling clinicians to maximise the impact of remote, proactive care and improving the patient experience. </a:t>
            </a:r>
          </a:p>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Our standardised pathways, powered by digital, will improve the consistency, quality and safety of care that is being delivered across Northern Ireland. We will focus on </a:t>
            </a:r>
            <a:r>
              <a:rPr lang="en-GB" sz="1050" b="1" dirty="0">
                <a:solidFill>
                  <a:srgbClr val="003E58"/>
                </a:solidFill>
                <a:latin typeface="Segoe UI" panose="020B0502040204020203" pitchFamily="34" charset="0"/>
                <a:cs typeface="Segoe UI" panose="020B0502040204020203" pitchFamily="34" charset="0"/>
              </a:rPr>
              <a:t>system integration and cybersecurity</a:t>
            </a:r>
            <a:r>
              <a:rPr lang="en-GB" sz="1050" dirty="0">
                <a:solidFill>
                  <a:prstClr val="black"/>
                </a:solidFill>
                <a:latin typeface="Segoe UI" panose="020B0502040204020203" pitchFamily="34" charset="0"/>
                <a:cs typeface="Segoe UI" panose="020B0502040204020203" pitchFamily="34" charset="0"/>
              </a:rPr>
              <a:t> so that our new solutions can provide data and insights to support evidence-based decision making for our staff. </a:t>
            </a:r>
          </a:p>
        </p:txBody>
      </p:sp>
      <p:sp>
        <p:nvSpPr>
          <p:cNvPr id="28" name="Rectangle 27">
            <a:extLst>
              <a:ext uri="{FF2B5EF4-FFF2-40B4-BE49-F238E27FC236}">
                <a16:creationId xmlns:a16="http://schemas.microsoft.com/office/drawing/2014/main" id="{F313FC21-B29D-4D61-8932-2F8CFB4BFF5D}"/>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29" name="Rectangle 28">
            <a:extLst>
              <a:ext uri="{FF2B5EF4-FFF2-40B4-BE49-F238E27FC236}">
                <a16:creationId xmlns:a16="http://schemas.microsoft.com/office/drawing/2014/main" id="{9B409B19-4A2E-4118-B034-1D4B9236D089}"/>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solutions will put quality and safety at the heart of all new processes, systems and ways of working across health and care pathways</a:t>
            </a:r>
          </a:p>
        </p:txBody>
      </p:sp>
      <p:sp>
        <p:nvSpPr>
          <p:cNvPr id="30" name="Rectangle 4">
            <a:extLst>
              <a:ext uri="{FF2B5EF4-FFF2-40B4-BE49-F238E27FC236}">
                <a16:creationId xmlns:a16="http://schemas.microsoft.com/office/drawing/2014/main" id="{4E3BD926-9074-4DD9-821E-DBB6FB0E3990}"/>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The digital solutions we design will put our population at the centre, ensuring quality and safety is at the heart of all health and care pathways. </a:t>
            </a:r>
          </a:p>
        </p:txBody>
      </p:sp>
      <p:grpSp>
        <p:nvGrpSpPr>
          <p:cNvPr id="20" name="Group 19">
            <a:extLst>
              <a:ext uri="{FF2B5EF4-FFF2-40B4-BE49-F238E27FC236}">
                <a16:creationId xmlns:a16="http://schemas.microsoft.com/office/drawing/2014/main" id="{3D49A791-0E3B-4DB0-B128-A32270CEDFF9}"/>
              </a:ext>
            </a:extLst>
          </p:cNvPr>
          <p:cNvGrpSpPr>
            <a:grpSpLocks noChangeAspect="1"/>
          </p:cNvGrpSpPr>
          <p:nvPr/>
        </p:nvGrpSpPr>
        <p:grpSpPr>
          <a:xfrm>
            <a:off x="379015" y="1457727"/>
            <a:ext cx="522000" cy="522000"/>
            <a:chOff x="11106151" y="1662113"/>
            <a:chExt cx="520700" cy="520700"/>
          </a:xfrm>
        </p:grpSpPr>
        <p:sp>
          <p:nvSpPr>
            <p:cNvPr id="22" name="Freeform 41">
              <a:extLst>
                <a:ext uri="{FF2B5EF4-FFF2-40B4-BE49-F238E27FC236}">
                  <a16:creationId xmlns:a16="http://schemas.microsoft.com/office/drawing/2014/main" id="{B7504EDF-0CF5-488E-86B5-816B8949ECBA}"/>
                </a:ext>
              </a:extLst>
            </p:cNvPr>
            <p:cNvSpPr>
              <a:spLocks noEditPoints="1"/>
            </p:cNvSpPr>
            <p:nvPr/>
          </p:nvSpPr>
          <p:spPr bwMode="auto">
            <a:xfrm>
              <a:off x="11106151" y="1662113"/>
              <a:ext cx="520700" cy="520700"/>
            </a:xfrm>
            <a:custGeom>
              <a:avLst/>
              <a:gdLst>
                <a:gd name="T0" fmla="*/ 312 w 657"/>
                <a:gd name="T1" fmla="*/ 656 h 656"/>
                <a:gd name="T2" fmla="*/ 262 w 657"/>
                <a:gd name="T3" fmla="*/ 650 h 656"/>
                <a:gd name="T4" fmla="*/ 200 w 657"/>
                <a:gd name="T5" fmla="*/ 631 h 656"/>
                <a:gd name="T6" fmla="*/ 120 w 657"/>
                <a:gd name="T7" fmla="*/ 581 h 656"/>
                <a:gd name="T8" fmla="*/ 55 w 657"/>
                <a:gd name="T9" fmla="*/ 511 h 656"/>
                <a:gd name="T10" fmla="*/ 15 w 657"/>
                <a:gd name="T11" fmla="*/ 426 h 656"/>
                <a:gd name="T12" fmla="*/ 3 w 657"/>
                <a:gd name="T13" fmla="*/ 379 h 656"/>
                <a:gd name="T14" fmla="*/ 0 w 657"/>
                <a:gd name="T15" fmla="*/ 329 h 656"/>
                <a:gd name="T16" fmla="*/ 1 w 657"/>
                <a:gd name="T17" fmla="*/ 295 h 656"/>
                <a:gd name="T18" fmla="*/ 9 w 657"/>
                <a:gd name="T19" fmla="*/ 246 h 656"/>
                <a:gd name="T20" fmla="*/ 39 w 657"/>
                <a:gd name="T21" fmla="*/ 172 h 656"/>
                <a:gd name="T22" fmla="*/ 95 w 657"/>
                <a:gd name="T23" fmla="*/ 97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8 h 656"/>
                <a:gd name="T64" fmla="*/ 242 w 657"/>
                <a:gd name="T65" fmla="*/ 51 h 656"/>
                <a:gd name="T66" fmla="*/ 165 w 657"/>
                <a:gd name="T67" fmla="*/ 87 h 656"/>
                <a:gd name="T68" fmla="*/ 103 w 657"/>
                <a:gd name="T69" fmla="*/ 144 h 656"/>
                <a:gd name="T70" fmla="*/ 60 w 657"/>
                <a:gd name="T71" fmla="*/ 215 h 656"/>
                <a:gd name="T72" fmla="*/ 39 w 657"/>
                <a:gd name="T73" fmla="*/ 298 h 656"/>
                <a:gd name="T74" fmla="*/ 39 w 657"/>
                <a:gd name="T75" fmla="*/ 358 h 656"/>
                <a:gd name="T76" fmla="*/ 60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7 h 656"/>
                <a:gd name="T96" fmla="*/ 619 w 657"/>
                <a:gd name="T97" fmla="*/ 329 h 656"/>
                <a:gd name="T98" fmla="*/ 606 w 657"/>
                <a:gd name="T99" fmla="*/ 242 h 656"/>
                <a:gd name="T100" fmla="*/ 569 w 657"/>
                <a:gd name="T101" fmla="*/ 165 h 656"/>
                <a:gd name="T102" fmla="*/ 513 w 657"/>
                <a:gd name="T103" fmla="*/ 103 h 656"/>
                <a:gd name="T104" fmla="*/ 442 w 657"/>
                <a:gd name="T105" fmla="*/ 60 h 656"/>
                <a:gd name="T106" fmla="*/ 357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8"/>
                  </a:lnTo>
                  <a:lnTo>
                    <a:pt x="145" y="600"/>
                  </a:lnTo>
                  <a:lnTo>
                    <a:pt x="120" y="581"/>
                  </a:lnTo>
                  <a:lnTo>
                    <a:pt x="95" y="561"/>
                  </a:lnTo>
                  <a:lnTo>
                    <a:pt x="75" y="537"/>
                  </a:lnTo>
                  <a:lnTo>
                    <a:pt x="55" y="511"/>
                  </a:lnTo>
                  <a:lnTo>
                    <a:pt x="39" y="485"/>
                  </a:lnTo>
                  <a:lnTo>
                    <a:pt x="26" y="456"/>
                  </a:lnTo>
                  <a:lnTo>
                    <a:pt x="15" y="426"/>
                  </a:lnTo>
                  <a:lnTo>
                    <a:pt x="9" y="411"/>
                  </a:lnTo>
                  <a:lnTo>
                    <a:pt x="7" y="395"/>
                  </a:lnTo>
                  <a:lnTo>
                    <a:pt x="3" y="379"/>
                  </a:lnTo>
                  <a:lnTo>
                    <a:pt x="1" y="362"/>
                  </a:lnTo>
                  <a:lnTo>
                    <a:pt x="0" y="345"/>
                  </a:lnTo>
                  <a:lnTo>
                    <a:pt x="0" y="329"/>
                  </a:lnTo>
                  <a:lnTo>
                    <a:pt x="0" y="329"/>
                  </a:lnTo>
                  <a:lnTo>
                    <a:pt x="0" y="311"/>
                  </a:lnTo>
                  <a:lnTo>
                    <a:pt x="1" y="295"/>
                  </a:lnTo>
                  <a:lnTo>
                    <a:pt x="3" y="278"/>
                  </a:lnTo>
                  <a:lnTo>
                    <a:pt x="7" y="262"/>
                  </a:lnTo>
                  <a:lnTo>
                    <a:pt x="9" y="246"/>
                  </a:lnTo>
                  <a:lnTo>
                    <a:pt x="15" y="231"/>
                  </a:lnTo>
                  <a:lnTo>
                    <a:pt x="26" y="200"/>
                  </a:lnTo>
                  <a:lnTo>
                    <a:pt x="39" y="172"/>
                  </a:lnTo>
                  <a:lnTo>
                    <a:pt x="55" y="145"/>
                  </a:lnTo>
                  <a:lnTo>
                    <a:pt x="75" y="119"/>
                  </a:lnTo>
                  <a:lnTo>
                    <a:pt x="95" y="97"/>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0" y="11"/>
                  </a:lnTo>
                  <a:lnTo>
                    <a:pt x="426" y="15"/>
                  </a:lnTo>
                  <a:lnTo>
                    <a:pt x="457" y="25"/>
                  </a:lnTo>
                  <a:lnTo>
                    <a:pt x="485" y="39"/>
                  </a:lnTo>
                  <a:lnTo>
                    <a:pt x="512" y="56"/>
                  </a:lnTo>
                  <a:lnTo>
                    <a:pt x="537" y="75"/>
                  </a:lnTo>
                  <a:lnTo>
                    <a:pt x="560" y="97"/>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9"/>
                  </a:lnTo>
                  <a:lnTo>
                    <a:pt x="650" y="395"/>
                  </a:lnTo>
                  <a:lnTo>
                    <a:pt x="646" y="411"/>
                  </a:lnTo>
                  <a:lnTo>
                    <a:pt x="642" y="426"/>
                  </a:lnTo>
                  <a:lnTo>
                    <a:pt x="631" y="456"/>
                  </a:lnTo>
                  <a:lnTo>
                    <a:pt x="618" y="485"/>
                  </a:lnTo>
                  <a:lnTo>
                    <a:pt x="600" y="511"/>
                  </a:lnTo>
                  <a:lnTo>
                    <a:pt x="581" y="537"/>
                  </a:lnTo>
                  <a:lnTo>
                    <a:pt x="560" y="561"/>
                  </a:lnTo>
                  <a:lnTo>
                    <a:pt x="537" y="581"/>
                  </a:lnTo>
                  <a:lnTo>
                    <a:pt x="512" y="600"/>
                  </a:lnTo>
                  <a:lnTo>
                    <a:pt x="485" y="618"/>
                  </a:lnTo>
                  <a:lnTo>
                    <a:pt x="457" y="631"/>
                  </a:lnTo>
                  <a:lnTo>
                    <a:pt x="426" y="642"/>
                  </a:lnTo>
                  <a:lnTo>
                    <a:pt x="410" y="647"/>
                  </a:lnTo>
                  <a:lnTo>
                    <a:pt x="395" y="650"/>
                  </a:lnTo>
                  <a:lnTo>
                    <a:pt x="379" y="654"/>
                  </a:lnTo>
                  <a:lnTo>
                    <a:pt x="361" y="655"/>
                  </a:lnTo>
                  <a:lnTo>
                    <a:pt x="345" y="656"/>
                  </a:lnTo>
                  <a:lnTo>
                    <a:pt x="328" y="656"/>
                  </a:lnTo>
                  <a:lnTo>
                    <a:pt x="328" y="656"/>
                  </a:lnTo>
                  <a:close/>
                  <a:moveTo>
                    <a:pt x="328" y="38"/>
                  </a:moveTo>
                  <a:lnTo>
                    <a:pt x="328" y="38"/>
                  </a:lnTo>
                  <a:lnTo>
                    <a:pt x="298" y="39"/>
                  </a:lnTo>
                  <a:lnTo>
                    <a:pt x="270" y="43"/>
                  </a:lnTo>
                  <a:lnTo>
                    <a:pt x="242" y="51"/>
                  </a:lnTo>
                  <a:lnTo>
                    <a:pt x="215" y="60"/>
                  </a:lnTo>
                  <a:lnTo>
                    <a:pt x="189" y="72"/>
                  </a:lnTo>
                  <a:lnTo>
                    <a:pt x="165" y="87"/>
                  </a:lnTo>
                  <a:lnTo>
                    <a:pt x="144" y="103"/>
                  </a:lnTo>
                  <a:lnTo>
                    <a:pt x="122" y="122"/>
                  </a:lnTo>
                  <a:lnTo>
                    <a:pt x="103" y="144"/>
                  </a:lnTo>
                  <a:lnTo>
                    <a:pt x="87" y="165"/>
                  </a:lnTo>
                  <a:lnTo>
                    <a:pt x="73" y="189"/>
                  </a:lnTo>
                  <a:lnTo>
                    <a:pt x="60" y="215"/>
                  </a:lnTo>
                  <a:lnTo>
                    <a:pt x="50" y="242"/>
                  </a:lnTo>
                  <a:lnTo>
                    <a:pt x="43" y="270"/>
                  </a:lnTo>
                  <a:lnTo>
                    <a:pt x="39" y="298"/>
                  </a:lnTo>
                  <a:lnTo>
                    <a:pt x="38" y="329"/>
                  </a:lnTo>
                  <a:lnTo>
                    <a:pt x="38" y="329"/>
                  </a:lnTo>
                  <a:lnTo>
                    <a:pt x="39" y="358"/>
                  </a:lnTo>
                  <a:lnTo>
                    <a:pt x="43" y="387"/>
                  </a:lnTo>
                  <a:lnTo>
                    <a:pt x="50" y="415"/>
                  </a:lnTo>
                  <a:lnTo>
                    <a:pt x="60"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8"/>
                  </a:lnTo>
                  <a:lnTo>
                    <a:pt x="328" y="619"/>
                  </a:lnTo>
                  <a:lnTo>
                    <a:pt x="328" y="619"/>
                  </a:lnTo>
                  <a:lnTo>
                    <a:pt x="357" y="618"/>
                  </a:lnTo>
                  <a:lnTo>
                    <a:pt x="387" y="613"/>
                  </a:lnTo>
                  <a:lnTo>
                    <a:pt x="415" y="607"/>
                  </a:lnTo>
                  <a:lnTo>
                    <a:pt x="442" y="596"/>
                  </a:lnTo>
                  <a:lnTo>
                    <a:pt x="467" y="584"/>
                  </a:lnTo>
                  <a:lnTo>
                    <a:pt x="490" y="569"/>
                  </a:lnTo>
                  <a:lnTo>
                    <a:pt x="513" y="553"/>
                  </a:lnTo>
                  <a:lnTo>
                    <a:pt x="534" y="534"/>
                  </a:lnTo>
                  <a:lnTo>
                    <a:pt x="553" y="513"/>
                  </a:lnTo>
                  <a:lnTo>
                    <a:pt x="569" y="491"/>
                  </a:lnTo>
                  <a:lnTo>
                    <a:pt x="584" y="467"/>
                  </a:lnTo>
                  <a:lnTo>
                    <a:pt x="596" y="442"/>
                  </a:lnTo>
                  <a:lnTo>
                    <a:pt x="606" y="415"/>
                  </a:lnTo>
                  <a:lnTo>
                    <a:pt x="614" y="387"/>
                  </a:lnTo>
                  <a:lnTo>
                    <a:pt x="618" y="358"/>
                  </a:lnTo>
                  <a:lnTo>
                    <a:pt x="619" y="329"/>
                  </a:lnTo>
                  <a:lnTo>
                    <a:pt x="619" y="329"/>
                  </a:lnTo>
                  <a:lnTo>
                    <a:pt x="618" y="298"/>
                  </a:lnTo>
                  <a:lnTo>
                    <a:pt x="614" y="270"/>
                  </a:lnTo>
                  <a:lnTo>
                    <a:pt x="606" y="242"/>
                  </a:lnTo>
                  <a:lnTo>
                    <a:pt x="596" y="215"/>
                  </a:lnTo>
                  <a:lnTo>
                    <a:pt x="584" y="189"/>
                  </a:lnTo>
                  <a:lnTo>
                    <a:pt x="569" y="165"/>
                  </a:lnTo>
                  <a:lnTo>
                    <a:pt x="553" y="144"/>
                  </a:lnTo>
                  <a:lnTo>
                    <a:pt x="534" y="122"/>
                  </a:lnTo>
                  <a:lnTo>
                    <a:pt x="513" y="103"/>
                  </a:lnTo>
                  <a:lnTo>
                    <a:pt x="490" y="87"/>
                  </a:lnTo>
                  <a:lnTo>
                    <a:pt x="467" y="72"/>
                  </a:lnTo>
                  <a:lnTo>
                    <a:pt x="442" y="60"/>
                  </a:lnTo>
                  <a:lnTo>
                    <a:pt x="415" y="51"/>
                  </a:lnTo>
                  <a:lnTo>
                    <a:pt x="387" y="43"/>
                  </a:lnTo>
                  <a:lnTo>
                    <a:pt x="357" y="39"/>
                  </a:lnTo>
                  <a:lnTo>
                    <a:pt x="328" y="38"/>
                  </a:lnTo>
                  <a:lnTo>
                    <a:pt x="328"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3" name="Freeform 154">
              <a:extLst>
                <a:ext uri="{FF2B5EF4-FFF2-40B4-BE49-F238E27FC236}">
                  <a16:creationId xmlns:a16="http://schemas.microsoft.com/office/drawing/2014/main" id="{1062BF34-A21F-455B-BC40-4DB7890D6F23}"/>
                </a:ext>
              </a:extLst>
            </p:cNvPr>
            <p:cNvSpPr>
              <a:spLocks/>
            </p:cNvSpPr>
            <p:nvPr/>
          </p:nvSpPr>
          <p:spPr bwMode="auto">
            <a:xfrm>
              <a:off x="11256963" y="1798638"/>
              <a:ext cx="165100" cy="177800"/>
            </a:xfrm>
            <a:custGeom>
              <a:avLst/>
              <a:gdLst>
                <a:gd name="T0" fmla="*/ 210 w 210"/>
                <a:gd name="T1" fmla="*/ 32 h 224"/>
                <a:gd name="T2" fmla="*/ 210 w 210"/>
                <a:gd name="T3" fmla="*/ 28 h 224"/>
                <a:gd name="T4" fmla="*/ 208 w 210"/>
                <a:gd name="T5" fmla="*/ 20 h 224"/>
                <a:gd name="T6" fmla="*/ 206 w 210"/>
                <a:gd name="T7" fmla="*/ 17 h 224"/>
                <a:gd name="T8" fmla="*/ 199 w 210"/>
                <a:gd name="T9" fmla="*/ 12 h 224"/>
                <a:gd name="T10" fmla="*/ 191 w 210"/>
                <a:gd name="T11" fmla="*/ 9 h 224"/>
                <a:gd name="T12" fmla="*/ 160 w 210"/>
                <a:gd name="T13" fmla="*/ 9 h 224"/>
                <a:gd name="T14" fmla="*/ 160 w 210"/>
                <a:gd name="T15" fmla="*/ 5 h 224"/>
                <a:gd name="T16" fmla="*/ 155 w 210"/>
                <a:gd name="T17" fmla="*/ 0 h 224"/>
                <a:gd name="T18" fmla="*/ 152 w 210"/>
                <a:gd name="T19" fmla="*/ 0 h 224"/>
                <a:gd name="T20" fmla="*/ 145 w 210"/>
                <a:gd name="T21" fmla="*/ 2 h 224"/>
                <a:gd name="T22" fmla="*/ 143 w 210"/>
                <a:gd name="T23" fmla="*/ 9 h 224"/>
                <a:gd name="T24" fmla="*/ 143 w 210"/>
                <a:gd name="T25" fmla="*/ 40 h 224"/>
                <a:gd name="T26" fmla="*/ 145 w 210"/>
                <a:gd name="T27" fmla="*/ 45 h 224"/>
                <a:gd name="T28" fmla="*/ 152 w 210"/>
                <a:gd name="T29" fmla="*/ 48 h 224"/>
                <a:gd name="T30" fmla="*/ 155 w 210"/>
                <a:gd name="T31" fmla="*/ 48 h 224"/>
                <a:gd name="T32" fmla="*/ 160 w 210"/>
                <a:gd name="T33" fmla="*/ 43 h 224"/>
                <a:gd name="T34" fmla="*/ 160 w 210"/>
                <a:gd name="T35" fmla="*/ 28 h 224"/>
                <a:gd name="T36" fmla="*/ 191 w 210"/>
                <a:gd name="T37" fmla="*/ 28 h 224"/>
                <a:gd name="T38" fmla="*/ 192 w 210"/>
                <a:gd name="T39" fmla="*/ 28 h 224"/>
                <a:gd name="T40" fmla="*/ 165 w 210"/>
                <a:gd name="T41" fmla="*/ 196 h 224"/>
                <a:gd name="T42" fmla="*/ 164 w 210"/>
                <a:gd name="T43" fmla="*/ 200 h 224"/>
                <a:gd name="T44" fmla="*/ 159 w 210"/>
                <a:gd name="T45" fmla="*/ 205 h 224"/>
                <a:gd name="T46" fmla="*/ 55 w 210"/>
                <a:gd name="T47" fmla="*/ 205 h 224"/>
                <a:gd name="T48" fmla="*/ 51 w 210"/>
                <a:gd name="T49" fmla="*/ 205 h 224"/>
                <a:gd name="T50" fmla="*/ 46 w 210"/>
                <a:gd name="T51" fmla="*/ 200 h 224"/>
                <a:gd name="T52" fmla="*/ 18 w 210"/>
                <a:gd name="T53" fmla="*/ 29 h 224"/>
                <a:gd name="T54" fmla="*/ 18 w 210"/>
                <a:gd name="T55" fmla="*/ 28 h 224"/>
                <a:gd name="T56" fmla="*/ 19 w 210"/>
                <a:gd name="T57" fmla="*/ 28 h 224"/>
                <a:gd name="T58" fmla="*/ 50 w 210"/>
                <a:gd name="T59" fmla="*/ 40 h 224"/>
                <a:gd name="T60" fmla="*/ 50 w 210"/>
                <a:gd name="T61" fmla="*/ 43 h 224"/>
                <a:gd name="T62" fmla="*/ 55 w 210"/>
                <a:gd name="T63" fmla="*/ 48 h 224"/>
                <a:gd name="T64" fmla="*/ 58 w 210"/>
                <a:gd name="T65" fmla="*/ 48 h 224"/>
                <a:gd name="T66" fmla="*/ 65 w 210"/>
                <a:gd name="T67" fmla="*/ 45 h 224"/>
                <a:gd name="T68" fmla="*/ 67 w 210"/>
                <a:gd name="T69" fmla="*/ 40 h 224"/>
                <a:gd name="T70" fmla="*/ 67 w 210"/>
                <a:gd name="T71" fmla="*/ 9 h 224"/>
                <a:gd name="T72" fmla="*/ 65 w 210"/>
                <a:gd name="T73" fmla="*/ 2 h 224"/>
                <a:gd name="T74" fmla="*/ 58 w 210"/>
                <a:gd name="T75" fmla="*/ 0 h 224"/>
                <a:gd name="T76" fmla="*/ 55 w 210"/>
                <a:gd name="T77" fmla="*/ 0 h 224"/>
                <a:gd name="T78" fmla="*/ 50 w 210"/>
                <a:gd name="T79" fmla="*/ 5 h 224"/>
                <a:gd name="T80" fmla="*/ 50 w 210"/>
                <a:gd name="T81" fmla="*/ 9 h 224"/>
                <a:gd name="T82" fmla="*/ 19 w 210"/>
                <a:gd name="T83" fmla="*/ 9 h 224"/>
                <a:gd name="T84" fmla="*/ 11 w 210"/>
                <a:gd name="T85" fmla="*/ 12 h 224"/>
                <a:gd name="T86" fmla="*/ 4 w 210"/>
                <a:gd name="T87" fmla="*/ 17 h 224"/>
                <a:gd name="T88" fmla="*/ 2 w 210"/>
                <a:gd name="T89" fmla="*/ 20 h 224"/>
                <a:gd name="T90" fmla="*/ 0 w 210"/>
                <a:gd name="T91" fmla="*/ 28 h 224"/>
                <a:gd name="T92" fmla="*/ 26 w 210"/>
                <a:gd name="T93" fmla="*/ 198 h 224"/>
                <a:gd name="T94" fmla="*/ 27 w 210"/>
                <a:gd name="T95" fmla="*/ 204 h 224"/>
                <a:gd name="T96" fmla="*/ 33 w 210"/>
                <a:gd name="T97" fmla="*/ 213 h 224"/>
                <a:gd name="T98" fmla="*/ 41 w 210"/>
                <a:gd name="T99" fmla="*/ 220 h 224"/>
                <a:gd name="T100" fmla="*/ 50 w 210"/>
                <a:gd name="T101" fmla="*/ 224 h 224"/>
                <a:gd name="T102" fmla="*/ 155 w 210"/>
                <a:gd name="T103" fmla="*/ 224 h 224"/>
                <a:gd name="T104" fmla="*/ 160 w 210"/>
                <a:gd name="T105" fmla="*/ 224 h 224"/>
                <a:gd name="T106" fmla="*/ 170 w 210"/>
                <a:gd name="T107" fmla="*/ 220 h 224"/>
                <a:gd name="T108" fmla="*/ 178 w 210"/>
                <a:gd name="T109" fmla="*/ 213 h 224"/>
                <a:gd name="T110" fmla="*/ 183 w 210"/>
                <a:gd name="T111" fmla="*/ 204 h 224"/>
                <a:gd name="T112" fmla="*/ 184 w 210"/>
                <a:gd name="T113" fmla="*/ 19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0" h="224">
                  <a:moveTo>
                    <a:pt x="184" y="198"/>
                  </a:moveTo>
                  <a:lnTo>
                    <a:pt x="210" y="32"/>
                  </a:lnTo>
                  <a:lnTo>
                    <a:pt x="210" y="32"/>
                  </a:lnTo>
                  <a:lnTo>
                    <a:pt x="210" y="28"/>
                  </a:lnTo>
                  <a:lnTo>
                    <a:pt x="210" y="24"/>
                  </a:lnTo>
                  <a:lnTo>
                    <a:pt x="208" y="20"/>
                  </a:lnTo>
                  <a:lnTo>
                    <a:pt x="206" y="17"/>
                  </a:lnTo>
                  <a:lnTo>
                    <a:pt x="206" y="17"/>
                  </a:lnTo>
                  <a:lnTo>
                    <a:pt x="203" y="13"/>
                  </a:lnTo>
                  <a:lnTo>
                    <a:pt x="199" y="12"/>
                  </a:lnTo>
                  <a:lnTo>
                    <a:pt x="195" y="11"/>
                  </a:lnTo>
                  <a:lnTo>
                    <a:pt x="191" y="9"/>
                  </a:lnTo>
                  <a:lnTo>
                    <a:pt x="160" y="9"/>
                  </a:lnTo>
                  <a:lnTo>
                    <a:pt x="160" y="9"/>
                  </a:lnTo>
                  <a:lnTo>
                    <a:pt x="160" y="9"/>
                  </a:lnTo>
                  <a:lnTo>
                    <a:pt x="160" y="5"/>
                  </a:lnTo>
                  <a:lnTo>
                    <a:pt x="157" y="2"/>
                  </a:lnTo>
                  <a:lnTo>
                    <a:pt x="155" y="0"/>
                  </a:lnTo>
                  <a:lnTo>
                    <a:pt x="152" y="0"/>
                  </a:lnTo>
                  <a:lnTo>
                    <a:pt x="152" y="0"/>
                  </a:lnTo>
                  <a:lnTo>
                    <a:pt x="148" y="0"/>
                  </a:lnTo>
                  <a:lnTo>
                    <a:pt x="145" y="2"/>
                  </a:lnTo>
                  <a:lnTo>
                    <a:pt x="143" y="5"/>
                  </a:lnTo>
                  <a:lnTo>
                    <a:pt x="143" y="9"/>
                  </a:lnTo>
                  <a:lnTo>
                    <a:pt x="143" y="40"/>
                  </a:lnTo>
                  <a:lnTo>
                    <a:pt x="143" y="40"/>
                  </a:lnTo>
                  <a:lnTo>
                    <a:pt x="143" y="43"/>
                  </a:lnTo>
                  <a:lnTo>
                    <a:pt x="145" y="45"/>
                  </a:lnTo>
                  <a:lnTo>
                    <a:pt x="148" y="48"/>
                  </a:lnTo>
                  <a:lnTo>
                    <a:pt x="152" y="48"/>
                  </a:lnTo>
                  <a:lnTo>
                    <a:pt x="152" y="48"/>
                  </a:lnTo>
                  <a:lnTo>
                    <a:pt x="155" y="48"/>
                  </a:lnTo>
                  <a:lnTo>
                    <a:pt x="157" y="45"/>
                  </a:lnTo>
                  <a:lnTo>
                    <a:pt x="160" y="43"/>
                  </a:lnTo>
                  <a:lnTo>
                    <a:pt x="160" y="40"/>
                  </a:lnTo>
                  <a:lnTo>
                    <a:pt x="160" y="28"/>
                  </a:lnTo>
                  <a:lnTo>
                    <a:pt x="191" y="28"/>
                  </a:lnTo>
                  <a:lnTo>
                    <a:pt x="191" y="28"/>
                  </a:lnTo>
                  <a:lnTo>
                    <a:pt x="192" y="28"/>
                  </a:lnTo>
                  <a:lnTo>
                    <a:pt x="192" y="28"/>
                  </a:lnTo>
                  <a:lnTo>
                    <a:pt x="192" y="29"/>
                  </a:lnTo>
                  <a:lnTo>
                    <a:pt x="165" y="196"/>
                  </a:lnTo>
                  <a:lnTo>
                    <a:pt x="165" y="196"/>
                  </a:lnTo>
                  <a:lnTo>
                    <a:pt x="164" y="200"/>
                  </a:lnTo>
                  <a:lnTo>
                    <a:pt x="161" y="203"/>
                  </a:lnTo>
                  <a:lnTo>
                    <a:pt x="159" y="205"/>
                  </a:lnTo>
                  <a:lnTo>
                    <a:pt x="155" y="205"/>
                  </a:lnTo>
                  <a:lnTo>
                    <a:pt x="55" y="205"/>
                  </a:lnTo>
                  <a:lnTo>
                    <a:pt x="55" y="205"/>
                  </a:lnTo>
                  <a:lnTo>
                    <a:pt x="51" y="205"/>
                  </a:lnTo>
                  <a:lnTo>
                    <a:pt x="49" y="203"/>
                  </a:lnTo>
                  <a:lnTo>
                    <a:pt x="46" y="200"/>
                  </a:lnTo>
                  <a:lnTo>
                    <a:pt x="45" y="196"/>
                  </a:lnTo>
                  <a:lnTo>
                    <a:pt x="18" y="29"/>
                  </a:lnTo>
                  <a:lnTo>
                    <a:pt x="18" y="29"/>
                  </a:lnTo>
                  <a:lnTo>
                    <a:pt x="18" y="28"/>
                  </a:lnTo>
                  <a:lnTo>
                    <a:pt x="18" y="28"/>
                  </a:lnTo>
                  <a:lnTo>
                    <a:pt x="19" y="28"/>
                  </a:lnTo>
                  <a:lnTo>
                    <a:pt x="50" y="28"/>
                  </a:lnTo>
                  <a:lnTo>
                    <a:pt x="50" y="40"/>
                  </a:lnTo>
                  <a:lnTo>
                    <a:pt x="50" y="40"/>
                  </a:lnTo>
                  <a:lnTo>
                    <a:pt x="50" y="43"/>
                  </a:lnTo>
                  <a:lnTo>
                    <a:pt x="53" y="45"/>
                  </a:lnTo>
                  <a:lnTo>
                    <a:pt x="55" y="48"/>
                  </a:lnTo>
                  <a:lnTo>
                    <a:pt x="58" y="48"/>
                  </a:lnTo>
                  <a:lnTo>
                    <a:pt x="58" y="48"/>
                  </a:lnTo>
                  <a:lnTo>
                    <a:pt x="62" y="48"/>
                  </a:lnTo>
                  <a:lnTo>
                    <a:pt x="65" y="45"/>
                  </a:lnTo>
                  <a:lnTo>
                    <a:pt x="67" y="43"/>
                  </a:lnTo>
                  <a:lnTo>
                    <a:pt x="67" y="40"/>
                  </a:lnTo>
                  <a:lnTo>
                    <a:pt x="67" y="9"/>
                  </a:lnTo>
                  <a:lnTo>
                    <a:pt x="67" y="9"/>
                  </a:lnTo>
                  <a:lnTo>
                    <a:pt x="67" y="5"/>
                  </a:lnTo>
                  <a:lnTo>
                    <a:pt x="65" y="2"/>
                  </a:lnTo>
                  <a:lnTo>
                    <a:pt x="62" y="0"/>
                  </a:lnTo>
                  <a:lnTo>
                    <a:pt x="58" y="0"/>
                  </a:lnTo>
                  <a:lnTo>
                    <a:pt x="58" y="0"/>
                  </a:lnTo>
                  <a:lnTo>
                    <a:pt x="55" y="0"/>
                  </a:lnTo>
                  <a:lnTo>
                    <a:pt x="53" y="2"/>
                  </a:lnTo>
                  <a:lnTo>
                    <a:pt x="50" y="5"/>
                  </a:lnTo>
                  <a:lnTo>
                    <a:pt x="50" y="9"/>
                  </a:lnTo>
                  <a:lnTo>
                    <a:pt x="50" y="9"/>
                  </a:lnTo>
                  <a:lnTo>
                    <a:pt x="19" y="9"/>
                  </a:lnTo>
                  <a:lnTo>
                    <a:pt x="19" y="9"/>
                  </a:lnTo>
                  <a:lnTo>
                    <a:pt x="15" y="11"/>
                  </a:lnTo>
                  <a:lnTo>
                    <a:pt x="11" y="12"/>
                  </a:lnTo>
                  <a:lnTo>
                    <a:pt x="7" y="13"/>
                  </a:lnTo>
                  <a:lnTo>
                    <a:pt x="4" y="17"/>
                  </a:lnTo>
                  <a:lnTo>
                    <a:pt x="4" y="17"/>
                  </a:lnTo>
                  <a:lnTo>
                    <a:pt x="2" y="20"/>
                  </a:lnTo>
                  <a:lnTo>
                    <a:pt x="0" y="24"/>
                  </a:lnTo>
                  <a:lnTo>
                    <a:pt x="0" y="28"/>
                  </a:lnTo>
                  <a:lnTo>
                    <a:pt x="0" y="32"/>
                  </a:lnTo>
                  <a:lnTo>
                    <a:pt x="26" y="198"/>
                  </a:lnTo>
                  <a:lnTo>
                    <a:pt x="26" y="198"/>
                  </a:lnTo>
                  <a:lnTo>
                    <a:pt x="27" y="204"/>
                  </a:lnTo>
                  <a:lnTo>
                    <a:pt x="30" y="209"/>
                  </a:lnTo>
                  <a:lnTo>
                    <a:pt x="33" y="213"/>
                  </a:lnTo>
                  <a:lnTo>
                    <a:pt x="37" y="217"/>
                  </a:lnTo>
                  <a:lnTo>
                    <a:pt x="41" y="220"/>
                  </a:lnTo>
                  <a:lnTo>
                    <a:pt x="45" y="223"/>
                  </a:lnTo>
                  <a:lnTo>
                    <a:pt x="50" y="224"/>
                  </a:lnTo>
                  <a:lnTo>
                    <a:pt x="55" y="224"/>
                  </a:lnTo>
                  <a:lnTo>
                    <a:pt x="155" y="224"/>
                  </a:lnTo>
                  <a:lnTo>
                    <a:pt x="155" y="224"/>
                  </a:lnTo>
                  <a:lnTo>
                    <a:pt x="160" y="224"/>
                  </a:lnTo>
                  <a:lnTo>
                    <a:pt x="165" y="223"/>
                  </a:lnTo>
                  <a:lnTo>
                    <a:pt x="170" y="220"/>
                  </a:lnTo>
                  <a:lnTo>
                    <a:pt x="174" y="217"/>
                  </a:lnTo>
                  <a:lnTo>
                    <a:pt x="178" y="213"/>
                  </a:lnTo>
                  <a:lnTo>
                    <a:pt x="180" y="209"/>
                  </a:lnTo>
                  <a:lnTo>
                    <a:pt x="183" y="204"/>
                  </a:lnTo>
                  <a:lnTo>
                    <a:pt x="184" y="198"/>
                  </a:lnTo>
                  <a:lnTo>
                    <a:pt x="184" y="19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4" name="Freeform 155">
              <a:extLst>
                <a:ext uri="{FF2B5EF4-FFF2-40B4-BE49-F238E27FC236}">
                  <a16:creationId xmlns:a16="http://schemas.microsoft.com/office/drawing/2014/main" id="{FD215165-97B2-4359-BBC9-AF319076A6B2}"/>
                </a:ext>
              </a:extLst>
            </p:cNvPr>
            <p:cNvSpPr>
              <a:spLocks/>
            </p:cNvSpPr>
            <p:nvPr/>
          </p:nvSpPr>
          <p:spPr bwMode="auto">
            <a:xfrm>
              <a:off x="11328401" y="1928813"/>
              <a:ext cx="180975" cy="142875"/>
            </a:xfrm>
            <a:custGeom>
              <a:avLst/>
              <a:gdLst>
                <a:gd name="T0" fmla="*/ 186 w 230"/>
                <a:gd name="T1" fmla="*/ 0 h 178"/>
                <a:gd name="T2" fmla="*/ 168 w 230"/>
                <a:gd name="T3" fmla="*/ 4 h 178"/>
                <a:gd name="T4" fmla="*/ 153 w 230"/>
                <a:gd name="T5" fmla="*/ 13 h 178"/>
                <a:gd name="T6" fmla="*/ 144 w 230"/>
                <a:gd name="T7" fmla="*/ 28 h 178"/>
                <a:gd name="T8" fmla="*/ 140 w 230"/>
                <a:gd name="T9" fmla="*/ 46 h 178"/>
                <a:gd name="T10" fmla="*/ 141 w 230"/>
                <a:gd name="T11" fmla="*/ 54 h 178"/>
                <a:gd name="T12" fmla="*/ 145 w 230"/>
                <a:gd name="T13" fmla="*/ 67 h 178"/>
                <a:gd name="T14" fmla="*/ 156 w 230"/>
                <a:gd name="T15" fmla="*/ 79 h 178"/>
                <a:gd name="T16" fmla="*/ 168 w 230"/>
                <a:gd name="T17" fmla="*/ 87 h 178"/>
                <a:gd name="T18" fmla="*/ 176 w 230"/>
                <a:gd name="T19" fmla="*/ 90 h 178"/>
                <a:gd name="T20" fmla="*/ 169 w 230"/>
                <a:gd name="T21" fmla="*/ 117 h 178"/>
                <a:gd name="T22" fmla="*/ 153 w 230"/>
                <a:gd name="T23" fmla="*/ 140 h 178"/>
                <a:gd name="T24" fmla="*/ 131 w 230"/>
                <a:gd name="T25" fmla="*/ 154 h 178"/>
                <a:gd name="T26" fmla="*/ 102 w 230"/>
                <a:gd name="T27" fmla="*/ 160 h 178"/>
                <a:gd name="T28" fmla="*/ 93 w 230"/>
                <a:gd name="T29" fmla="*/ 160 h 178"/>
                <a:gd name="T30" fmla="*/ 63 w 230"/>
                <a:gd name="T31" fmla="*/ 154 h 178"/>
                <a:gd name="T32" fmla="*/ 41 w 230"/>
                <a:gd name="T33" fmla="*/ 138 h 178"/>
                <a:gd name="T34" fmla="*/ 24 w 230"/>
                <a:gd name="T35" fmla="*/ 115 h 178"/>
                <a:gd name="T36" fmla="*/ 19 w 230"/>
                <a:gd name="T37" fmla="*/ 87 h 178"/>
                <a:gd name="T38" fmla="*/ 0 w 230"/>
                <a:gd name="T39" fmla="*/ 78 h 178"/>
                <a:gd name="T40" fmla="*/ 0 w 230"/>
                <a:gd name="T41" fmla="*/ 87 h 178"/>
                <a:gd name="T42" fmla="*/ 3 w 230"/>
                <a:gd name="T43" fmla="*/ 105 h 178"/>
                <a:gd name="T44" fmla="*/ 8 w 230"/>
                <a:gd name="T45" fmla="*/ 122 h 178"/>
                <a:gd name="T46" fmla="*/ 16 w 230"/>
                <a:gd name="T47" fmla="*/ 138 h 178"/>
                <a:gd name="T48" fmla="*/ 27 w 230"/>
                <a:gd name="T49" fmla="*/ 152 h 178"/>
                <a:gd name="T50" fmla="*/ 41 w 230"/>
                <a:gd name="T51" fmla="*/ 162 h 178"/>
                <a:gd name="T52" fmla="*/ 57 w 230"/>
                <a:gd name="T53" fmla="*/ 170 h 178"/>
                <a:gd name="T54" fmla="*/ 74 w 230"/>
                <a:gd name="T55" fmla="*/ 176 h 178"/>
                <a:gd name="T56" fmla="*/ 93 w 230"/>
                <a:gd name="T57" fmla="*/ 178 h 178"/>
                <a:gd name="T58" fmla="*/ 102 w 230"/>
                <a:gd name="T59" fmla="*/ 178 h 178"/>
                <a:gd name="T60" fmla="*/ 121 w 230"/>
                <a:gd name="T61" fmla="*/ 177 h 178"/>
                <a:gd name="T62" fmla="*/ 137 w 230"/>
                <a:gd name="T63" fmla="*/ 172 h 178"/>
                <a:gd name="T64" fmla="*/ 153 w 230"/>
                <a:gd name="T65" fmla="*/ 164 h 178"/>
                <a:gd name="T66" fmla="*/ 167 w 230"/>
                <a:gd name="T67" fmla="*/ 153 h 178"/>
                <a:gd name="T68" fmla="*/ 178 w 230"/>
                <a:gd name="T69" fmla="*/ 140 h 178"/>
                <a:gd name="T70" fmla="*/ 186 w 230"/>
                <a:gd name="T71" fmla="*/ 125 h 178"/>
                <a:gd name="T72" fmla="*/ 192 w 230"/>
                <a:gd name="T73" fmla="*/ 107 h 178"/>
                <a:gd name="T74" fmla="*/ 194 w 230"/>
                <a:gd name="T75" fmla="*/ 90 h 178"/>
                <a:gd name="T76" fmla="*/ 202 w 230"/>
                <a:gd name="T77" fmla="*/ 87 h 178"/>
                <a:gd name="T78" fmla="*/ 215 w 230"/>
                <a:gd name="T79" fmla="*/ 79 h 178"/>
                <a:gd name="T80" fmla="*/ 225 w 230"/>
                <a:gd name="T81" fmla="*/ 68 h 178"/>
                <a:gd name="T82" fmla="*/ 230 w 230"/>
                <a:gd name="T83" fmla="*/ 54 h 178"/>
                <a:gd name="T84" fmla="*/ 230 w 230"/>
                <a:gd name="T85" fmla="*/ 46 h 178"/>
                <a:gd name="T86" fmla="*/ 227 w 230"/>
                <a:gd name="T87" fmla="*/ 28 h 178"/>
                <a:gd name="T88" fmla="*/ 218 w 230"/>
                <a:gd name="T89" fmla="*/ 13 h 178"/>
                <a:gd name="T90" fmla="*/ 203 w 230"/>
                <a:gd name="T91" fmla="*/ 4 h 178"/>
                <a:gd name="T92" fmla="*/ 186 w 230"/>
                <a:gd name="T93"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0" h="178">
                  <a:moveTo>
                    <a:pt x="186" y="0"/>
                  </a:moveTo>
                  <a:lnTo>
                    <a:pt x="186" y="0"/>
                  </a:lnTo>
                  <a:lnTo>
                    <a:pt x="176" y="1"/>
                  </a:lnTo>
                  <a:lnTo>
                    <a:pt x="168" y="4"/>
                  </a:lnTo>
                  <a:lnTo>
                    <a:pt x="160" y="8"/>
                  </a:lnTo>
                  <a:lnTo>
                    <a:pt x="153" y="13"/>
                  </a:lnTo>
                  <a:lnTo>
                    <a:pt x="148" y="20"/>
                  </a:lnTo>
                  <a:lnTo>
                    <a:pt x="144" y="28"/>
                  </a:lnTo>
                  <a:lnTo>
                    <a:pt x="141" y="36"/>
                  </a:lnTo>
                  <a:lnTo>
                    <a:pt x="140" y="46"/>
                  </a:lnTo>
                  <a:lnTo>
                    <a:pt x="140" y="46"/>
                  </a:lnTo>
                  <a:lnTo>
                    <a:pt x="141" y="54"/>
                  </a:lnTo>
                  <a:lnTo>
                    <a:pt x="143" y="60"/>
                  </a:lnTo>
                  <a:lnTo>
                    <a:pt x="145" y="67"/>
                  </a:lnTo>
                  <a:lnTo>
                    <a:pt x="151" y="74"/>
                  </a:lnTo>
                  <a:lnTo>
                    <a:pt x="156" y="79"/>
                  </a:lnTo>
                  <a:lnTo>
                    <a:pt x="161" y="84"/>
                  </a:lnTo>
                  <a:lnTo>
                    <a:pt x="168" y="87"/>
                  </a:lnTo>
                  <a:lnTo>
                    <a:pt x="176" y="90"/>
                  </a:lnTo>
                  <a:lnTo>
                    <a:pt x="176" y="90"/>
                  </a:lnTo>
                  <a:lnTo>
                    <a:pt x="174" y="103"/>
                  </a:lnTo>
                  <a:lnTo>
                    <a:pt x="169" y="117"/>
                  </a:lnTo>
                  <a:lnTo>
                    <a:pt x="163" y="129"/>
                  </a:lnTo>
                  <a:lnTo>
                    <a:pt x="153" y="140"/>
                  </a:lnTo>
                  <a:lnTo>
                    <a:pt x="143" y="148"/>
                  </a:lnTo>
                  <a:lnTo>
                    <a:pt x="131" y="154"/>
                  </a:lnTo>
                  <a:lnTo>
                    <a:pt x="117" y="158"/>
                  </a:lnTo>
                  <a:lnTo>
                    <a:pt x="102" y="160"/>
                  </a:lnTo>
                  <a:lnTo>
                    <a:pt x="93" y="160"/>
                  </a:lnTo>
                  <a:lnTo>
                    <a:pt x="93" y="160"/>
                  </a:lnTo>
                  <a:lnTo>
                    <a:pt x="78" y="158"/>
                  </a:lnTo>
                  <a:lnTo>
                    <a:pt x="63" y="154"/>
                  </a:lnTo>
                  <a:lnTo>
                    <a:pt x="51" y="148"/>
                  </a:lnTo>
                  <a:lnTo>
                    <a:pt x="41" y="138"/>
                  </a:lnTo>
                  <a:lnTo>
                    <a:pt x="31" y="127"/>
                  </a:lnTo>
                  <a:lnTo>
                    <a:pt x="24" y="115"/>
                  </a:lnTo>
                  <a:lnTo>
                    <a:pt x="20" y="102"/>
                  </a:lnTo>
                  <a:lnTo>
                    <a:pt x="19" y="87"/>
                  </a:lnTo>
                  <a:lnTo>
                    <a:pt x="19" y="78"/>
                  </a:lnTo>
                  <a:lnTo>
                    <a:pt x="0" y="78"/>
                  </a:lnTo>
                  <a:lnTo>
                    <a:pt x="0" y="87"/>
                  </a:lnTo>
                  <a:lnTo>
                    <a:pt x="0" y="87"/>
                  </a:lnTo>
                  <a:lnTo>
                    <a:pt x="2" y="97"/>
                  </a:lnTo>
                  <a:lnTo>
                    <a:pt x="3" y="105"/>
                  </a:lnTo>
                  <a:lnTo>
                    <a:pt x="4" y="114"/>
                  </a:lnTo>
                  <a:lnTo>
                    <a:pt x="8" y="122"/>
                  </a:lnTo>
                  <a:lnTo>
                    <a:pt x="12" y="130"/>
                  </a:lnTo>
                  <a:lnTo>
                    <a:pt x="16" y="138"/>
                  </a:lnTo>
                  <a:lnTo>
                    <a:pt x="22" y="145"/>
                  </a:lnTo>
                  <a:lnTo>
                    <a:pt x="27" y="152"/>
                  </a:lnTo>
                  <a:lnTo>
                    <a:pt x="34" y="157"/>
                  </a:lnTo>
                  <a:lnTo>
                    <a:pt x="41" y="162"/>
                  </a:lnTo>
                  <a:lnTo>
                    <a:pt x="49" y="168"/>
                  </a:lnTo>
                  <a:lnTo>
                    <a:pt x="57" y="170"/>
                  </a:lnTo>
                  <a:lnTo>
                    <a:pt x="65" y="174"/>
                  </a:lnTo>
                  <a:lnTo>
                    <a:pt x="74" y="176"/>
                  </a:lnTo>
                  <a:lnTo>
                    <a:pt x="84" y="177"/>
                  </a:lnTo>
                  <a:lnTo>
                    <a:pt x="93" y="178"/>
                  </a:lnTo>
                  <a:lnTo>
                    <a:pt x="102" y="178"/>
                  </a:lnTo>
                  <a:lnTo>
                    <a:pt x="102" y="178"/>
                  </a:lnTo>
                  <a:lnTo>
                    <a:pt x="112" y="178"/>
                  </a:lnTo>
                  <a:lnTo>
                    <a:pt x="121" y="177"/>
                  </a:lnTo>
                  <a:lnTo>
                    <a:pt x="129" y="174"/>
                  </a:lnTo>
                  <a:lnTo>
                    <a:pt x="137" y="172"/>
                  </a:lnTo>
                  <a:lnTo>
                    <a:pt x="145" y="168"/>
                  </a:lnTo>
                  <a:lnTo>
                    <a:pt x="153" y="164"/>
                  </a:lnTo>
                  <a:lnTo>
                    <a:pt x="160" y="158"/>
                  </a:lnTo>
                  <a:lnTo>
                    <a:pt x="167" y="153"/>
                  </a:lnTo>
                  <a:lnTo>
                    <a:pt x="172" y="146"/>
                  </a:lnTo>
                  <a:lnTo>
                    <a:pt x="178" y="140"/>
                  </a:lnTo>
                  <a:lnTo>
                    <a:pt x="182" y="131"/>
                  </a:lnTo>
                  <a:lnTo>
                    <a:pt x="186" y="125"/>
                  </a:lnTo>
                  <a:lnTo>
                    <a:pt x="190" y="117"/>
                  </a:lnTo>
                  <a:lnTo>
                    <a:pt x="192" y="107"/>
                  </a:lnTo>
                  <a:lnTo>
                    <a:pt x="194" y="99"/>
                  </a:lnTo>
                  <a:lnTo>
                    <a:pt x="194" y="90"/>
                  </a:lnTo>
                  <a:lnTo>
                    <a:pt x="194" y="90"/>
                  </a:lnTo>
                  <a:lnTo>
                    <a:pt x="202" y="87"/>
                  </a:lnTo>
                  <a:lnTo>
                    <a:pt x="208" y="84"/>
                  </a:lnTo>
                  <a:lnTo>
                    <a:pt x="215" y="79"/>
                  </a:lnTo>
                  <a:lnTo>
                    <a:pt x="220" y="74"/>
                  </a:lnTo>
                  <a:lnTo>
                    <a:pt x="225" y="68"/>
                  </a:lnTo>
                  <a:lnTo>
                    <a:pt x="227" y="60"/>
                  </a:lnTo>
                  <a:lnTo>
                    <a:pt x="230" y="54"/>
                  </a:lnTo>
                  <a:lnTo>
                    <a:pt x="230" y="46"/>
                  </a:lnTo>
                  <a:lnTo>
                    <a:pt x="230" y="46"/>
                  </a:lnTo>
                  <a:lnTo>
                    <a:pt x="230" y="36"/>
                  </a:lnTo>
                  <a:lnTo>
                    <a:pt x="227" y="28"/>
                  </a:lnTo>
                  <a:lnTo>
                    <a:pt x="223" y="20"/>
                  </a:lnTo>
                  <a:lnTo>
                    <a:pt x="218" y="13"/>
                  </a:lnTo>
                  <a:lnTo>
                    <a:pt x="211" y="8"/>
                  </a:lnTo>
                  <a:lnTo>
                    <a:pt x="203" y="4"/>
                  </a:lnTo>
                  <a:lnTo>
                    <a:pt x="194" y="1"/>
                  </a:lnTo>
                  <a:lnTo>
                    <a:pt x="186" y="0"/>
                  </a:lnTo>
                  <a:lnTo>
                    <a:pt x="186" y="0"/>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64" name="Rectangle 63">
            <a:extLst>
              <a:ext uri="{FF2B5EF4-FFF2-40B4-BE49-F238E27FC236}">
                <a16:creationId xmlns:a16="http://schemas.microsoft.com/office/drawing/2014/main" id="{88A49A31-3A99-455D-949A-270D29D656F7}"/>
              </a:ext>
            </a:extLst>
          </p:cNvPr>
          <p:cNvSpPr/>
          <p:nvPr/>
        </p:nvSpPr>
        <p:spPr>
          <a:xfrm>
            <a:off x="282178"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do we want to achieve?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65" name="Straight Connector 64">
            <a:extLst>
              <a:ext uri="{FF2B5EF4-FFF2-40B4-BE49-F238E27FC236}">
                <a16:creationId xmlns:a16="http://schemas.microsoft.com/office/drawing/2014/main" id="{178981D5-D0D3-43F9-ADE0-51FCFEE7F851}"/>
              </a:ext>
            </a:extLst>
          </p:cNvPr>
          <p:cNvCxnSpPr/>
          <p:nvPr/>
        </p:nvCxnSpPr>
        <p:spPr>
          <a:xfrm>
            <a:off x="343809"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pic>
        <p:nvPicPr>
          <p:cNvPr id="67" name="Picture 66">
            <a:extLst>
              <a:ext uri="{FF2B5EF4-FFF2-40B4-BE49-F238E27FC236}">
                <a16:creationId xmlns:a16="http://schemas.microsoft.com/office/drawing/2014/main" id="{8848B7B5-E944-44AC-AA03-74732991B44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68" name="Rectangle 67">
            <a:extLst>
              <a:ext uri="{FF2B5EF4-FFF2-40B4-BE49-F238E27FC236}">
                <a16:creationId xmlns:a16="http://schemas.microsoft.com/office/drawing/2014/main" id="{23960255-3DFC-4AC8-A5D1-D3B6878E4B8C}"/>
              </a:ext>
            </a:extLst>
          </p:cNvPr>
          <p:cNvSpPr/>
          <p:nvPr/>
        </p:nvSpPr>
        <p:spPr bwMode="gray">
          <a:xfrm>
            <a:off x="3536996" y="361011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Care decisions based on a </a:t>
            </a:r>
            <a:r>
              <a:rPr lang="en-GB" sz="1050" b="1" dirty="0">
                <a:solidFill>
                  <a:srgbClr val="003E58"/>
                </a:solidFill>
                <a:latin typeface="Segoe UI" panose="020B0502040204020203" pitchFamily="34" charset="0"/>
                <a:cs typeface="Segoe UI" panose="020B0502040204020203" pitchFamily="34" charset="0"/>
              </a:rPr>
              <a:t>greater volume and quantity of data. </a:t>
            </a:r>
          </a:p>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Information stored in one place, </a:t>
            </a:r>
            <a:r>
              <a:rPr lang="en-GB" sz="1050" dirty="0">
                <a:solidFill>
                  <a:srgbClr val="003E58"/>
                </a:solidFill>
                <a:latin typeface="Segoe UI" panose="020B0502040204020203" pitchFamily="34" charset="0"/>
                <a:cs typeface="Segoe UI" panose="020B0502040204020203" pitchFamily="34" charset="0"/>
              </a:rPr>
              <a:t>to be accessed by both patients and care providers – so</a:t>
            </a:r>
            <a:r>
              <a:rPr lang="en-GB" sz="1050" b="1" dirty="0">
                <a:solidFill>
                  <a:srgbClr val="003E58"/>
                </a:solidFill>
                <a:latin typeface="Segoe UI" panose="020B0502040204020203" pitchFamily="34" charset="0"/>
                <a:cs typeface="Segoe UI" panose="020B0502040204020203" pitchFamily="34" charset="0"/>
              </a:rPr>
              <a:t> patients only need to tell their health and care story once. </a:t>
            </a:r>
            <a:endParaRPr lang="en-GB" sz="1050" dirty="0">
              <a:solidFill>
                <a:srgbClr val="003E58"/>
              </a:solidFill>
              <a:latin typeface="Segoe UI" panose="020B0502040204020203" pitchFamily="34" charset="0"/>
              <a:cs typeface="Segoe UI" panose="020B0502040204020203" pitchFamily="34" charset="0"/>
            </a:endParaRPr>
          </a:p>
        </p:txBody>
      </p:sp>
      <p:sp>
        <p:nvSpPr>
          <p:cNvPr id="69" name="Rectangle 68">
            <a:extLst>
              <a:ext uri="{FF2B5EF4-FFF2-40B4-BE49-F238E27FC236}">
                <a16:creationId xmlns:a16="http://schemas.microsoft.com/office/drawing/2014/main" id="{374F1205-DA4B-4FA5-B04E-4C17BA97833D}"/>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I know that my care pathway is based on high quality health data, which means that my treatment journey is more personalised</a:t>
            </a:r>
          </a:p>
        </p:txBody>
      </p:sp>
      <p:sp>
        <p:nvSpPr>
          <p:cNvPr id="70" name="TextBox 69">
            <a:extLst>
              <a:ext uri="{FF2B5EF4-FFF2-40B4-BE49-F238E27FC236}">
                <a16:creationId xmlns:a16="http://schemas.microsoft.com/office/drawing/2014/main" id="{6F3A005C-F038-4C90-9885-DF0050EBC41D}"/>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71" name="TextBox 70">
            <a:extLst>
              <a:ext uri="{FF2B5EF4-FFF2-40B4-BE49-F238E27FC236}">
                <a16:creationId xmlns:a16="http://schemas.microsoft.com/office/drawing/2014/main" id="{FC5887AD-4727-4527-B488-D39F31CD38E6}"/>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72" name="TextBox 71">
            <a:extLst>
              <a:ext uri="{FF2B5EF4-FFF2-40B4-BE49-F238E27FC236}">
                <a16:creationId xmlns:a16="http://schemas.microsoft.com/office/drawing/2014/main" id="{C67876C6-9DB9-4AA1-A156-01CA10FB32E0}"/>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73" name="Picture 72">
            <a:extLst>
              <a:ext uri="{FF2B5EF4-FFF2-40B4-BE49-F238E27FC236}">
                <a16:creationId xmlns:a16="http://schemas.microsoft.com/office/drawing/2014/main" id="{03FD63F9-F2B8-4243-A7D5-019D506CDF1C}"/>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74" name="Rectangle 73">
            <a:extLst>
              <a:ext uri="{FF2B5EF4-FFF2-40B4-BE49-F238E27FC236}">
                <a16:creationId xmlns:a16="http://schemas.microsoft.com/office/drawing/2014/main" id="{3707E7A3-B480-4931-9674-AEF727DF6C1A}"/>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Our solutions help to </a:t>
            </a:r>
            <a:r>
              <a:rPr lang="en-GB" sz="1050" b="1" dirty="0">
                <a:solidFill>
                  <a:srgbClr val="003E58"/>
                </a:solidFill>
                <a:latin typeface="Segoe UI" panose="020B0502040204020203" pitchFamily="34" charset="0"/>
                <a:cs typeface="Segoe UI" panose="020B0502040204020203" pitchFamily="34" charset="0"/>
              </a:rPr>
              <a:t>minimise unwarranted variation in care </a:t>
            </a:r>
          </a:p>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One unified system </a:t>
            </a:r>
            <a:r>
              <a:rPr lang="en-GB" sz="1050" dirty="0">
                <a:solidFill>
                  <a:srgbClr val="003E58"/>
                </a:solidFill>
                <a:latin typeface="Segoe UI" panose="020B0502040204020203" pitchFamily="34" charset="0"/>
                <a:cs typeface="Segoe UI" panose="020B0502040204020203" pitchFamily="34" charset="0"/>
              </a:rPr>
              <a:t>across HSC makes systems more </a:t>
            </a:r>
            <a:r>
              <a:rPr lang="en-GB" sz="1050" b="1" dirty="0">
                <a:solidFill>
                  <a:srgbClr val="003E58"/>
                </a:solidFill>
                <a:latin typeface="Segoe UI" panose="020B0502040204020203" pitchFamily="34" charset="0"/>
                <a:cs typeface="Segoe UI" panose="020B0502040204020203" pitchFamily="34" charset="0"/>
              </a:rPr>
              <a:t>streamlined</a:t>
            </a:r>
            <a:r>
              <a:rPr lang="en-GB" sz="1050" dirty="0">
                <a:solidFill>
                  <a:srgbClr val="003E58"/>
                </a:solidFill>
                <a:latin typeface="Segoe UI" panose="020B0502040204020203" pitchFamily="34" charset="0"/>
                <a:cs typeface="Segoe UI" panose="020B0502040204020203" pitchFamily="34" charset="0"/>
              </a:rPr>
              <a:t> and </a:t>
            </a:r>
            <a:r>
              <a:rPr lang="en-GB" sz="1050" b="1" dirty="0">
                <a:solidFill>
                  <a:srgbClr val="003E58"/>
                </a:solidFill>
                <a:latin typeface="Segoe UI" panose="020B0502040204020203" pitchFamily="34" charset="0"/>
                <a:cs typeface="Segoe UI" panose="020B0502040204020203" pitchFamily="34" charset="0"/>
              </a:rPr>
              <a:t>intuitive</a:t>
            </a:r>
          </a:p>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Easier access </a:t>
            </a:r>
            <a:r>
              <a:rPr lang="en-GB" sz="1050" dirty="0">
                <a:solidFill>
                  <a:srgbClr val="003E58"/>
                </a:solidFill>
                <a:latin typeface="Segoe UI" panose="020B0502040204020203" pitchFamily="34" charset="0"/>
                <a:cs typeface="Segoe UI" panose="020B0502040204020203" pitchFamily="34" charset="0"/>
              </a:rPr>
              <a:t>to the correct patient data makes clinical decision making </a:t>
            </a:r>
            <a:r>
              <a:rPr lang="en-GB" sz="1050" b="1" dirty="0">
                <a:solidFill>
                  <a:srgbClr val="003E58"/>
                </a:solidFill>
                <a:latin typeface="Segoe UI" panose="020B0502040204020203" pitchFamily="34" charset="0"/>
                <a:cs typeface="Segoe UI" panose="020B0502040204020203" pitchFamily="34" charset="0"/>
              </a:rPr>
              <a:t>easier and safer</a:t>
            </a:r>
          </a:p>
        </p:txBody>
      </p:sp>
      <p:sp>
        <p:nvSpPr>
          <p:cNvPr id="75" name="Rectangle 74">
            <a:extLst>
              <a:ext uri="{FF2B5EF4-FFF2-40B4-BE49-F238E27FC236}">
                <a16:creationId xmlns:a16="http://schemas.microsoft.com/office/drawing/2014/main" id="{E574C44F-6E98-4EE4-826B-4E10BC5F5267}"/>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It is easy to access all the information I need in one place, which makes clinical decision making safer and easier.</a:t>
            </a:r>
          </a:p>
        </p:txBody>
      </p:sp>
      <p:sp>
        <p:nvSpPr>
          <p:cNvPr id="76" name="TextBox 75">
            <a:extLst>
              <a:ext uri="{FF2B5EF4-FFF2-40B4-BE49-F238E27FC236}">
                <a16:creationId xmlns:a16="http://schemas.microsoft.com/office/drawing/2014/main" id="{FA8858EE-39DF-4FF1-8812-045B495A67B3}"/>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77" name="TextBox 76">
            <a:extLst>
              <a:ext uri="{FF2B5EF4-FFF2-40B4-BE49-F238E27FC236}">
                <a16:creationId xmlns:a16="http://schemas.microsoft.com/office/drawing/2014/main" id="{62CDB2C1-9B1E-447E-9B34-80E2E761D55B}"/>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78" name="TextBox 77">
            <a:extLst>
              <a:ext uri="{FF2B5EF4-FFF2-40B4-BE49-F238E27FC236}">
                <a16:creationId xmlns:a16="http://schemas.microsoft.com/office/drawing/2014/main" id="{A8C7A1EC-3AF2-4572-834C-D71D22DC3ECA}"/>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79" name="Rectangle 78">
            <a:extLst>
              <a:ext uri="{FF2B5EF4-FFF2-40B4-BE49-F238E27FC236}">
                <a16:creationId xmlns:a16="http://schemas.microsoft.com/office/drawing/2014/main" id="{5F040A6B-AF35-4DF7-BC69-23E50F1247FB}"/>
              </a:ext>
            </a:extLst>
          </p:cNvPr>
          <p:cNvSpPr/>
          <p:nvPr/>
        </p:nvSpPr>
        <p:spPr>
          <a:xfrm>
            <a:off x="3475365"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will the future look like?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80" name="Straight Connector 79">
            <a:extLst>
              <a:ext uri="{FF2B5EF4-FFF2-40B4-BE49-F238E27FC236}">
                <a16:creationId xmlns:a16="http://schemas.microsoft.com/office/drawing/2014/main" id="{E8FEA9F2-4ACC-4BDD-AD17-59D6CF49B0A7}"/>
              </a:ext>
            </a:extLst>
          </p:cNvPr>
          <p:cNvCxnSpPr/>
          <p:nvPr/>
        </p:nvCxnSpPr>
        <p:spPr>
          <a:xfrm>
            <a:off x="3536996"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775896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9039E2B4-25E0-4DB8-8205-021AF559ABCE}"/>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22" name="Rectangle 21">
            <a:extLst>
              <a:ext uri="{FF2B5EF4-FFF2-40B4-BE49-F238E27FC236}">
                <a16:creationId xmlns:a16="http://schemas.microsoft.com/office/drawing/2014/main" id="{7EBF9FAD-98FF-424E-82A1-A02E0DBE1AE2}"/>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solutions will put quality and safety at the heart of all new processes, systems and ways of working across health and care pathways</a:t>
            </a:r>
          </a:p>
        </p:txBody>
      </p:sp>
      <p:sp>
        <p:nvSpPr>
          <p:cNvPr id="17" name="Rectangle 16">
            <a:extLst>
              <a:ext uri="{FF2B5EF4-FFF2-40B4-BE49-F238E27FC236}">
                <a16:creationId xmlns:a16="http://schemas.microsoft.com/office/drawing/2014/main" id="{85367398-B25A-4E52-8344-713BF0A68810}"/>
              </a:ext>
            </a:extLst>
          </p:cNvPr>
          <p:cNvSpPr/>
          <p:nvPr/>
        </p:nvSpPr>
        <p:spPr>
          <a:xfrm>
            <a:off x="235812" y="3099475"/>
            <a:ext cx="6386376" cy="559682"/>
          </a:xfrm>
          <a:prstGeom prst="rect">
            <a:avLst/>
          </a:prstGeom>
          <a:solidFill>
            <a:srgbClr val="DDEFE8"/>
          </a:solidFill>
          <a:ln w="12700" cap="flat" cmpd="sng" algn="ctr">
            <a:no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lang="en-GB" sz="1400" b="1" dirty="0">
                <a:solidFill>
                  <a:schemeClr val="accent6">
                    <a:lumMod val="50000"/>
                  </a:schemeClr>
                </a:solidFill>
                <a:latin typeface="Segoe UI" panose="020B0502040204020203" pitchFamily="34" charset="0"/>
                <a:cs typeface="Segoe UI" panose="020B0502040204020203" pitchFamily="34" charset="0"/>
              </a:rPr>
              <a:t>Brendan Cullen – someone living with a long term condition </a:t>
            </a:r>
          </a:p>
        </p:txBody>
      </p:sp>
      <p:pic>
        <p:nvPicPr>
          <p:cNvPr id="18" name="Picture 17">
            <a:extLst>
              <a:ext uri="{FF2B5EF4-FFF2-40B4-BE49-F238E27FC236}">
                <a16:creationId xmlns:a16="http://schemas.microsoft.com/office/drawing/2014/main" id="{D7903BBE-994B-49B0-839D-580289F7F77C}"/>
              </a:ext>
            </a:extLst>
          </p:cNvPr>
          <p:cNvPicPr>
            <a:picLocks noChangeAspect="1"/>
          </p:cNvPicPr>
          <p:nvPr/>
        </p:nvPicPr>
        <p:blipFill>
          <a:blip r:embed="rId3"/>
          <a:stretch>
            <a:fillRect/>
          </a:stretch>
        </p:blipFill>
        <p:spPr>
          <a:xfrm>
            <a:off x="174561" y="3693172"/>
            <a:ext cx="2037158" cy="1690674"/>
          </a:xfrm>
          <a:prstGeom prst="rect">
            <a:avLst/>
          </a:prstGeom>
        </p:spPr>
      </p:pic>
      <p:sp>
        <p:nvSpPr>
          <p:cNvPr id="19" name="Rectangle 18">
            <a:extLst>
              <a:ext uri="{FF2B5EF4-FFF2-40B4-BE49-F238E27FC236}">
                <a16:creationId xmlns:a16="http://schemas.microsoft.com/office/drawing/2014/main" id="{7E66A9CA-CF6A-4000-A2CE-07E6F0DD0FF6}"/>
              </a:ext>
            </a:extLst>
          </p:cNvPr>
          <p:cNvSpPr/>
          <p:nvPr/>
        </p:nvSpPr>
        <p:spPr>
          <a:xfrm>
            <a:off x="2342102" y="3750716"/>
            <a:ext cx="4271251" cy="2369428"/>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Brendan has been living with a chronic chest condition for over 10 years as a result of his life-long smoking habit. He sees a specialist in the respiratory team at his local hospital and has been referred back to the care of his GP.</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Brendan’s GP has worked with him both to treat his lung condition and to introduce healthier lifestyle habits that could reduce his risk of complications in the future. </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Brendan chose to use a digital application to motivate him to exercise and track his cigarette usage. The application sends him reminders and enables his GP to track his progress and tailor his treatment plan. Brendan can also see how his health markers are improving over time.</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Brendan is more motivated to quit smoking than ever before, as he was involved in designing his care pathway. </a:t>
            </a:r>
          </a:p>
        </p:txBody>
      </p:sp>
      <p:sp>
        <p:nvSpPr>
          <p:cNvPr id="20" name="Rectangle 19">
            <a:extLst>
              <a:ext uri="{FF2B5EF4-FFF2-40B4-BE49-F238E27FC236}">
                <a16:creationId xmlns:a16="http://schemas.microsoft.com/office/drawing/2014/main" id="{7D3CFCC2-8972-4973-B825-552C72E558E8}"/>
              </a:ext>
            </a:extLst>
          </p:cNvPr>
          <p:cNvSpPr/>
          <p:nvPr/>
        </p:nvSpPr>
        <p:spPr>
          <a:xfrm>
            <a:off x="235812" y="5417861"/>
            <a:ext cx="1975907" cy="702283"/>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51</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Factory Worker</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Bellaghy</a:t>
            </a:r>
          </a:p>
        </p:txBody>
      </p:sp>
      <p:sp>
        <p:nvSpPr>
          <p:cNvPr id="30" name="Rectangle 29">
            <a:extLst>
              <a:ext uri="{FF2B5EF4-FFF2-40B4-BE49-F238E27FC236}">
                <a16:creationId xmlns:a16="http://schemas.microsoft.com/office/drawing/2014/main" id="{DB8C4B02-0902-4D91-9FBB-BCDE796A5756}"/>
              </a:ext>
            </a:extLst>
          </p:cNvPr>
          <p:cNvSpPr/>
          <p:nvPr/>
        </p:nvSpPr>
        <p:spPr>
          <a:xfrm>
            <a:off x="235812" y="6227360"/>
            <a:ext cx="6386376" cy="559682"/>
          </a:xfrm>
          <a:prstGeom prst="rect">
            <a:avLst/>
          </a:prstGeom>
          <a:solidFill>
            <a:srgbClr val="DDEFE8"/>
          </a:solidFill>
          <a:ln w="12700" cap="flat" cmpd="sng" algn="ctr">
            <a:noFill/>
            <a:prstDash val="solid"/>
            <a:miter lim="800000"/>
          </a:ln>
          <a:effectLst/>
        </p:spPr>
        <p:txBody>
          <a:bodyPr rtlCol="0" anchor="ctr"/>
          <a:lstStyle/>
          <a:p>
            <a:pPr>
              <a:defRPr/>
            </a:pPr>
            <a:r>
              <a:rPr lang="en-GB" sz="1400" b="1">
                <a:solidFill>
                  <a:schemeClr val="accent6">
                    <a:lumMod val="50000"/>
                  </a:schemeClr>
                </a:solidFill>
                <a:latin typeface="Segoe UI" panose="020B0502040204020203" pitchFamily="34" charset="0"/>
                <a:cs typeface="Segoe UI" panose="020B0502040204020203" pitchFamily="34" charset="0"/>
              </a:rPr>
              <a:t>Leah Taylor – GP</a:t>
            </a:r>
          </a:p>
        </p:txBody>
      </p:sp>
      <p:sp>
        <p:nvSpPr>
          <p:cNvPr id="32" name="Rectangle 31">
            <a:extLst>
              <a:ext uri="{FF2B5EF4-FFF2-40B4-BE49-F238E27FC236}">
                <a16:creationId xmlns:a16="http://schemas.microsoft.com/office/drawing/2014/main" id="{42D13689-E9F8-4629-BD06-F6CCE2F99A05}"/>
              </a:ext>
            </a:extLst>
          </p:cNvPr>
          <p:cNvSpPr/>
          <p:nvPr/>
        </p:nvSpPr>
        <p:spPr>
          <a:xfrm>
            <a:off x="2342102" y="6878601"/>
            <a:ext cx="4271251" cy="2376000"/>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By implementing standardised care pathways, my colleagues and I are collecting the same data and can measure patient outcomes. This helps us to track a patient’s progress long term and make adjustments to their treatment plan.</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As standardised treatment plans are tried and tested, we can provide the same high quality of care and safety to each patient over a long time horizon.</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I can track my patients’ health via computer software that is linked to a patient-facing application. The software aggregates the data to identify trends, making it easier to make evidence based decisions. This will also help us to improve the care plans we implement in the future.</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I can review and update my patient’s treatment plan remotely. </a:t>
            </a:r>
          </a:p>
        </p:txBody>
      </p:sp>
      <p:sp>
        <p:nvSpPr>
          <p:cNvPr id="33" name="Rectangle 32">
            <a:extLst>
              <a:ext uri="{FF2B5EF4-FFF2-40B4-BE49-F238E27FC236}">
                <a16:creationId xmlns:a16="http://schemas.microsoft.com/office/drawing/2014/main" id="{3D808E2B-34FA-4E84-A00A-E941E28B0716}"/>
              </a:ext>
            </a:extLst>
          </p:cNvPr>
          <p:cNvSpPr/>
          <p:nvPr/>
        </p:nvSpPr>
        <p:spPr>
          <a:xfrm>
            <a:off x="235812" y="8545746"/>
            <a:ext cx="1975907" cy="703858"/>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38</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GP</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Experience: 12 years</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Mid Ulster Hospital</a:t>
            </a:r>
          </a:p>
        </p:txBody>
      </p:sp>
      <p:pic>
        <p:nvPicPr>
          <p:cNvPr id="3" name="Picture 2">
            <a:extLst>
              <a:ext uri="{FF2B5EF4-FFF2-40B4-BE49-F238E27FC236}">
                <a16:creationId xmlns:a16="http://schemas.microsoft.com/office/drawing/2014/main" id="{B37A9856-A52C-4DC2-A864-34C03A2AD5DB}"/>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44647" y="3750339"/>
            <a:ext cx="1962654" cy="1630511"/>
          </a:xfrm>
          <a:prstGeom prst="rect">
            <a:avLst/>
          </a:prstGeom>
        </p:spPr>
      </p:pic>
      <p:grpSp>
        <p:nvGrpSpPr>
          <p:cNvPr id="28" name="Group 27">
            <a:extLst>
              <a:ext uri="{FF2B5EF4-FFF2-40B4-BE49-F238E27FC236}">
                <a16:creationId xmlns:a16="http://schemas.microsoft.com/office/drawing/2014/main" id="{867C751F-D19A-4E73-9AD4-E2F8F58BB13F}"/>
              </a:ext>
            </a:extLst>
          </p:cNvPr>
          <p:cNvGrpSpPr>
            <a:grpSpLocks noChangeAspect="1"/>
          </p:cNvGrpSpPr>
          <p:nvPr/>
        </p:nvGrpSpPr>
        <p:grpSpPr>
          <a:xfrm>
            <a:off x="379015" y="1457727"/>
            <a:ext cx="522000" cy="522000"/>
            <a:chOff x="11106151" y="1662113"/>
            <a:chExt cx="520700" cy="520700"/>
          </a:xfrm>
        </p:grpSpPr>
        <p:sp>
          <p:nvSpPr>
            <p:cNvPr id="29" name="Freeform 41">
              <a:extLst>
                <a:ext uri="{FF2B5EF4-FFF2-40B4-BE49-F238E27FC236}">
                  <a16:creationId xmlns:a16="http://schemas.microsoft.com/office/drawing/2014/main" id="{0E51AA95-8A4C-4265-A306-E18DFB8BF657}"/>
                </a:ext>
              </a:extLst>
            </p:cNvPr>
            <p:cNvSpPr>
              <a:spLocks noEditPoints="1"/>
            </p:cNvSpPr>
            <p:nvPr/>
          </p:nvSpPr>
          <p:spPr bwMode="auto">
            <a:xfrm>
              <a:off x="11106151" y="1662113"/>
              <a:ext cx="520700" cy="520700"/>
            </a:xfrm>
            <a:custGeom>
              <a:avLst/>
              <a:gdLst>
                <a:gd name="T0" fmla="*/ 312 w 657"/>
                <a:gd name="T1" fmla="*/ 656 h 656"/>
                <a:gd name="T2" fmla="*/ 262 w 657"/>
                <a:gd name="T3" fmla="*/ 650 h 656"/>
                <a:gd name="T4" fmla="*/ 200 w 657"/>
                <a:gd name="T5" fmla="*/ 631 h 656"/>
                <a:gd name="T6" fmla="*/ 120 w 657"/>
                <a:gd name="T7" fmla="*/ 581 h 656"/>
                <a:gd name="T8" fmla="*/ 55 w 657"/>
                <a:gd name="T9" fmla="*/ 511 h 656"/>
                <a:gd name="T10" fmla="*/ 15 w 657"/>
                <a:gd name="T11" fmla="*/ 426 h 656"/>
                <a:gd name="T12" fmla="*/ 3 w 657"/>
                <a:gd name="T13" fmla="*/ 379 h 656"/>
                <a:gd name="T14" fmla="*/ 0 w 657"/>
                <a:gd name="T15" fmla="*/ 329 h 656"/>
                <a:gd name="T16" fmla="*/ 1 w 657"/>
                <a:gd name="T17" fmla="*/ 295 h 656"/>
                <a:gd name="T18" fmla="*/ 9 w 657"/>
                <a:gd name="T19" fmla="*/ 246 h 656"/>
                <a:gd name="T20" fmla="*/ 39 w 657"/>
                <a:gd name="T21" fmla="*/ 172 h 656"/>
                <a:gd name="T22" fmla="*/ 95 w 657"/>
                <a:gd name="T23" fmla="*/ 97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8 h 656"/>
                <a:gd name="T64" fmla="*/ 242 w 657"/>
                <a:gd name="T65" fmla="*/ 51 h 656"/>
                <a:gd name="T66" fmla="*/ 165 w 657"/>
                <a:gd name="T67" fmla="*/ 87 h 656"/>
                <a:gd name="T68" fmla="*/ 103 w 657"/>
                <a:gd name="T69" fmla="*/ 144 h 656"/>
                <a:gd name="T70" fmla="*/ 60 w 657"/>
                <a:gd name="T71" fmla="*/ 215 h 656"/>
                <a:gd name="T72" fmla="*/ 39 w 657"/>
                <a:gd name="T73" fmla="*/ 298 h 656"/>
                <a:gd name="T74" fmla="*/ 39 w 657"/>
                <a:gd name="T75" fmla="*/ 358 h 656"/>
                <a:gd name="T76" fmla="*/ 60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7 h 656"/>
                <a:gd name="T96" fmla="*/ 619 w 657"/>
                <a:gd name="T97" fmla="*/ 329 h 656"/>
                <a:gd name="T98" fmla="*/ 606 w 657"/>
                <a:gd name="T99" fmla="*/ 242 h 656"/>
                <a:gd name="T100" fmla="*/ 569 w 657"/>
                <a:gd name="T101" fmla="*/ 165 h 656"/>
                <a:gd name="T102" fmla="*/ 513 w 657"/>
                <a:gd name="T103" fmla="*/ 103 h 656"/>
                <a:gd name="T104" fmla="*/ 442 w 657"/>
                <a:gd name="T105" fmla="*/ 60 h 656"/>
                <a:gd name="T106" fmla="*/ 357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8"/>
                  </a:lnTo>
                  <a:lnTo>
                    <a:pt x="145" y="600"/>
                  </a:lnTo>
                  <a:lnTo>
                    <a:pt x="120" y="581"/>
                  </a:lnTo>
                  <a:lnTo>
                    <a:pt x="95" y="561"/>
                  </a:lnTo>
                  <a:lnTo>
                    <a:pt x="75" y="537"/>
                  </a:lnTo>
                  <a:lnTo>
                    <a:pt x="55" y="511"/>
                  </a:lnTo>
                  <a:lnTo>
                    <a:pt x="39" y="485"/>
                  </a:lnTo>
                  <a:lnTo>
                    <a:pt x="26" y="456"/>
                  </a:lnTo>
                  <a:lnTo>
                    <a:pt x="15" y="426"/>
                  </a:lnTo>
                  <a:lnTo>
                    <a:pt x="9" y="411"/>
                  </a:lnTo>
                  <a:lnTo>
                    <a:pt x="7" y="395"/>
                  </a:lnTo>
                  <a:lnTo>
                    <a:pt x="3" y="379"/>
                  </a:lnTo>
                  <a:lnTo>
                    <a:pt x="1" y="362"/>
                  </a:lnTo>
                  <a:lnTo>
                    <a:pt x="0" y="345"/>
                  </a:lnTo>
                  <a:lnTo>
                    <a:pt x="0" y="329"/>
                  </a:lnTo>
                  <a:lnTo>
                    <a:pt x="0" y="329"/>
                  </a:lnTo>
                  <a:lnTo>
                    <a:pt x="0" y="311"/>
                  </a:lnTo>
                  <a:lnTo>
                    <a:pt x="1" y="295"/>
                  </a:lnTo>
                  <a:lnTo>
                    <a:pt x="3" y="278"/>
                  </a:lnTo>
                  <a:lnTo>
                    <a:pt x="7" y="262"/>
                  </a:lnTo>
                  <a:lnTo>
                    <a:pt x="9" y="246"/>
                  </a:lnTo>
                  <a:lnTo>
                    <a:pt x="15" y="231"/>
                  </a:lnTo>
                  <a:lnTo>
                    <a:pt x="26" y="200"/>
                  </a:lnTo>
                  <a:lnTo>
                    <a:pt x="39" y="172"/>
                  </a:lnTo>
                  <a:lnTo>
                    <a:pt x="55" y="145"/>
                  </a:lnTo>
                  <a:lnTo>
                    <a:pt x="75" y="119"/>
                  </a:lnTo>
                  <a:lnTo>
                    <a:pt x="95" y="97"/>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0" y="11"/>
                  </a:lnTo>
                  <a:lnTo>
                    <a:pt x="426" y="15"/>
                  </a:lnTo>
                  <a:lnTo>
                    <a:pt x="457" y="25"/>
                  </a:lnTo>
                  <a:lnTo>
                    <a:pt x="485" y="39"/>
                  </a:lnTo>
                  <a:lnTo>
                    <a:pt x="512" y="56"/>
                  </a:lnTo>
                  <a:lnTo>
                    <a:pt x="537" y="75"/>
                  </a:lnTo>
                  <a:lnTo>
                    <a:pt x="560" y="97"/>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9"/>
                  </a:lnTo>
                  <a:lnTo>
                    <a:pt x="650" y="395"/>
                  </a:lnTo>
                  <a:lnTo>
                    <a:pt x="646" y="411"/>
                  </a:lnTo>
                  <a:lnTo>
                    <a:pt x="642" y="426"/>
                  </a:lnTo>
                  <a:lnTo>
                    <a:pt x="631" y="456"/>
                  </a:lnTo>
                  <a:lnTo>
                    <a:pt x="618" y="485"/>
                  </a:lnTo>
                  <a:lnTo>
                    <a:pt x="600" y="511"/>
                  </a:lnTo>
                  <a:lnTo>
                    <a:pt x="581" y="537"/>
                  </a:lnTo>
                  <a:lnTo>
                    <a:pt x="560" y="561"/>
                  </a:lnTo>
                  <a:lnTo>
                    <a:pt x="537" y="581"/>
                  </a:lnTo>
                  <a:lnTo>
                    <a:pt x="512" y="600"/>
                  </a:lnTo>
                  <a:lnTo>
                    <a:pt x="485" y="618"/>
                  </a:lnTo>
                  <a:lnTo>
                    <a:pt x="457" y="631"/>
                  </a:lnTo>
                  <a:lnTo>
                    <a:pt x="426" y="642"/>
                  </a:lnTo>
                  <a:lnTo>
                    <a:pt x="410" y="647"/>
                  </a:lnTo>
                  <a:lnTo>
                    <a:pt x="395" y="650"/>
                  </a:lnTo>
                  <a:lnTo>
                    <a:pt x="379" y="654"/>
                  </a:lnTo>
                  <a:lnTo>
                    <a:pt x="361" y="655"/>
                  </a:lnTo>
                  <a:lnTo>
                    <a:pt x="345" y="656"/>
                  </a:lnTo>
                  <a:lnTo>
                    <a:pt x="328" y="656"/>
                  </a:lnTo>
                  <a:lnTo>
                    <a:pt x="328" y="656"/>
                  </a:lnTo>
                  <a:close/>
                  <a:moveTo>
                    <a:pt x="328" y="38"/>
                  </a:moveTo>
                  <a:lnTo>
                    <a:pt x="328" y="38"/>
                  </a:lnTo>
                  <a:lnTo>
                    <a:pt x="298" y="39"/>
                  </a:lnTo>
                  <a:lnTo>
                    <a:pt x="270" y="43"/>
                  </a:lnTo>
                  <a:lnTo>
                    <a:pt x="242" y="51"/>
                  </a:lnTo>
                  <a:lnTo>
                    <a:pt x="215" y="60"/>
                  </a:lnTo>
                  <a:lnTo>
                    <a:pt x="189" y="72"/>
                  </a:lnTo>
                  <a:lnTo>
                    <a:pt x="165" y="87"/>
                  </a:lnTo>
                  <a:lnTo>
                    <a:pt x="144" y="103"/>
                  </a:lnTo>
                  <a:lnTo>
                    <a:pt x="122" y="122"/>
                  </a:lnTo>
                  <a:lnTo>
                    <a:pt x="103" y="144"/>
                  </a:lnTo>
                  <a:lnTo>
                    <a:pt x="87" y="165"/>
                  </a:lnTo>
                  <a:lnTo>
                    <a:pt x="73" y="189"/>
                  </a:lnTo>
                  <a:lnTo>
                    <a:pt x="60" y="215"/>
                  </a:lnTo>
                  <a:lnTo>
                    <a:pt x="50" y="242"/>
                  </a:lnTo>
                  <a:lnTo>
                    <a:pt x="43" y="270"/>
                  </a:lnTo>
                  <a:lnTo>
                    <a:pt x="39" y="298"/>
                  </a:lnTo>
                  <a:lnTo>
                    <a:pt x="38" y="329"/>
                  </a:lnTo>
                  <a:lnTo>
                    <a:pt x="38" y="329"/>
                  </a:lnTo>
                  <a:lnTo>
                    <a:pt x="39" y="358"/>
                  </a:lnTo>
                  <a:lnTo>
                    <a:pt x="43" y="387"/>
                  </a:lnTo>
                  <a:lnTo>
                    <a:pt x="50" y="415"/>
                  </a:lnTo>
                  <a:lnTo>
                    <a:pt x="60"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8"/>
                  </a:lnTo>
                  <a:lnTo>
                    <a:pt x="328" y="619"/>
                  </a:lnTo>
                  <a:lnTo>
                    <a:pt x="328" y="619"/>
                  </a:lnTo>
                  <a:lnTo>
                    <a:pt x="357" y="618"/>
                  </a:lnTo>
                  <a:lnTo>
                    <a:pt x="387" y="613"/>
                  </a:lnTo>
                  <a:lnTo>
                    <a:pt x="415" y="607"/>
                  </a:lnTo>
                  <a:lnTo>
                    <a:pt x="442" y="596"/>
                  </a:lnTo>
                  <a:lnTo>
                    <a:pt x="467" y="584"/>
                  </a:lnTo>
                  <a:lnTo>
                    <a:pt x="490" y="569"/>
                  </a:lnTo>
                  <a:lnTo>
                    <a:pt x="513" y="553"/>
                  </a:lnTo>
                  <a:lnTo>
                    <a:pt x="534" y="534"/>
                  </a:lnTo>
                  <a:lnTo>
                    <a:pt x="553" y="513"/>
                  </a:lnTo>
                  <a:lnTo>
                    <a:pt x="569" y="491"/>
                  </a:lnTo>
                  <a:lnTo>
                    <a:pt x="584" y="467"/>
                  </a:lnTo>
                  <a:lnTo>
                    <a:pt x="596" y="442"/>
                  </a:lnTo>
                  <a:lnTo>
                    <a:pt x="606" y="415"/>
                  </a:lnTo>
                  <a:lnTo>
                    <a:pt x="614" y="387"/>
                  </a:lnTo>
                  <a:lnTo>
                    <a:pt x="618" y="358"/>
                  </a:lnTo>
                  <a:lnTo>
                    <a:pt x="619" y="329"/>
                  </a:lnTo>
                  <a:lnTo>
                    <a:pt x="619" y="329"/>
                  </a:lnTo>
                  <a:lnTo>
                    <a:pt x="618" y="298"/>
                  </a:lnTo>
                  <a:lnTo>
                    <a:pt x="614" y="270"/>
                  </a:lnTo>
                  <a:lnTo>
                    <a:pt x="606" y="242"/>
                  </a:lnTo>
                  <a:lnTo>
                    <a:pt x="596" y="215"/>
                  </a:lnTo>
                  <a:lnTo>
                    <a:pt x="584" y="189"/>
                  </a:lnTo>
                  <a:lnTo>
                    <a:pt x="569" y="165"/>
                  </a:lnTo>
                  <a:lnTo>
                    <a:pt x="553" y="144"/>
                  </a:lnTo>
                  <a:lnTo>
                    <a:pt x="534" y="122"/>
                  </a:lnTo>
                  <a:lnTo>
                    <a:pt x="513" y="103"/>
                  </a:lnTo>
                  <a:lnTo>
                    <a:pt x="490" y="87"/>
                  </a:lnTo>
                  <a:lnTo>
                    <a:pt x="467" y="72"/>
                  </a:lnTo>
                  <a:lnTo>
                    <a:pt x="442" y="60"/>
                  </a:lnTo>
                  <a:lnTo>
                    <a:pt x="415" y="51"/>
                  </a:lnTo>
                  <a:lnTo>
                    <a:pt x="387" y="43"/>
                  </a:lnTo>
                  <a:lnTo>
                    <a:pt x="357" y="39"/>
                  </a:lnTo>
                  <a:lnTo>
                    <a:pt x="328" y="38"/>
                  </a:lnTo>
                  <a:lnTo>
                    <a:pt x="328"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4" name="Freeform 154">
              <a:extLst>
                <a:ext uri="{FF2B5EF4-FFF2-40B4-BE49-F238E27FC236}">
                  <a16:creationId xmlns:a16="http://schemas.microsoft.com/office/drawing/2014/main" id="{302FC804-0726-42FA-B6E5-400D8917EB40}"/>
                </a:ext>
              </a:extLst>
            </p:cNvPr>
            <p:cNvSpPr>
              <a:spLocks/>
            </p:cNvSpPr>
            <p:nvPr/>
          </p:nvSpPr>
          <p:spPr bwMode="auto">
            <a:xfrm>
              <a:off x="11256963" y="1798638"/>
              <a:ext cx="165100" cy="177800"/>
            </a:xfrm>
            <a:custGeom>
              <a:avLst/>
              <a:gdLst>
                <a:gd name="T0" fmla="*/ 210 w 210"/>
                <a:gd name="T1" fmla="*/ 32 h 224"/>
                <a:gd name="T2" fmla="*/ 210 w 210"/>
                <a:gd name="T3" fmla="*/ 28 h 224"/>
                <a:gd name="T4" fmla="*/ 208 w 210"/>
                <a:gd name="T5" fmla="*/ 20 h 224"/>
                <a:gd name="T6" fmla="*/ 206 w 210"/>
                <a:gd name="T7" fmla="*/ 17 h 224"/>
                <a:gd name="T8" fmla="*/ 199 w 210"/>
                <a:gd name="T9" fmla="*/ 12 h 224"/>
                <a:gd name="T10" fmla="*/ 191 w 210"/>
                <a:gd name="T11" fmla="*/ 9 h 224"/>
                <a:gd name="T12" fmla="*/ 160 w 210"/>
                <a:gd name="T13" fmla="*/ 9 h 224"/>
                <a:gd name="T14" fmla="*/ 160 w 210"/>
                <a:gd name="T15" fmla="*/ 5 h 224"/>
                <a:gd name="T16" fmla="*/ 155 w 210"/>
                <a:gd name="T17" fmla="*/ 0 h 224"/>
                <a:gd name="T18" fmla="*/ 152 w 210"/>
                <a:gd name="T19" fmla="*/ 0 h 224"/>
                <a:gd name="T20" fmla="*/ 145 w 210"/>
                <a:gd name="T21" fmla="*/ 2 h 224"/>
                <a:gd name="T22" fmla="*/ 143 w 210"/>
                <a:gd name="T23" fmla="*/ 9 h 224"/>
                <a:gd name="T24" fmla="*/ 143 w 210"/>
                <a:gd name="T25" fmla="*/ 40 h 224"/>
                <a:gd name="T26" fmla="*/ 145 w 210"/>
                <a:gd name="T27" fmla="*/ 45 h 224"/>
                <a:gd name="T28" fmla="*/ 152 w 210"/>
                <a:gd name="T29" fmla="*/ 48 h 224"/>
                <a:gd name="T30" fmla="*/ 155 w 210"/>
                <a:gd name="T31" fmla="*/ 48 h 224"/>
                <a:gd name="T32" fmla="*/ 160 w 210"/>
                <a:gd name="T33" fmla="*/ 43 h 224"/>
                <a:gd name="T34" fmla="*/ 160 w 210"/>
                <a:gd name="T35" fmla="*/ 28 h 224"/>
                <a:gd name="T36" fmla="*/ 191 w 210"/>
                <a:gd name="T37" fmla="*/ 28 h 224"/>
                <a:gd name="T38" fmla="*/ 192 w 210"/>
                <a:gd name="T39" fmla="*/ 28 h 224"/>
                <a:gd name="T40" fmla="*/ 165 w 210"/>
                <a:gd name="T41" fmla="*/ 196 h 224"/>
                <a:gd name="T42" fmla="*/ 164 w 210"/>
                <a:gd name="T43" fmla="*/ 200 h 224"/>
                <a:gd name="T44" fmla="*/ 159 w 210"/>
                <a:gd name="T45" fmla="*/ 205 h 224"/>
                <a:gd name="T46" fmla="*/ 55 w 210"/>
                <a:gd name="T47" fmla="*/ 205 h 224"/>
                <a:gd name="T48" fmla="*/ 51 w 210"/>
                <a:gd name="T49" fmla="*/ 205 h 224"/>
                <a:gd name="T50" fmla="*/ 46 w 210"/>
                <a:gd name="T51" fmla="*/ 200 h 224"/>
                <a:gd name="T52" fmla="*/ 18 w 210"/>
                <a:gd name="T53" fmla="*/ 29 h 224"/>
                <a:gd name="T54" fmla="*/ 18 w 210"/>
                <a:gd name="T55" fmla="*/ 28 h 224"/>
                <a:gd name="T56" fmla="*/ 19 w 210"/>
                <a:gd name="T57" fmla="*/ 28 h 224"/>
                <a:gd name="T58" fmla="*/ 50 w 210"/>
                <a:gd name="T59" fmla="*/ 40 h 224"/>
                <a:gd name="T60" fmla="*/ 50 w 210"/>
                <a:gd name="T61" fmla="*/ 43 h 224"/>
                <a:gd name="T62" fmla="*/ 55 w 210"/>
                <a:gd name="T63" fmla="*/ 48 h 224"/>
                <a:gd name="T64" fmla="*/ 58 w 210"/>
                <a:gd name="T65" fmla="*/ 48 h 224"/>
                <a:gd name="T66" fmla="*/ 65 w 210"/>
                <a:gd name="T67" fmla="*/ 45 h 224"/>
                <a:gd name="T68" fmla="*/ 67 w 210"/>
                <a:gd name="T69" fmla="*/ 40 h 224"/>
                <a:gd name="T70" fmla="*/ 67 w 210"/>
                <a:gd name="T71" fmla="*/ 9 h 224"/>
                <a:gd name="T72" fmla="*/ 65 w 210"/>
                <a:gd name="T73" fmla="*/ 2 h 224"/>
                <a:gd name="T74" fmla="*/ 58 w 210"/>
                <a:gd name="T75" fmla="*/ 0 h 224"/>
                <a:gd name="T76" fmla="*/ 55 w 210"/>
                <a:gd name="T77" fmla="*/ 0 h 224"/>
                <a:gd name="T78" fmla="*/ 50 w 210"/>
                <a:gd name="T79" fmla="*/ 5 h 224"/>
                <a:gd name="T80" fmla="*/ 50 w 210"/>
                <a:gd name="T81" fmla="*/ 9 h 224"/>
                <a:gd name="T82" fmla="*/ 19 w 210"/>
                <a:gd name="T83" fmla="*/ 9 h 224"/>
                <a:gd name="T84" fmla="*/ 11 w 210"/>
                <a:gd name="T85" fmla="*/ 12 h 224"/>
                <a:gd name="T86" fmla="*/ 4 w 210"/>
                <a:gd name="T87" fmla="*/ 17 h 224"/>
                <a:gd name="T88" fmla="*/ 2 w 210"/>
                <a:gd name="T89" fmla="*/ 20 h 224"/>
                <a:gd name="T90" fmla="*/ 0 w 210"/>
                <a:gd name="T91" fmla="*/ 28 h 224"/>
                <a:gd name="T92" fmla="*/ 26 w 210"/>
                <a:gd name="T93" fmla="*/ 198 h 224"/>
                <a:gd name="T94" fmla="*/ 27 w 210"/>
                <a:gd name="T95" fmla="*/ 204 h 224"/>
                <a:gd name="T96" fmla="*/ 33 w 210"/>
                <a:gd name="T97" fmla="*/ 213 h 224"/>
                <a:gd name="T98" fmla="*/ 41 w 210"/>
                <a:gd name="T99" fmla="*/ 220 h 224"/>
                <a:gd name="T100" fmla="*/ 50 w 210"/>
                <a:gd name="T101" fmla="*/ 224 h 224"/>
                <a:gd name="T102" fmla="*/ 155 w 210"/>
                <a:gd name="T103" fmla="*/ 224 h 224"/>
                <a:gd name="T104" fmla="*/ 160 w 210"/>
                <a:gd name="T105" fmla="*/ 224 h 224"/>
                <a:gd name="T106" fmla="*/ 170 w 210"/>
                <a:gd name="T107" fmla="*/ 220 h 224"/>
                <a:gd name="T108" fmla="*/ 178 w 210"/>
                <a:gd name="T109" fmla="*/ 213 h 224"/>
                <a:gd name="T110" fmla="*/ 183 w 210"/>
                <a:gd name="T111" fmla="*/ 204 h 224"/>
                <a:gd name="T112" fmla="*/ 184 w 210"/>
                <a:gd name="T113" fmla="*/ 19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0" h="224">
                  <a:moveTo>
                    <a:pt x="184" y="198"/>
                  </a:moveTo>
                  <a:lnTo>
                    <a:pt x="210" y="32"/>
                  </a:lnTo>
                  <a:lnTo>
                    <a:pt x="210" y="32"/>
                  </a:lnTo>
                  <a:lnTo>
                    <a:pt x="210" y="28"/>
                  </a:lnTo>
                  <a:lnTo>
                    <a:pt x="210" y="24"/>
                  </a:lnTo>
                  <a:lnTo>
                    <a:pt x="208" y="20"/>
                  </a:lnTo>
                  <a:lnTo>
                    <a:pt x="206" y="17"/>
                  </a:lnTo>
                  <a:lnTo>
                    <a:pt x="206" y="17"/>
                  </a:lnTo>
                  <a:lnTo>
                    <a:pt x="203" y="13"/>
                  </a:lnTo>
                  <a:lnTo>
                    <a:pt x="199" y="12"/>
                  </a:lnTo>
                  <a:lnTo>
                    <a:pt x="195" y="11"/>
                  </a:lnTo>
                  <a:lnTo>
                    <a:pt x="191" y="9"/>
                  </a:lnTo>
                  <a:lnTo>
                    <a:pt x="160" y="9"/>
                  </a:lnTo>
                  <a:lnTo>
                    <a:pt x="160" y="9"/>
                  </a:lnTo>
                  <a:lnTo>
                    <a:pt x="160" y="9"/>
                  </a:lnTo>
                  <a:lnTo>
                    <a:pt x="160" y="5"/>
                  </a:lnTo>
                  <a:lnTo>
                    <a:pt x="157" y="2"/>
                  </a:lnTo>
                  <a:lnTo>
                    <a:pt x="155" y="0"/>
                  </a:lnTo>
                  <a:lnTo>
                    <a:pt x="152" y="0"/>
                  </a:lnTo>
                  <a:lnTo>
                    <a:pt x="152" y="0"/>
                  </a:lnTo>
                  <a:lnTo>
                    <a:pt x="148" y="0"/>
                  </a:lnTo>
                  <a:lnTo>
                    <a:pt x="145" y="2"/>
                  </a:lnTo>
                  <a:lnTo>
                    <a:pt x="143" y="5"/>
                  </a:lnTo>
                  <a:lnTo>
                    <a:pt x="143" y="9"/>
                  </a:lnTo>
                  <a:lnTo>
                    <a:pt x="143" y="40"/>
                  </a:lnTo>
                  <a:lnTo>
                    <a:pt x="143" y="40"/>
                  </a:lnTo>
                  <a:lnTo>
                    <a:pt x="143" y="43"/>
                  </a:lnTo>
                  <a:lnTo>
                    <a:pt x="145" y="45"/>
                  </a:lnTo>
                  <a:lnTo>
                    <a:pt x="148" y="48"/>
                  </a:lnTo>
                  <a:lnTo>
                    <a:pt x="152" y="48"/>
                  </a:lnTo>
                  <a:lnTo>
                    <a:pt x="152" y="48"/>
                  </a:lnTo>
                  <a:lnTo>
                    <a:pt x="155" y="48"/>
                  </a:lnTo>
                  <a:lnTo>
                    <a:pt x="157" y="45"/>
                  </a:lnTo>
                  <a:lnTo>
                    <a:pt x="160" y="43"/>
                  </a:lnTo>
                  <a:lnTo>
                    <a:pt x="160" y="40"/>
                  </a:lnTo>
                  <a:lnTo>
                    <a:pt x="160" y="28"/>
                  </a:lnTo>
                  <a:lnTo>
                    <a:pt x="191" y="28"/>
                  </a:lnTo>
                  <a:lnTo>
                    <a:pt x="191" y="28"/>
                  </a:lnTo>
                  <a:lnTo>
                    <a:pt x="192" y="28"/>
                  </a:lnTo>
                  <a:lnTo>
                    <a:pt x="192" y="28"/>
                  </a:lnTo>
                  <a:lnTo>
                    <a:pt x="192" y="29"/>
                  </a:lnTo>
                  <a:lnTo>
                    <a:pt x="165" y="196"/>
                  </a:lnTo>
                  <a:lnTo>
                    <a:pt x="165" y="196"/>
                  </a:lnTo>
                  <a:lnTo>
                    <a:pt x="164" y="200"/>
                  </a:lnTo>
                  <a:lnTo>
                    <a:pt x="161" y="203"/>
                  </a:lnTo>
                  <a:lnTo>
                    <a:pt x="159" y="205"/>
                  </a:lnTo>
                  <a:lnTo>
                    <a:pt x="155" y="205"/>
                  </a:lnTo>
                  <a:lnTo>
                    <a:pt x="55" y="205"/>
                  </a:lnTo>
                  <a:lnTo>
                    <a:pt x="55" y="205"/>
                  </a:lnTo>
                  <a:lnTo>
                    <a:pt x="51" y="205"/>
                  </a:lnTo>
                  <a:lnTo>
                    <a:pt x="49" y="203"/>
                  </a:lnTo>
                  <a:lnTo>
                    <a:pt x="46" y="200"/>
                  </a:lnTo>
                  <a:lnTo>
                    <a:pt x="45" y="196"/>
                  </a:lnTo>
                  <a:lnTo>
                    <a:pt x="18" y="29"/>
                  </a:lnTo>
                  <a:lnTo>
                    <a:pt x="18" y="29"/>
                  </a:lnTo>
                  <a:lnTo>
                    <a:pt x="18" y="28"/>
                  </a:lnTo>
                  <a:lnTo>
                    <a:pt x="18" y="28"/>
                  </a:lnTo>
                  <a:lnTo>
                    <a:pt x="19" y="28"/>
                  </a:lnTo>
                  <a:lnTo>
                    <a:pt x="50" y="28"/>
                  </a:lnTo>
                  <a:lnTo>
                    <a:pt x="50" y="40"/>
                  </a:lnTo>
                  <a:lnTo>
                    <a:pt x="50" y="40"/>
                  </a:lnTo>
                  <a:lnTo>
                    <a:pt x="50" y="43"/>
                  </a:lnTo>
                  <a:lnTo>
                    <a:pt x="53" y="45"/>
                  </a:lnTo>
                  <a:lnTo>
                    <a:pt x="55" y="48"/>
                  </a:lnTo>
                  <a:lnTo>
                    <a:pt x="58" y="48"/>
                  </a:lnTo>
                  <a:lnTo>
                    <a:pt x="58" y="48"/>
                  </a:lnTo>
                  <a:lnTo>
                    <a:pt x="62" y="48"/>
                  </a:lnTo>
                  <a:lnTo>
                    <a:pt x="65" y="45"/>
                  </a:lnTo>
                  <a:lnTo>
                    <a:pt x="67" y="43"/>
                  </a:lnTo>
                  <a:lnTo>
                    <a:pt x="67" y="40"/>
                  </a:lnTo>
                  <a:lnTo>
                    <a:pt x="67" y="9"/>
                  </a:lnTo>
                  <a:lnTo>
                    <a:pt x="67" y="9"/>
                  </a:lnTo>
                  <a:lnTo>
                    <a:pt x="67" y="5"/>
                  </a:lnTo>
                  <a:lnTo>
                    <a:pt x="65" y="2"/>
                  </a:lnTo>
                  <a:lnTo>
                    <a:pt x="62" y="0"/>
                  </a:lnTo>
                  <a:lnTo>
                    <a:pt x="58" y="0"/>
                  </a:lnTo>
                  <a:lnTo>
                    <a:pt x="58" y="0"/>
                  </a:lnTo>
                  <a:lnTo>
                    <a:pt x="55" y="0"/>
                  </a:lnTo>
                  <a:lnTo>
                    <a:pt x="53" y="2"/>
                  </a:lnTo>
                  <a:lnTo>
                    <a:pt x="50" y="5"/>
                  </a:lnTo>
                  <a:lnTo>
                    <a:pt x="50" y="9"/>
                  </a:lnTo>
                  <a:lnTo>
                    <a:pt x="50" y="9"/>
                  </a:lnTo>
                  <a:lnTo>
                    <a:pt x="19" y="9"/>
                  </a:lnTo>
                  <a:lnTo>
                    <a:pt x="19" y="9"/>
                  </a:lnTo>
                  <a:lnTo>
                    <a:pt x="15" y="11"/>
                  </a:lnTo>
                  <a:lnTo>
                    <a:pt x="11" y="12"/>
                  </a:lnTo>
                  <a:lnTo>
                    <a:pt x="7" y="13"/>
                  </a:lnTo>
                  <a:lnTo>
                    <a:pt x="4" y="17"/>
                  </a:lnTo>
                  <a:lnTo>
                    <a:pt x="4" y="17"/>
                  </a:lnTo>
                  <a:lnTo>
                    <a:pt x="2" y="20"/>
                  </a:lnTo>
                  <a:lnTo>
                    <a:pt x="0" y="24"/>
                  </a:lnTo>
                  <a:lnTo>
                    <a:pt x="0" y="28"/>
                  </a:lnTo>
                  <a:lnTo>
                    <a:pt x="0" y="32"/>
                  </a:lnTo>
                  <a:lnTo>
                    <a:pt x="26" y="198"/>
                  </a:lnTo>
                  <a:lnTo>
                    <a:pt x="26" y="198"/>
                  </a:lnTo>
                  <a:lnTo>
                    <a:pt x="27" y="204"/>
                  </a:lnTo>
                  <a:lnTo>
                    <a:pt x="30" y="209"/>
                  </a:lnTo>
                  <a:lnTo>
                    <a:pt x="33" y="213"/>
                  </a:lnTo>
                  <a:lnTo>
                    <a:pt x="37" y="217"/>
                  </a:lnTo>
                  <a:lnTo>
                    <a:pt x="41" y="220"/>
                  </a:lnTo>
                  <a:lnTo>
                    <a:pt x="45" y="223"/>
                  </a:lnTo>
                  <a:lnTo>
                    <a:pt x="50" y="224"/>
                  </a:lnTo>
                  <a:lnTo>
                    <a:pt x="55" y="224"/>
                  </a:lnTo>
                  <a:lnTo>
                    <a:pt x="155" y="224"/>
                  </a:lnTo>
                  <a:lnTo>
                    <a:pt x="155" y="224"/>
                  </a:lnTo>
                  <a:lnTo>
                    <a:pt x="160" y="224"/>
                  </a:lnTo>
                  <a:lnTo>
                    <a:pt x="165" y="223"/>
                  </a:lnTo>
                  <a:lnTo>
                    <a:pt x="170" y="220"/>
                  </a:lnTo>
                  <a:lnTo>
                    <a:pt x="174" y="217"/>
                  </a:lnTo>
                  <a:lnTo>
                    <a:pt x="178" y="213"/>
                  </a:lnTo>
                  <a:lnTo>
                    <a:pt x="180" y="209"/>
                  </a:lnTo>
                  <a:lnTo>
                    <a:pt x="183" y="204"/>
                  </a:lnTo>
                  <a:lnTo>
                    <a:pt x="184" y="198"/>
                  </a:lnTo>
                  <a:lnTo>
                    <a:pt x="184" y="19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5" name="Freeform 155">
              <a:extLst>
                <a:ext uri="{FF2B5EF4-FFF2-40B4-BE49-F238E27FC236}">
                  <a16:creationId xmlns:a16="http://schemas.microsoft.com/office/drawing/2014/main" id="{D6A1439F-3B20-4494-A930-747E98B394CC}"/>
                </a:ext>
              </a:extLst>
            </p:cNvPr>
            <p:cNvSpPr>
              <a:spLocks/>
            </p:cNvSpPr>
            <p:nvPr/>
          </p:nvSpPr>
          <p:spPr bwMode="auto">
            <a:xfrm>
              <a:off x="11328401" y="1928813"/>
              <a:ext cx="180975" cy="142875"/>
            </a:xfrm>
            <a:custGeom>
              <a:avLst/>
              <a:gdLst>
                <a:gd name="T0" fmla="*/ 186 w 230"/>
                <a:gd name="T1" fmla="*/ 0 h 178"/>
                <a:gd name="T2" fmla="*/ 168 w 230"/>
                <a:gd name="T3" fmla="*/ 4 h 178"/>
                <a:gd name="T4" fmla="*/ 153 w 230"/>
                <a:gd name="T5" fmla="*/ 13 h 178"/>
                <a:gd name="T6" fmla="*/ 144 w 230"/>
                <a:gd name="T7" fmla="*/ 28 h 178"/>
                <a:gd name="T8" fmla="*/ 140 w 230"/>
                <a:gd name="T9" fmla="*/ 46 h 178"/>
                <a:gd name="T10" fmla="*/ 141 w 230"/>
                <a:gd name="T11" fmla="*/ 54 h 178"/>
                <a:gd name="T12" fmla="*/ 145 w 230"/>
                <a:gd name="T13" fmla="*/ 67 h 178"/>
                <a:gd name="T14" fmla="*/ 156 w 230"/>
                <a:gd name="T15" fmla="*/ 79 h 178"/>
                <a:gd name="T16" fmla="*/ 168 w 230"/>
                <a:gd name="T17" fmla="*/ 87 h 178"/>
                <a:gd name="T18" fmla="*/ 176 w 230"/>
                <a:gd name="T19" fmla="*/ 90 h 178"/>
                <a:gd name="T20" fmla="*/ 169 w 230"/>
                <a:gd name="T21" fmla="*/ 117 h 178"/>
                <a:gd name="T22" fmla="*/ 153 w 230"/>
                <a:gd name="T23" fmla="*/ 140 h 178"/>
                <a:gd name="T24" fmla="*/ 131 w 230"/>
                <a:gd name="T25" fmla="*/ 154 h 178"/>
                <a:gd name="T26" fmla="*/ 102 w 230"/>
                <a:gd name="T27" fmla="*/ 160 h 178"/>
                <a:gd name="T28" fmla="*/ 93 w 230"/>
                <a:gd name="T29" fmla="*/ 160 h 178"/>
                <a:gd name="T30" fmla="*/ 63 w 230"/>
                <a:gd name="T31" fmla="*/ 154 h 178"/>
                <a:gd name="T32" fmla="*/ 41 w 230"/>
                <a:gd name="T33" fmla="*/ 138 h 178"/>
                <a:gd name="T34" fmla="*/ 24 w 230"/>
                <a:gd name="T35" fmla="*/ 115 h 178"/>
                <a:gd name="T36" fmla="*/ 19 w 230"/>
                <a:gd name="T37" fmla="*/ 87 h 178"/>
                <a:gd name="T38" fmla="*/ 0 w 230"/>
                <a:gd name="T39" fmla="*/ 78 h 178"/>
                <a:gd name="T40" fmla="*/ 0 w 230"/>
                <a:gd name="T41" fmla="*/ 87 h 178"/>
                <a:gd name="T42" fmla="*/ 3 w 230"/>
                <a:gd name="T43" fmla="*/ 105 h 178"/>
                <a:gd name="T44" fmla="*/ 8 w 230"/>
                <a:gd name="T45" fmla="*/ 122 h 178"/>
                <a:gd name="T46" fmla="*/ 16 w 230"/>
                <a:gd name="T47" fmla="*/ 138 h 178"/>
                <a:gd name="T48" fmla="*/ 27 w 230"/>
                <a:gd name="T49" fmla="*/ 152 h 178"/>
                <a:gd name="T50" fmla="*/ 41 w 230"/>
                <a:gd name="T51" fmla="*/ 162 h 178"/>
                <a:gd name="T52" fmla="*/ 57 w 230"/>
                <a:gd name="T53" fmla="*/ 170 h 178"/>
                <a:gd name="T54" fmla="*/ 74 w 230"/>
                <a:gd name="T55" fmla="*/ 176 h 178"/>
                <a:gd name="T56" fmla="*/ 93 w 230"/>
                <a:gd name="T57" fmla="*/ 178 h 178"/>
                <a:gd name="T58" fmla="*/ 102 w 230"/>
                <a:gd name="T59" fmla="*/ 178 h 178"/>
                <a:gd name="T60" fmla="*/ 121 w 230"/>
                <a:gd name="T61" fmla="*/ 177 h 178"/>
                <a:gd name="T62" fmla="*/ 137 w 230"/>
                <a:gd name="T63" fmla="*/ 172 h 178"/>
                <a:gd name="T64" fmla="*/ 153 w 230"/>
                <a:gd name="T65" fmla="*/ 164 h 178"/>
                <a:gd name="T66" fmla="*/ 167 w 230"/>
                <a:gd name="T67" fmla="*/ 153 h 178"/>
                <a:gd name="T68" fmla="*/ 178 w 230"/>
                <a:gd name="T69" fmla="*/ 140 h 178"/>
                <a:gd name="T70" fmla="*/ 186 w 230"/>
                <a:gd name="T71" fmla="*/ 125 h 178"/>
                <a:gd name="T72" fmla="*/ 192 w 230"/>
                <a:gd name="T73" fmla="*/ 107 h 178"/>
                <a:gd name="T74" fmla="*/ 194 w 230"/>
                <a:gd name="T75" fmla="*/ 90 h 178"/>
                <a:gd name="T76" fmla="*/ 202 w 230"/>
                <a:gd name="T77" fmla="*/ 87 h 178"/>
                <a:gd name="T78" fmla="*/ 215 w 230"/>
                <a:gd name="T79" fmla="*/ 79 h 178"/>
                <a:gd name="T80" fmla="*/ 225 w 230"/>
                <a:gd name="T81" fmla="*/ 68 h 178"/>
                <a:gd name="T82" fmla="*/ 230 w 230"/>
                <a:gd name="T83" fmla="*/ 54 h 178"/>
                <a:gd name="T84" fmla="*/ 230 w 230"/>
                <a:gd name="T85" fmla="*/ 46 h 178"/>
                <a:gd name="T86" fmla="*/ 227 w 230"/>
                <a:gd name="T87" fmla="*/ 28 h 178"/>
                <a:gd name="T88" fmla="*/ 218 w 230"/>
                <a:gd name="T89" fmla="*/ 13 h 178"/>
                <a:gd name="T90" fmla="*/ 203 w 230"/>
                <a:gd name="T91" fmla="*/ 4 h 178"/>
                <a:gd name="T92" fmla="*/ 186 w 230"/>
                <a:gd name="T93"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0" h="178">
                  <a:moveTo>
                    <a:pt x="186" y="0"/>
                  </a:moveTo>
                  <a:lnTo>
                    <a:pt x="186" y="0"/>
                  </a:lnTo>
                  <a:lnTo>
                    <a:pt x="176" y="1"/>
                  </a:lnTo>
                  <a:lnTo>
                    <a:pt x="168" y="4"/>
                  </a:lnTo>
                  <a:lnTo>
                    <a:pt x="160" y="8"/>
                  </a:lnTo>
                  <a:lnTo>
                    <a:pt x="153" y="13"/>
                  </a:lnTo>
                  <a:lnTo>
                    <a:pt x="148" y="20"/>
                  </a:lnTo>
                  <a:lnTo>
                    <a:pt x="144" y="28"/>
                  </a:lnTo>
                  <a:lnTo>
                    <a:pt x="141" y="36"/>
                  </a:lnTo>
                  <a:lnTo>
                    <a:pt x="140" y="46"/>
                  </a:lnTo>
                  <a:lnTo>
                    <a:pt x="140" y="46"/>
                  </a:lnTo>
                  <a:lnTo>
                    <a:pt x="141" y="54"/>
                  </a:lnTo>
                  <a:lnTo>
                    <a:pt x="143" y="60"/>
                  </a:lnTo>
                  <a:lnTo>
                    <a:pt x="145" y="67"/>
                  </a:lnTo>
                  <a:lnTo>
                    <a:pt x="151" y="74"/>
                  </a:lnTo>
                  <a:lnTo>
                    <a:pt x="156" y="79"/>
                  </a:lnTo>
                  <a:lnTo>
                    <a:pt x="161" y="84"/>
                  </a:lnTo>
                  <a:lnTo>
                    <a:pt x="168" y="87"/>
                  </a:lnTo>
                  <a:lnTo>
                    <a:pt x="176" y="90"/>
                  </a:lnTo>
                  <a:lnTo>
                    <a:pt x="176" y="90"/>
                  </a:lnTo>
                  <a:lnTo>
                    <a:pt x="174" y="103"/>
                  </a:lnTo>
                  <a:lnTo>
                    <a:pt x="169" y="117"/>
                  </a:lnTo>
                  <a:lnTo>
                    <a:pt x="163" y="129"/>
                  </a:lnTo>
                  <a:lnTo>
                    <a:pt x="153" y="140"/>
                  </a:lnTo>
                  <a:lnTo>
                    <a:pt x="143" y="148"/>
                  </a:lnTo>
                  <a:lnTo>
                    <a:pt x="131" y="154"/>
                  </a:lnTo>
                  <a:lnTo>
                    <a:pt x="117" y="158"/>
                  </a:lnTo>
                  <a:lnTo>
                    <a:pt x="102" y="160"/>
                  </a:lnTo>
                  <a:lnTo>
                    <a:pt x="93" y="160"/>
                  </a:lnTo>
                  <a:lnTo>
                    <a:pt x="93" y="160"/>
                  </a:lnTo>
                  <a:lnTo>
                    <a:pt x="78" y="158"/>
                  </a:lnTo>
                  <a:lnTo>
                    <a:pt x="63" y="154"/>
                  </a:lnTo>
                  <a:lnTo>
                    <a:pt x="51" y="148"/>
                  </a:lnTo>
                  <a:lnTo>
                    <a:pt x="41" y="138"/>
                  </a:lnTo>
                  <a:lnTo>
                    <a:pt x="31" y="127"/>
                  </a:lnTo>
                  <a:lnTo>
                    <a:pt x="24" y="115"/>
                  </a:lnTo>
                  <a:lnTo>
                    <a:pt x="20" y="102"/>
                  </a:lnTo>
                  <a:lnTo>
                    <a:pt x="19" y="87"/>
                  </a:lnTo>
                  <a:lnTo>
                    <a:pt x="19" y="78"/>
                  </a:lnTo>
                  <a:lnTo>
                    <a:pt x="0" y="78"/>
                  </a:lnTo>
                  <a:lnTo>
                    <a:pt x="0" y="87"/>
                  </a:lnTo>
                  <a:lnTo>
                    <a:pt x="0" y="87"/>
                  </a:lnTo>
                  <a:lnTo>
                    <a:pt x="2" y="97"/>
                  </a:lnTo>
                  <a:lnTo>
                    <a:pt x="3" y="105"/>
                  </a:lnTo>
                  <a:lnTo>
                    <a:pt x="4" y="114"/>
                  </a:lnTo>
                  <a:lnTo>
                    <a:pt x="8" y="122"/>
                  </a:lnTo>
                  <a:lnTo>
                    <a:pt x="12" y="130"/>
                  </a:lnTo>
                  <a:lnTo>
                    <a:pt x="16" y="138"/>
                  </a:lnTo>
                  <a:lnTo>
                    <a:pt x="22" y="145"/>
                  </a:lnTo>
                  <a:lnTo>
                    <a:pt x="27" y="152"/>
                  </a:lnTo>
                  <a:lnTo>
                    <a:pt x="34" y="157"/>
                  </a:lnTo>
                  <a:lnTo>
                    <a:pt x="41" y="162"/>
                  </a:lnTo>
                  <a:lnTo>
                    <a:pt x="49" y="168"/>
                  </a:lnTo>
                  <a:lnTo>
                    <a:pt x="57" y="170"/>
                  </a:lnTo>
                  <a:lnTo>
                    <a:pt x="65" y="174"/>
                  </a:lnTo>
                  <a:lnTo>
                    <a:pt x="74" y="176"/>
                  </a:lnTo>
                  <a:lnTo>
                    <a:pt x="84" y="177"/>
                  </a:lnTo>
                  <a:lnTo>
                    <a:pt x="93" y="178"/>
                  </a:lnTo>
                  <a:lnTo>
                    <a:pt x="102" y="178"/>
                  </a:lnTo>
                  <a:lnTo>
                    <a:pt x="102" y="178"/>
                  </a:lnTo>
                  <a:lnTo>
                    <a:pt x="112" y="178"/>
                  </a:lnTo>
                  <a:lnTo>
                    <a:pt x="121" y="177"/>
                  </a:lnTo>
                  <a:lnTo>
                    <a:pt x="129" y="174"/>
                  </a:lnTo>
                  <a:lnTo>
                    <a:pt x="137" y="172"/>
                  </a:lnTo>
                  <a:lnTo>
                    <a:pt x="145" y="168"/>
                  </a:lnTo>
                  <a:lnTo>
                    <a:pt x="153" y="164"/>
                  </a:lnTo>
                  <a:lnTo>
                    <a:pt x="160" y="158"/>
                  </a:lnTo>
                  <a:lnTo>
                    <a:pt x="167" y="153"/>
                  </a:lnTo>
                  <a:lnTo>
                    <a:pt x="172" y="146"/>
                  </a:lnTo>
                  <a:lnTo>
                    <a:pt x="178" y="140"/>
                  </a:lnTo>
                  <a:lnTo>
                    <a:pt x="182" y="131"/>
                  </a:lnTo>
                  <a:lnTo>
                    <a:pt x="186" y="125"/>
                  </a:lnTo>
                  <a:lnTo>
                    <a:pt x="190" y="117"/>
                  </a:lnTo>
                  <a:lnTo>
                    <a:pt x="192" y="107"/>
                  </a:lnTo>
                  <a:lnTo>
                    <a:pt x="194" y="99"/>
                  </a:lnTo>
                  <a:lnTo>
                    <a:pt x="194" y="90"/>
                  </a:lnTo>
                  <a:lnTo>
                    <a:pt x="194" y="90"/>
                  </a:lnTo>
                  <a:lnTo>
                    <a:pt x="202" y="87"/>
                  </a:lnTo>
                  <a:lnTo>
                    <a:pt x="208" y="84"/>
                  </a:lnTo>
                  <a:lnTo>
                    <a:pt x="215" y="79"/>
                  </a:lnTo>
                  <a:lnTo>
                    <a:pt x="220" y="74"/>
                  </a:lnTo>
                  <a:lnTo>
                    <a:pt x="225" y="68"/>
                  </a:lnTo>
                  <a:lnTo>
                    <a:pt x="227" y="60"/>
                  </a:lnTo>
                  <a:lnTo>
                    <a:pt x="230" y="54"/>
                  </a:lnTo>
                  <a:lnTo>
                    <a:pt x="230" y="46"/>
                  </a:lnTo>
                  <a:lnTo>
                    <a:pt x="230" y="46"/>
                  </a:lnTo>
                  <a:lnTo>
                    <a:pt x="230" y="36"/>
                  </a:lnTo>
                  <a:lnTo>
                    <a:pt x="227" y="28"/>
                  </a:lnTo>
                  <a:lnTo>
                    <a:pt x="223" y="20"/>
                  </a:lnTo>
                  <a:lnTo>
                    <a:pt x="218" y="13"/>
                  </a:lnTo>
                  <a:lnTo>
                    <a:pt x="211" y="8"/>
                  </a:lnTo>
                  <a:lnTo>
                    <a:pt x="203" y="4"/>
                  </a:lnTo>
                  <a:lnTo>
                    <a:pt x="194" y="1"/>
                  </a:lnTo>
                  <a:lnTo>
                    <a:pt x="186" y="0"/>
                  </a:lnTo>
                  <a:lnTo>
                    <a:pt x="186" y="0"/>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4" name="Picture 3">
            <a:extLst>
              <a:ext uri="{FF2B5EF4-FFF2-40B4-BE49-F238E27FC236}">
                <a16:creationId xmlns:a16="http://schemas.microsoft.com/office/drawing/2014/main" id="{B21E0075-70A6-4DC9-9289-0092EB2E8B6F}"/>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l="29376" t="-34" b="12326"/>
          <a:stretch/>
        </p:blipFill>
        <p:spPr>
          <a:xfrm>
            <a:off x="235811" y="6865928"/>
            <a:ext cx="1971489" cy="1637891"/>
          </a:xfrm>
          <a:prstGeom prst="rect">
            <a:avLst/>
          </a:prstGeom>
        </p:spPr>
      </p:pic>
      <p:sp>
        <p:nvSpPr>
          <p:cNvPr id="31" name="Rectangle 4">
            <a:extLst>
              <a:ext uri="{FF2B5EF4-FFF2-40B4-BE49-F238E27FC236}">
                <a16:creationId xmlns:a16="http://schemas.microsoft.com/office/drawing/2014/main" id="{F1681C8F-34C9-4B1A-94BB-9060AFA129B8}"/>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This illustrative patient / care professional perspective shows how our digital solutions will put people at the centre, ensuring quality and safety is at the heart of all health and care pathways. </a:t>
            </a:r>
          </a:p>
          <a:p>
            <a:pPr>
              <a:lnSpc>
                <a:spcPct val="130000"/>
              </a:lnSpc>
              <a:spcAft>
                <a:spcPts val="1200"/>
              </a:spcAft>
              <a:defRPr/>
            </a:pPr>
            <a:endParaRPr lang="en-GB" sz="1200" b="1" dirty="0">
              <a:solidFill>
                <a:srgbClr val="FF0000"/>
              </a:solidFill>
              <a:latin typeface="Segoe UI" panose="020B0502040204020203" pitchFamily="34" charset="0"/>
              <a:cs typeface="Segoe UI" panose="020B0502040204020203" pitchFamily="34" charset="0"/>
            </a:endParaRPr>
          </a:p>
        </p:txBody>
      </p:sp>
      <p:grpSp>
        <p:nvGrpSpPr>
          <p:cNvPr id="37" name="Group 36">
            <a:extLst>
              <a:ext uri="{FF2B5EF4-FFF2-40B4-BE49-F238E27FC236}">
                <a16:creationId xmlns:a16="http://schemas.microsoft.com/office/drawing/2014/main" id="{AEB7823D-4B11-43ED-9C45-702F20138A69}"/>
              </a:ext>
            </a:extLst>
          </p:cNvPr>
          <p:cNvGrpSpPr/>
          <p:nvPr/>
        </p:nvGrpSpPr>
        <p:grpSpPr>
          <a:xfrm>
            <a:off x="5943600" y="0"/>
            <a:ext cx="914400" cy="914400"/>
            <a:chOff x="5943600" y="0"/>
            <a:chExt cx="914400" cy="914400"/>
          </a:xfrm>
        </p:grpSpPr>
        <p:sp>
          <p:nvSpPr>
            <p:cNvPr id="38" name="Rectangle 37">
              <a:extLst>
                <a:ext uri="{FF2B5EF4-FFF2-40B4-BE49-F238E27FC236}">
                  <a16:creationId xmlns:a16="http://schemas.microsoft.com/office/drawing/2014/main" id="{5A5E9692-D98D-43F5-9CE2-5249E753F7B8}"/>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39" name="Group 38">
              <a:extLst>
                <a:ext uri="{FF2B5EF4-FFF2-40B4-BE49-F238E27FC236}">
                  <a16:creationId xmlns:a16="http://schemas.microsoft.com/office/drawing/2014/main" id="{28E7C022-BC30-445E-8930-2B5AB1241E57}"/>
                </a:ext>
              </a:extLst>
            </p:cNvPr>
            <p:cNvGrpSpPr/>
            <p:nvPr/>
          </p:nvGrpSpPr>
          <p:grpSpPr>
            <a:xfrm>
              <a:off x="6100085" y="89495"/>
              <a:ext cx="724102" cy="733688"/>
              <a:chOff x="-3700384" y="5595641"/>
              <a:chExt cx="2239750" cy="2239750"/>
            </a:xfrm>
          </p:grpSpPr>
          <p:pic>
            <p:nvPicPr>
              <p:cNvPr id="40" name="Graphic 39" descr="Man with solid fill">
                <a:extLst>
                  <a:ext uri="{FF2B5EF4-FFF2-40B4-BE49-F238E27FC236}">
                    <a16:creationId xmlns:a16="http://schemas.microsoft.com/office/drawing/2014/main" id="{C091A84D-749D-4FEB-9F71-4A1401EEACA9}"/>
                  </a:ext>
                </a:extLst>
              </p:cNvPr>
              <p:cNvPicPr>
                <a:picLocks noChangeAspect="1"/>
              </p:cNvPicPr>
              <p:nvPr/>
            </p:nvPicPr>
            <p:blipFill rotWithShape="1">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rcRect t="-1" b="822"/>
              <a:stretch/>
            </p:blipFill>
            <p:spPr>
              <a:xfrm>
                <a:off x="-3465097" y="6021228"/>
                <a:ext cx="1289834" cy="1324451"/>
              </a:xfrm>
              <a:prstGeom prst="rect">
                <a:avLst/>
              </a:prstGeom>
            </p:spPr>
          </p:pic>
          <p:pic>
            <p:nvPicPr>
              <p:cNvPr id="41" name="Graphic 40" descr="Magnifying glass with solid fill">
                <a:extLst>
                  <a:ext uri="{FF2B5EF4-FFF2-40B4-BE49-F238E27FC236}">
                    <a16:creationId xmlns:a16="http://schemas.microsoft.com/office/drawing/2014/main" id="{D9E28C95-672D-4FB8-9565-06D7C7811C53}"/>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3700384" y="5595641"/>
                <a:ext cx="2239750" cy="2239750"/>
              </a:xfrm>
              <a:prstGeom prst="rect">
                <a:avLst/>
              </a:prstGeom>
            </p:spPr>
          </p:pic>
        </p:grpSp>
      </p:grpSp>
    </p:spTree>
    <p:extLst>
      <p:ext uri="{BB962C8B-B14F-4D97-AF65-F5344CB8AC3E}">
        <p14:creationId xmlns:p14="http://schemas.microsoft.com/office/powerpoint/2010/main" val="929424002"/>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How will we get there?</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515E093-0D29-4254-8F03-90AA4BA24869}"/>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47" name="Text Placeholder 14">
            <a:extLst>
              <a:ext uri="{FF2B5EF4-FFF2-40B4-BE49-F238E27FC236}">
                <a16:creationId xmlns:a16="http://schemas.microsoft.com/office/drawing/2014/main" id="{558BBC10-C381-4BD6-9E3B-FDC3CBEB5D45}"/>
              </a:ext>
            </a:extLst>
          </p:cNvPr>
          <p:cNvSpPr txBox="1">
            <a:spLocks/>
          </p:cNvSpPr>
          <p:nvPr/>
        </p:nvSpPr>
        <p:spPr>
          <a:xfrm>
            <a:off x="235812" y="2228175"/>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Our strategic outcomes are the specific objectives for our overall strategic vision and as such they will also be delivered as part of a three phased approach in terms of resource focus. However, individual programmes and projects will follow unique timelines. </a:t>
            </a:r>
            <a:endParaRPr kumimoji="0" lang="en-IE" sz="105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8" name="Text Placeholder 14">
            <a:extLst>
              <a:ext uri="{FF2B5EF4-FFF2-40B4-BE49-F238E27FC236}">
                <a16:creationId xmlns:a16="http://schemas.microsoft.com/office/drawing/2014/main" id="{BBD66931-4D1C-489E-85DB-E1768A12AD37}"/>
              </a:ext>
            </a:extLst>
          </p:cNvPr>
          <p:cNvSpPr txBox="1">
            <a:spLocks/>
          </p:cNvSpPr>
          <p:nvPr/>
        </p:nvSpPr>
        <p:spPr>
          <a:xfrm>
            <a:off x="2503960" y="3411962"/>
            <a:ext cx="4043757"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Quality and safety will be at the heart of all system integration and new processes implemented across our digital portfolio </a:t>
            </a:r>
          </a:p>
          <a:p>
            <a:pPr>
              <a:lnSpc>
                <a:spcPct val="110000"/>
              </a:lnSpc>
              <a:spcBef>
                <a:spcPts val="0"/>
              </a:spcBef>
              <a:buClrTx/>
              <a:buSzTx/>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 will have a disciplined and robust approach to implementation and business readiness</a:t>
            </a:r>
          </a:p>
          <a:p>
            <a:pPr>
              <a:lnSpc>
                <a:spcPct val="110000"/>
              </a:lnSpc>
              <a:spcBef>
                <a:spcPts val="0"/>
              </a:spcBef>
              <a:buClrTx/>
              <a:buSzTx/>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 will focus on building awareness and understanding of the systems and our requirements on the users of them </a:t>
            </a:r>
          </a:p>
          <a:p>
            <a:pPr>
              <a:lnSpc>
                <a:spcPct val="110000"/>
              </a:lnSpc>
              <a:spcBef>
                <a:spcPts val="0"/>
              </a:spcBef>
              <a:buClrTx/>
              <a:buSzTx/>
              <a:defRPr/>
            </a:pPr>
            <a:endPar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49" name="Text Placeholder 14">
            <a:extLst>
              <a:ext uri="{FF2B5EF4-FFF2-40B4-BE49-F238E27FC236}">
                <a16:creationId xmlns:a16="http://schemas.microsoft.com/office/drawing/2014/main" id="{4C1E44B7-C2E2-42A9-98A3-1498947CF411}"/>
              </a:ext>
            </a:extLst>
          </p:cNvPr>
          <p:cNvSpPr txBox="1">
            <a:spLocks/>
          </p:cNvSpPr>
          <p:nvPr/>
        </p:nvSpPr>
        <p:spPr>
          <a:xfrm>
            <a:off x="235812" y="3013733"/>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05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endParaRPr>
          </a:p>
        </p:txBody>
      </p:sp>
      <p:cxnSp>
        <p:nvCxnSpPr>
          <p:cNvPr id="50" name="Straight Connector 49">
            <a:extLst>
              <a:ext uri="{FF2B5EF4-FFF2-40B4-BE49-F238E27FC236}">
                <a16:creationId xmlns:a16="http://schemas.microsoft.com/office/drawing/2014/main" id="{50D11429-853D-4FA3-8E4A-EBB34B4F6143}"/>
              </a:ext>
            </a:extLst>
          </p:cNvPr>
          <p:cNvCxnSpPr>
            <a:cxnSpLocks/>
          </p:cNvCxnSpPr>
          <p:nvPr/>
        </p:nvCxnSpPr>
        <p:spPr>
          <a:xfrm flipH="1">
            <a:off x="248065" y="3159750"/>
            <a:ext cx="410176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6F0C9AB8-4EE7-4315-AB4A-98341BCA4E79}"/>
              </a:ext>
            </a:extLst>
          </p:cNvPr>
          <p:cNvSpPr/>
          <p:nvPr/>
        </p:nvSpPr>
        <p:spPr>
          <a:xfrm>
            <a:off x="197241" y="2766686"/>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Our</a:t>
            </a:r>
            <a:r>
              <a:rPr lang="en-IE" sz="1400">
                <a:solidFill>
                  <a:prstClr val="black"/>
                </a:solidFill>
                <a:latin typeface="Segoe UI" panose="020B0502040204020203" pitchFamily="34" charset="0"/>
                <a:cs typeface="Segoe UI" panose="020B0502040204020203" pitchFamily="34" charset="0"/>
              </a:rPr>
              <a:t> </a:t>
            </a:r>
            <a:r>
              <a:rPr lang="en-IE" sz="1400" b="1">
                <a:solidFill>
                  <a:srgbClr val="0097A9"/>
                </a:solidFill>
                <a:latin typeface="Segoe UI" panose="020B0502040204020203" pitchFamily="34" charset="0"/>
                <a:cs typeface="Segoe UI" panose="020B0502040204020203" pitchFamily="34" charset="0"/>
              </a:rPr>
              <a:t>phased approach to  achieving this outcome</a:t>
            </a:r>
          </a:p>
        </p:txBody>
      </p:sp>
      <p:sp>
        <p:nvSpPr>
          <p:cNvPr id="3" name="Rectangle 2">
            <a:extLst>
              <a:ext uri="{FF2B5EF4-FFF2-40B4-BE49-F238E27FC236}">
                <a16:creationId xmlns:a16="http://schemas.microsoft.com/office/drawing/2014/main" id="{87496CE1-2146-4C24-9E13-A46E5E6B19F5}"/>
              </a:ext>
            </a:extLst>
          </p:cNvPr>
          <p:cNvSpPr/>
          <p:nvPr/>
        </p:nvSpPr>
        <p:spPr bwMode="gray">
          <a:xfrm>
            <a:off x="-1" y="7797933"/>
            <a:ext cx="6858000" cy="1486285"/>
          </a:xfrm>
          <a:prstGeom prst="rect">
            <a:avLst/>
          </a:prstGeom>
          <a:solidFill>
            <a:schemeClr val="bg1">
              <a:lumMod val="95000"/>
            </a:schemeClr>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cxnSp>
        <p:nvCxnSpPr>
          <p:cNvPr id="52" name="Straight Connector 51">
            <a:extLst>
              <a:ext uri="{FF2B5EF4-FFF2-40B4-BE49-F238E27FC236}">
                <a16:creationId xmlns:a16="http://schemas.microsoft.com/office/drawing/2014/main" id="{BA5C4703-834A-4CCA-B9F5-074B79C1A4DC}"/>
              </a:ext>
            </a:extLst>
          </p:cNvPr>
          <p:cNvCxnSpPr>
            <a:cxnSpLocks/>
          </p:cNvCxnSpPr>
          <p:nvPr/>
        </p:nvCxnSpPr>
        <p:spPr>
          <a:xfrm flipH="1">
            <a:off x="286637" y="8187550"/>
            <a:ext cx="2220407" cy="0"/>
          </a:xfrm>
          <a:prstGeom prst="line">
            <a:avLst/>
          </a:prstGeom>
          <a:ln w="28575">
            <a:solidFill>
              <a:srgbClr val="18A1B1"/>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170A3F5A-6049-42AD-AAAB-108267BE1509}"/>
              </a:ext>
            </a:extLst>
          </p:cNvPr>
          <p:cNvSpPr/>
          <p:nvPr/>
        </p:nvSpPr>
        <p:spPr>
          <a:xfrm>
            <a:off x="235812" y="7794486"/>
            <a:ext cx="5020736" cy="477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91440" bIns="9144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400" b="1">
                <a:solidFill>
                  <a:srgbClr val="0097A9"/>
                </a:solidFill>
                <a:latin typeface="Segoe UI" panose="020B0502040204020203" pitchFamily="34" charset="0"/>
                <a:cs typeface="Segoe UI" panose="020B0502040204020203" pitchFamily="34" charset="0"/>
              </a:rPr>
              <a:t>Continuously Improving</a:t>
            </a:r>
          </a:p>
        </p:txBody>
      </p:sp>
      <p:sp>
        <p:nvSpPr>
          <p:cNvPr id="54" name="Text Placeholder 14">
            <a:extLst>
              <a:ext uri="{FF2B5EF4-FFF2-40B4-BE49-F238E27FC236}">
                <a16:creationId xmlns:a16="http://schemas.microsoft.com/office/drawing/2014/main" id="{6667D29B-D016-43F1-85CE-299424205841}"/>
              </a:ext>
            </a:extLst>
          </p:cNvPr>
          <p:cNvSpPr txBox="1">
            <a:spLocks/>
          </p:cNvSpPr>
          <p:nvPr/>
        </p:nvSpPr>
        <p:spPr>
          <a:xfrm>
            <a:off x="308695" y="8272383"/>
            <a:ext cx="6386376" cy="70126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IE" sz="1050" dirty="0">
                <a:solidFill>
                  <a:prstClr val="black"/>
                </a:solidFill>
                <a:latin typeface="Segoe UI" panose="020B0502040204020203" pitchFamily="34" charset="0"/>
                <a:cs typeface="Segoe UI" panose="020B0502040204020203" pitchFamily="34" charset="0"/>
              </a:rPr>
              <a:t>While each programme will progress through the three stages above at its own pace, embedding a common approach for identifying improvement opportunities, developing solutions and measuring results will allow consistency in tracking progress against the objectives set out in this digital strategy. Generating robust feedback loops and continuous improvement logs will help to ensure that our care is always improving for the people that we serve. </a:t>
            </a:r>
          </a:p>
        </p:txBody>
      </p:sp>
      <p:sp>
        <p:nvSpPr>
          <p:cNvPr id="55" name="Text Placeholder 14">
            <a:extLst>
              <a:ext uri="{FF2B5EF4-FFF2-40B4-BE49-F238E27FC236}">
                <a16:creationId xmlns:a16="http://schemas.microsoft.com/office/drawing/2014/main" id="{275360FE-AE34-4A3E-A822-4920630B5483}"/>
              </a:ext>
            </a:extLst>
          </p:cNvPr>
          <p:cNvSpPr txBox="1">
            <a:spLocks/>
          </p:cNvSpPr>
          <p:nvPr/>
        </p:nvSpPr>
        <p:spPr>
          <a:xfrm>
            <a:off x="2465390" y="4943346"/>
            <a:ext cx="4043757" cy="1500135"/>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 will build robust change management and continuous improvement processes that ensure safe integration and implementation of parallel or supplementary systems</a:t>
            </a:r>
          </a:p>
          <a:p>
            <a:pPr>
              <a:lnSpc>
                <a:spcPct val="110000"/>
              </a:lnSpc>
              <a:spcBef>
                <a:spcPts val="0"/>
              </a:spcBef>
              <a:buClrTx/>
              <a:buSzTx/>
              <a:defRPr/>
            </a:pPr>
            <a:r>
              <a:rPr kumimoji="0" lang="en-GB"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We will focus on capability development in our workforce, including routine training and development activities that keep our systems and the data they hold safe</a:t>
            </a:r>
            <a:endParaRPr kumimoji="0" lang="en-IE" sz="11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endParaRPr>
          </a:p>
        </p:txBody>
      </p:sp>
      <p:sp>
        <p:nvSpPr>
          <p:cNvPr id="56" name="Text Placeholder 14">
            <a:extLst>
              <a:ext uri="{FF2B5EF4-FFF2-40B4-BE49-F238E27FC236}">
                <a16:creationId xmlns:a16="http://schemas.microsoft.com/office/drawing/2014/main" id="{C450F421-1A89-4871-9487-32FC86E2D9C2}"/>
              </a:ext>
            </a:extLst>
          </p:cNvPr>
          <p:cNvSpPr txBox="1">
            <a:spLocks/>
          </p:cNvSpPr>
          <p:nvPr/>
        </p:nvSpPr>
        <p:spPr>
          <a:xfrm>
            <a:off x="2465389" y="6409019"/>
            <a:ext cx="4043757" cy="746472"/>
          </a:xfrm>
          <a:prstGeom prst="rect">
            <a:avLst/>
          </a:prstGeom>
        </p:spPr>
        <p:txBody>
          <a:bodyPr>
            <a:noAutofit/>
          </a:bodyPr>
          <a:lstStyle>
            <a:lvl1pPr marL="228600" indent="-228600" algn="l" defTabSz="914400" rtl="0" eaLnBrk="1" latinLnBrk="0" hangingPunct="1">
              <a:lnSpc>
                <a:spcPct val="100000"/>
              </a:lnSpc>
              <a:spcBef>
                <a:spcPts val="1000"/>
              </a:spcBef>
              <a:buClr>
                <a:schemeClr val="accent5"/>
              </a:buClr>
              <a:buSzPct val="75000"/>
              <a:buFont typeface="Wingdings" charset="2"/>
              <a:buChar char="§"/>
              <a:defRPr sz="2000" kern="1200">
                <a:solidFill>
                  <a:srgbClr val="3F3F3F"/>
                </a:solidFill>
                <a:latin typeface="+mn-lt"/>
                <a:ea typeface="+mn-ea"/>
                <a:cs typeface="+mn-cs"/>
              </a:defRPr>
            </a:lvl1pPr>
            <a:lvl2pPr marL="685800" indent="-228600" algn="l" defTabSz="914400" rtl="0" eaLnBrk="1" latinLnBrk="0" hangingPunct="1">
              <a:lnSpc>
                <a:spcPct val="100000"/>
              </a:lnSpc>
              <a:spcBef>
                <a:spcPts val="500"/>
              </a:spcBef>
              <a:buClr>
                <a:schemeClr val="accent5"/>
              </a:buClr>
              <a:buSzPct val="75000"/>
              <a:buFont typeface="Wingdings" charset="2"/>
              <a:buChar char="§"/>
              <a:defRPr sz="1800" kern="1200">
                <a:solidFill>
                  <a:srgbClr val="3F3F3F"/>
                </a:solidFill>
                <a:latin typeface="+mn-lt"/>
                <a:ea typeface="+mn-ea"/>
                <a:cs typeface="+mn-cs"/>
              </a:defRPr>
            </a:lvl2pPr>
            <a:lvl3pPr marL="1143000" indent="-228600" algn="l" defTabSz="914400" rtl="0" eaLnBrk="1" latinLnBrk="0" hangingPunct="1">
              <a:lnSpc>
                <a:spcPct val="100000"/>
              </a:lnSpc>
              <a:spcBef>
                <a:spcPts val="500"/>
              </a:spcBef>
              <a:buClr>
                <a:schemeClr val="accent5"/>
              </a:buClr>
              <a:buSzPct val="75000"/>
              <a:buFont typeface="Wingdings" charset="2"/>
              <a:buChar char="§"/>
              <a:defRPr sz="1600" kern="1200">
                <a:solidFill>
                  <a:srgbClr val="3F3F3F"/>
                </a:solidFill>
                <a:latin typeface="+mn-lt"/>
                <a:ea typeface="+mn-ea"/>
                <a:cs typeface="+mn-cs"/>
              </a:defRPr>
            </a:lvl3pPr>
            <a:lvl4pPr marL="16002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4pPr>
            <a:lvl5pPr marL="2057400" indent="-228600" algn="l" defTabSz="914400" rtl="0" eaLnBrk="1" latinLnBrk="0" hangingPunct="1">
              <a:lnSpc>
                <a:spcPct val="100000"/>
              </a:lnSpc>
              <a:spcBef>
                <a:spcPts val="500"/>
              </a:spcBef>
              <a:buClr>
                <a:schemeClr val="accent5"/>
              </a:buClr>
              <a:buSzPct val="75000"/>
              <a:buFont typeface="Wingdings" charset="2"/>
              <a:buChar char="§"/>
              <a:defRPr sz="1400" kern="1200">
                <a:solidFill>
                  <a:srgbClr val="3F3F3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ensure our workforce and system users understand our protocols and processes regarding safety and quality.</a:t>
            </a:r>
          </a:p>
          <a:p>
            <a:pPr>
              <a:lnSpc>
                <a:spcPct val="110000"/>
              </a:lnSpc>
              <a:spcBef>
                <a:spcPts val="0"/>
              </a:spcBef>
              <a:buClrTx/>
              <a:buSzTx/>
              <a:defRPr/>
            </a:pPr>
            <a:r>
              <a:rPr lang="en-IE" sz="1100" dirty="0">
                <a:solidFill>
                  <a:prstClr val="black"/>
                </a:solidFill>
                <a:latin typeface="Segoe UI" panose="020B0502040204020203" pitchFamily="34" charset="0"/>
                <a:cs typeface="Segoe UI" panose="020B0502040204020203" pitchFamily="34" charset="0"/>
              </a:rPr>
              <a:t>We will need to conduct routine reviews of our systems and tools and identify and pilot new solutions carefully before scaling them up.</a:t>
            </a:r>
            <a:endParaRPr kumimoji="0" lang="en-IE" sz="1100" b="0" i="0" u="none" strike="noStrike" kern="1200" cap="none" spc="0" normalizeH="0" baseline="0" noProof="0" dirty="0">
              <a:ln>
                <a:noFill/>
              </a:ln>
              <a:solidFill>
                <a:prstClr val="black"/>
              </a:solidFill>
              <a:effectLst/>
              <a:uLnTx/>
              <a:uFillTx/>
              <a:latin typeface="Segoe UI" panose="020B0502040204020203" pitchFamily="34" charset="0"/>
              <a:cs typeface="Segoe UI" panose="020B0502040204020203" pitchFamily="34" charset="0"/>
            </a:endParaRPr>
          </a:p>
        </p:txBody>
      </p:sp>
      <p:sp>
        <p:nvSpPr>
          <p:cNvPr id="85" name="Rectangle 84">
            <a:extLst>
              <a:ext uri="{FF2B5EF4-FFF2-40B4-BE49-F238E27FC236}">
                <a16:creationId xmlns:a16="http://schemas.microsoft.com/office/drawing/2014/main" id="{17ADB3E6-9C84-4FE5-A807-C81F2D9CB31E}"/>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86" name="Rectangle 85">
            <a:extLst>
              <a:ext uri="{FF2B5EF4-FFF2-40B4-BE49-F238E27FC236}">
                <a16:creationId xmlns:a16="http://schemas.microsoft.com/office/drawing/2014/main" id="{CAB71A40-06AB-4B15-A509-9B74A805CC0B}"/>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Digital solutions will put quality and safety at the heart of all new processes, systems and ways of working across health and care pathways</a:t>
            </a:r>
          </a:p>
        </p:txBody>
      </p:sp>
      <p:grpSp>
        <p:nvGrpSpPr>
          <p:cNvPr id="87" name="Group 86">
            <a:extLst>
              <a:ext uri="{FF2B5EF4-FFF2-40B4-BE49-F238E27FC236}">
                <a16:creationId xmlns:a16="http://schemas.microsoft.com/office/drawing/2014/main" id="{D69277A0-022D-443E-B267-FB422FB80FEF}"/>
              </a:ext>
            </a:extLst>
          </p:cNvPr>
          <p:cNvGrpSpPr>
            <a:grpSpLocks noChangeAspect="1"/>
          </p:cNvGrpSpPr>
          <p:nvPr/>
        </p:nvGrpSpPr>
        <p:grpSpPr>
          <a:xfrm>
            <a:off x="379015" y="1457727"/>
            <a:ext cx="522000" cy="522000"/>
            <a:chOff x="11106151" y="1662113"/>
            <a:chExt cx="520700" cy="520700"/>
          </a:xfrm>
        </p:grpSpPr>
        <p:sp>
          <p:nvSpPr>
            <p:cNvPr id="88" name="Freeform 41">
              <a:extLst>
                <a:ext uri="{FF2B5EF4-FFF2-40B4-BE49-F238E27FC236}">
                  <a16:creationId xmlns:a16="http://schemas.microsoft.com/office/drawing/2014/main" id="{B60FC229-D31F-402C-A394-346267B00C72}"/>
                </a:ext>
              </a:extLst>
            </p:cNvPr>
            <p:cNvSpPr>
              <a:spLocks noEditPoints="1"/>
            </p:cNvSpPr>
            <p:nvPr/>
          </p:nvSpPr>
          <p:spPr bwMode="auto">
            <a:xfrm>
              <a:off x="11106151" y="1662113"/>
              <a:ext cx="520700" cy="520700"/>
            </a:xfrm>
            <a:custGeom>
              <a:avLst/>
              <a:gdLst>
                <a:gd name="T0" fmla="*/ 312 w 657"/>
                <a:gd name="T1" fmla="*/ 656 h 656"/>
                <a:gd name="T2" fmla="*/ 262 w 657"/>
                <a:gd name="T3" fmla="*/ 650 h 656"/>
                <a:gd name="T4" fmla="*/ 200 w 657"/>
                <a:gd name="T5" fmla="*/ 631 h 656"/>
                <a:gd name="T6" fmla="*/ 120 w 657"/>
                <a:gd name="T7" fmla="*/ 581 h 656"/>
                <a:gd name="T8" fmla="*/ 55 w 657"/>
                <a:gd name="T9" fmla="*/ 511 h 656"/>
                <a:gd name="T10" fmla="*/ 15 w 657"/>
                <a:gd name="T11" fmla="*/ 426 h 656"/>
                <a:gd name="T12" fmla="*/ 3 w 657"/>
                <a:gd name="T13" fmla="*/ 379 h 656"/>
                <a:gd name="T14" fmla="*/ 0 w 657"/>
                <a:gd name="T15" fmla="*/ 329 h 656"/>
                <a:gd name="T16" fmla="*/ 1 w 657"/>
                <a:gd name="T17" fmla="*/ 295 h 656"/>
                <a:gd name="T18" fmla="*/ 9 w 657"/>
                <a:gd name="T19" fmla="*/ 246 h 656"/>
                <a:gd name="T20" fmla="*/ 39 w 657"/>
                <a:gd name="T21" fmla="*/ 172 h 656"/>
                <a:gd name="T22" fmla="*/ 95 w 657"/>
                <a:gd name="T23" fmla="*/ 97 h 656"/>
                <a:gd name="T24" fmla="*/ 172 w 657"/>
                <a:gd name="T25" fmla="*/ 39 h 656"/>
                <a:gd name="T26" fmla="*/ 246 w 657"/>
                <a:gd name="T27" fmla="*/ 11 h 656"/>
                <a:gd name="T28" fmla="*/ 294 w 657"/>
                <a:gd name="T29" fmla="*/ 1 h 656"/>
                <a:gd name="T30" fmla="*/ 328 w 657"/>
                <a:gd name="T31" fmla="*/ 0 h 656"/>
                <a:gd name="T32" fmla="*/ 379 w 657"/>
                <a:gd name="T33" fmla="*/ 4 h 656"/>
                <a:gd name="T34" fmla="*/ 426 w 657"/>
                <a:gd name="T35" fmla="*/ 15 h 656"/>
                <a:gd name="T36" fmla="*/ 512 w 657"/>
                <a:gd name="T37" fmla="*/ 56 h 656"/>
                <a:gd name="T38" fmla="*/ 581 w 657"/>
                <a:gd name="T39" fmla="*/ 119 h 656"/>
                <a:gd name="T40" fmla="*/ 631 w 657"/>
                <a:gd name="T41" fmla="*/ 200 h 656"/>
                <a:gd name="T42" fmla="*/ 650 w 657"/>
                <a:gd name="T43" fmla="*/ 262 h 656"/>
                <a:gd name="T44" fmla="*/ 657 w 657"/>
                <a:gd name="T45" fmla="*/ 311 h 656"/>
                <a:gd name="T46" fmla="*/ 657 w 657"/>
                <a:gd name="T47" fmla="*/ 345 h 656"/>
                <a:gd name="T48" fmla="*/ 650 w 657"/>
                <a:gd name="T49" fmla="*/ 395 h 656"/>
                <a:gd name="T50" fmla="*/ 631 w 657"/>
                <a:gd name="T51" fmla="*/ 456 h 656"/>
                <a:gd name="T52" fmla="*/ 581 w 657"/>
                <a:gd name="T53" fmla="*/ 537 h 656"/>
                <a:gd name="T54" fmla="*/ 512 w 657"/>
                <a:gd name="T55" fmla="*/ 600 h 656"/>
                <a:gd name="T56" fmla="*/ 426 w 657"/>
                <a:gd name="T57" fmla="*/ 642 h 656"/>
                <a:gd name="T58" fmla="*/ 379 w 657"/>
                <a:gd name="T59" fmla="*/ 654 h 656"/>
                <a:gd name="T60" fmla="*/ 328 w 657"/>
                <a:gd name="T61" fmla="*/ 656 h 656"/>
                <a:gd name="T62" fmla="*/ 328 w 657"/>
                <a:gd name="T63" fmla="*/ 38 h 656"/>
                <a:gd name="T64" fmla="*/ 242 w 657"/>
                <a:gd name="T65" fmla="*/ 51 h 656"/>
                <a:gd name="T66" fmla="*/ 165 w 657"/>
                <a:gd name="T67" fmla="*/ 87 h 656"/>
                <a:gd name="T68" fmla="*/ 103 w 657"/>
                <a:gd name="T69" fmla="*/ 144 h 656"/>
                <a:gd name="T70" fmla="*/ 60 w 657"/>
                <a:gd name="T71" fmla="*/ 215 h 656"/>
                <a:gd name="T72" fmla="*/ 39 w 657"/>
                <a:gd name="T73" fmla="*/ 298 h 656"/>
                <a:gd name="T74" fmla="*/ 39 w 657"/>
                <a:gd name="T75" fmla="*/ 358 h 656"/>
                <a:gd name="T76" fmla="*/ 60 w 657"/>
                <a:gd name="T77" fmla="*/ 442 h 656"/>
                <a:gd name="T78" fmla="*/ 103 w 657"/>
                <a:gd name="T79" fmla="*/ 513 h 656"/>
                <a:gd name="T80" fmla="*/ 165 w 657"/>
                <a:gd name="T81" fmla="*/ 569 h 656"/>
                <a:gd name="T82" fmla="*/ 242 w 657"/>
                <a:gd name="T83" fmla="*/ 607 h 656"/>
                <a:gd name="T84" fmla="*/ 328 w 657"/>
                <a:gd name="T85" fmla="*/ 619 h 656"/>
                <a:gd name="T86" fmla="*/ 387 w 657"/>
                <a:gd name="T87" fmla="*/ 613 h 656"/>
                <a:gd name="T88" fmla="*/ 467 w 657"/>
                <a:gd name="T89" fmla="*/ 584 h 656"/>
                <a:gd name="T90" fmla="*/ 534 w 657"/>
                <a:gd name="T91" fmla="*/ 534 h 656"/>
                <a:gd name="T92" fmla="*/ 584 w 657"/>
                <a:gd name="T93" fmla="*/ 467 h 656"/>
                <a:gd name="T94" fmla="*/ 614 w 657"/>
                <a:gd name="T95" fmla="*/ 387 h 656"/>
                <a:gd name="T96" fmla="*/ 619 w 657"/>
                <a:gd name="T97" fmla="*/ 329 h 656"/>
                <a:gd name="T98" fmla="*/ 606 w 657"/>
                <a:gd name="T99" fmla="*/ 242 h 656"/>
                <a:gd name="T100" fmla="*/ 569 w 657"/>
                <a:gd name="T101" fmla="*/ 165 h 656"/>
                <a:gd name="T102" fmla="*/ 513 w 657"/>
                <a:gd name="T103" fmla="*/ 103 h 656"/>
                <a:gd name="T104" fmla="*/ 442 w 657"/>
                <a:gd name="T105" fmla="*/ 60 h 656"/>
                <a:gd name="T106" fmla="*/ 357 w 657"/>
                <a:gd name="T107" fmla="*/ 39 h 6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7" h="656">
                  <a:moveTo>
                    <a:pt x="328" y="656"/>
                  </a:moveTo>
                  <a:lnTo>
                    <a:pt x="328" y="656"/>
                  </a:lnTo>
                  <a:lnTo>
                    <a:pt x="312" y="656"/>
                  </a:lnTo>
                  <a:lnTo>
                    <a:pt x="294" y="655"/>
                  </a:lnTo>
                  <a:lnTo>
                    <a:pt x="278" y="654"/>
                  </a:lnTo>
                  <a:lnTo>
                    <a:pt x="262" y="650"/>
                  </a:lnTo>
                  <a:lnTo>
                    <a:pt x="246" y="647"/>
                  </a:lnTo>
                  <a:lnTo>
                    <a:pt x="231" y="642"/>
                  </a:lnTo>
                  <a:lnTo>
                    <a:pt x="200" y="631"/>
                  </a:lnTo>
                  <a:lnTo>
                    <a:pt x="172" y="618"/>
                  </a:lnTo>
                  <a:lnTo>
                    <a:pt x="145" y="600"/>
                  </a:lnTo>
                  <a:lnTo>
                    <a:pt x="120" y="581"/>
                  </a:lnTo>
                  <a:lnTo>
                    <a:pt x="95" y="561"/>
                  </a:lnTo>
                  <a:lnTo>
                    <a:pt x="75" y="537"/>
                  </a:lnTo>
                  <a:lnTo>
                    <a:pt x="55" y="511"/>
                  </a:lnTo>
                  <a:lnTo>
                    <a:pt x="39" y="485"/>
                  </a:lnTo>
                  <a:lnTo>
                    <a:pt x="26" y="456"/>
                  </a:lnTo>
                  <a:lnTo>
                    <a:pt x="15" y="426"/>
                  </a:lnTo>
                  <a:lnTo>
                    <a:pt x="9" y="411"/>
                  </a:lnTo>
                  <a:lnTo>
                    <a:pt x="7" y="395"/>
                  </a:lnTo>
                  <a:lnTo>
                    <a:pt x="3" y="379"/>
                  </a:lnTo>
                  <a:lnTo>
                    <a:pt x="1" y="362"/>
                  </a:lnTo>
                  <a:lnTo>
                    <a:pt x="0" y="345"/>
                  </a:lnTo>
                  <a:lnTo>
                    <a:pt x="0" y="329"/>
                  </a:lnTo>
                  <a:lnTo>
                    <a:pt x="0" y="329"/>
                  </a:lnTo>
                  <a:lnTo>
                    <a:pt x="0" y="311"/>
                  </a:lnTo>
                  <a:lnTo>
                    <a:pt x="1" y="295"/>
                  </a:lnTo>
                  <a:lnTo>
                    <a:pt x="3" y="278"/>
                  </a:lnTo>
                  <a:lnTo>
                    <a:pt x="7" y="262"/>
                  </a:lnTo>
                  <a:lnTo>
                    <a:pt x="9" y="246"/>
                  </a:lnTo>
                  <a:lnTo>
                    <a:pt x="15" y="231"/>
                  </a:lnTo>
                  <a:lnTo>
                    <a:pt x="26" y="200"/>
                  </a:lnTo>
                  <a:lnTo>
                    <a:pt x="39" y="172"/>
                  </a:lnTo>
                  <a:lnTo>
                    <a:pt x="55" y="145"/>
                  </a:lnTo>
                  <a:lnTo>
                    <a:pt x="75" y="119"/>
                  </a:lnTo>
                  <a:lnTo>
                    <a:pt x="95" y="97"/>
                  </a:lnTo>
                  <a:lnTo>
                    <a:pt x="120" y="75"/>
                  </a:lnTo>
                  <a:lnTo>
                    <a:pt x="145" y="56"/>
                  </a:lnTo>
                  <a:lnTo>
                    <a:pt x="172" y="39"/>
                  </a:lnTo>
                  <a:lnTo>
                    <a:pt x="200" y="25"/>
                  </a:lnTo>
                  <a:lnTo>
                    <a:pt x="231" y="15"/>
                  </a:lnTo>
                  <a:lnTo>
                    <a:pt x="246" y="11"/>
                  </a:lnTo>
                  <a:lnTo>
                    <a:pt x="262" y="7"/>
                  </a:lnTo>
                  <a:lnTo>
                    <a:pt x="278" y="4"/>
                  </a:lnTo>
                  <a:lnTo>
                    <a:pt x="294" y="1"/>
                  </a:lnTo>
                  <a:lnTo>
                    <a:pt x="312" y="0"/>
                  </a:lnTo>
                  <a:lnTo>
                    <a:pt x="328" y="0"/>
                  </a:lnTo>
                  <a:lnTo>
                    <a:pt x="328" y="0"/>
                  </a:lnTo>
                  <a:lnTo>
                    <a:pt x="345" y="0"/>
                  </a:lnTo>
                  <a:lnTo>
                    <a:pt x="361" y="1"/>
                  </a:lnTo>
                  <a:lnTo>
                    <a:pt x="379" y="4"/>
                  </a:lnTo>
                  <a:lnTo>
                    <a:pt x="395" y="7"/>
                  </a:lnTo>
                  <a:lnTo>
                    <a:pt x="410" y="11"/>
                  </a:lnTo>
                  <a:lnTo>
                    <a:pt x="426" y="15"/>
                  </a:lnTo>
                  <a:lnTo>
                    <a:pt x="457" y="25"/>
                  </a:lnTo>
                  <a:lnTo>
                    <a:pt x="485" y="39"/>
                  </a:lnTo>
                  <a:lnTo>
                    <a:pt x="512" y="56"/>
                  </a:lnTo>
                  <a:lnTo>
                    <a:pt x="537" y="75"/>
                  </a:lnTo>
                  <a:lnTo>
                    <a:pt x="560" y="97"/>
                  </a:lnTo>
                  <a:lnTo>
                    <a:pt x="581" y="119"/>
                  </a:lnTo>
                  <a:lnTo>
                    <a:pt x="600" y="145"/>
                  </a:lnTo>
                  <a:lnTo>
                    <a:pt x="618" y="172"/>
                  </a:lnTo>
                  <a:lnTo>
                    <a:pt x="631" y="200"/>
                  </a:lnTo>
                  <a:lnTo>
                    <a:pt x="642" y="231"/>
                  </a:lnTo>
                  <a:lnTo>
                    <a:pt x="646" y="246"/>
                  </a:lnTo>
                  <a:lnTo>
                    <a:pt x="650" y="262"/>
                  </a:lnTo>
                  <a:lnTo>
                    <a:pt x="653" y="278"/>
                  </a:lnTo>
                  <a:lnTo>
                    <a:pt x="655" y="295"/>
                  </a:lnTo>
                  <a:lnTo>
                    <a:pt x="657" y="311"/>
                  </a:lnTo>
                  <a:lnTo>
                    <a:pt x="657" y="329"/>
                  </a:lnTo>
                  <a:lnTo>
                    <a:pt x="657" y="329"/>
                  </a:lnTo>
                  <a:lnTo>
                    <a:pt x="657" y="345"/>
                  </a:lnTo>
                  <a:lnTo>
                    <a:pt x="655" y="362"/>
                  </a:lnTo>
                  <a:lnTo>
                    <a:pt x="653" y="379"/>
                  </a:lnTo>
                  <a:lnTo>
                    <a:pt x="650" y="395"/>
                  </a:lnTo>
                  <a:lnTo>
                    <a:pt x="646" y="411"/>
                  </a:lnTo>
                  <a:lnTo>
                    <a:pt x="642" y="426"/>
                  </a:lnTo>
                  <a:lnTo>
                    <a:pt x="631" y="456"/>
                  </a:lnTo>
                  <a:lnTo>
                    <a:pt x="618" y="485"/>
                  </a:lnTo>
                  <a:lnTo>
                    <a:pt x="600" y="511"/>
                  </a:lnTo>
                  <a:lnTo>
                    <a:pt x="581" y="537"/>
                  </a:lnTo>
                  <a:lnTo>
                    <a:pt x="560" y="561"/>
                  </a:lnTo>
                  <a:lnTo>
                    <a:pt x="537" y="581"/>
                  </a:lnTo>
                  <a:lnTo>
                    <a:pt x="512" y="600"/>
                  </a:lnTo>
                  <a:lnTo>
                    <a:pt x="485" y="618"/>
                  </a:lnTo>
                  <a:lnTo>
                    <a:pt x="457" y="631"/>
                  </a:lnTo>
                  <a:lnTo>
                    <a:pt x="426" y="642"/>
                  </a:lnTo>
                  <a:lnTo>
                    <a:pt x="410" y="647"/>
                  </a:lnTo>
                  <a:lnTo>
                    <a:pt x="395" y="650"/>
                  </a:lnTo>
                  <a:lnTo>
                    <a:pt x="379" y="654"/>
                  </a:lnTo>
                  <a:lnTo>
                    <a:pt x="361" y="655"/>
                  </a:lnTo>
                  <a:lnTo>
                    <a:pt x="345" y="656"/>
                  </a:lnTo>
                  <a:lnTo>
                    <a:pt x="328" y="656"/>
                  </a:lnTo>
                  <a:lnTo>
                    <a:pt x="328" y="656"/>
                  </a:lnTo>
                  <a:close/>
                  <a:moveTo>
                    <a:pt x="328" y="38"/>
                  </a:moveTo>
                  <a:lnTo>
                    <a:pt x="328" y="38"/>
                  </a:lnTo>
                  <a:lnTo>
                    <a:pt x="298" y="39"/>
                  </a:lnTo>
                  <a:lnTo>
                    <a:pt x="270" y="43"/>
                  </a:lnTo>
                  <a:lnTo>
                    <a:pt x="242" y="51"/>
                  </a:lnTo>
                  <a:lnTo>
                    <a:pt x="215" y="60"/>
                  </a:lnTo>
                  <a:lnTo>
                    <a:pt x="189" y="72"/>
                  </a:lnTo>
                  <a:lnTo>
                    <a:pt x="165" y="87"/>
                  </a:lnTo>
                  <a:lnTo>
                    <a:pt x="144" y="103"/>
                  </a:lnTo>
                  <a:lnTo>
                    <a:pt x="122" y="122"/>
                  </a:lnTo>
                  <a:lnTo>
                    <a:pt x="103" y="144"/>
                  </a:lnTo>
                  <a:lnTo>
                    <a:pt x="87" y="165"/>
                  </a:lnTo>
                  <a:lnTo>
                    <a:pt x="73" y="189"/>
                  </a:lnTo>
                  <a:lnTo>
                    <a:pt x="60" y="215"/>
                  </a:lnTo>
                  <a:lnTo>
                    <a:pt x="50" y="242"/>
                  </a:lnTo>
                  <a:lnTo>
                    <a:pt x="43" y="270"/>
                  </a:lnTo>
                  <a:lnTo>
                    <a:pt x="39" y="298"/>
                  </a:lnTo>
                  <a:lnTo>
                    <a:pt x="38" y="329"/>
                  </a:lnTo>
                  <a:lnTo>
                    <a:pt x="38" y="329"/>
                  </a:lnTo>
                  <a:lnTo>
                    <a:pt x="39" y="358"/>
                  </a:lnTo>
                  <a:lnTo>
                    <a:pt x="43" y="387"/>
                  </a:lnTo>
                  <a:lnTo>
                    <a:pt x="50" y="415"/>
                  </a:lnTo>
                  <a:lnTo>
                    <a:pt x="60" y="442"/>
                  </a:lnTo>
                  <a:lnTo>
                    <a:pt x="73" y="467"/>
                  </a:lnTo>
                  <a:lnTo>
                    <a:pt x="87" y="491"/>
                  </a:lnTo>
                  <a:lnTo>
                    <a:pt x="103" y="513"/>
                  </a:lnTo>
                  <a:lnTo>
                    <a:pt x="122" y="534"/>
                  </a:lnTo>
                  <a:lnTo>
                    <a:pt x="144" y="553"/>
                  </a:lnTo>
                  <a:lnTo>
                    <a:pt x="165" y="569"/>
                  </a:lnTo>
                  <a:lnTo>
                    <a:pt x="189" y="584"/>
                  </a:lnTo>
                  <a:lnTo>
                    <a:pt x="215" y="596"/>
                  </a:lnTo>
                  <a:lnTo>
                    <a:pt x="242" y="607"/>
                  </a:lnTo>
                  <a:lnTo>
                    <a:pt x="270" y="613"/>
                  </a:lnTo>
                  <a:lnTo>
                    <a:pt x="298" y="618"/>
                  </a:lnTo>
                  <a:lnTo>
                    <a:pt x="328" y="619"/>
                  </a:lnTo>
                  <a:lnTo>
                    <a:pt x="328" y="619"/>
                  </a:lnTo>
                  <a:lnTo>
                    <a:pt x="357" y="618"/>
                  </a:lnTo>
                  <a:lnTo>
                    <a:pt x="387" y="613"/>
                  </a:lnTo>
                  <a:lnTo>
                    <a:pt x="415" y="607"/>
                  </a:lnTo>
                  <a:lnTo>
                    <a:pt x="442" y="596"/>
                  </a:lnTo>
                  <a:lnTo>
                    <a:pt x="467" y="584"/>
                  </a:lnTo>
                  <a:lnTo>
                    <a:pt x="490" y="569"/>
                  </a:lnTo>
                  <a:lnTo>
                    <a:pt x="513" y="553"/>
                  </a:lnTo>
                  <a:lnTo>
                    <a:pt x="534" y="534"/>
                  </a:lnTo>
                  <a:lnTo>
                    <a:pt x="553" y="513"/>
                  </a:lnTo>
                  <a:lnTo>
                    <a:pt x="569" y="491"/>
                  </a:lnTo>
                  <a:lnTo>
                    <a:pt x="584" y="467"/>
                  </a:lnTo>
                  <a:lnTo>
                    <a:pt x="596" y="442"/>
                  </a:lnTo>
                  <a:lnTo>
                    <a:pt x="606" y="415"/>
                  </a:lnTo>
                  <a:lnTo>
                    <a:pt x="614" y="387"/>
                  </a:lnTo>
                  <a:lnTo>
                    <a:pt x="618" y="358"/>
                  </a:lnTo>
                  <a:lnTo>
                    <a:pt x="619" y="329"/>
                  </a:lnTo>
                  <a:lnTo>
                    <a:pt x="619" y="329"/>
                  </a:lnTo>
                  <a:lnTo>
                    <a:pt x="618" y="298"/>
                  </a:lnTo>
                  <a:lnTo>
                    <a:pt x="614" y="270"/>
                  </a:lnTo>
                  <a:lnTo>
                    <a:pt x="606" y="242"/>
                  </a:lnTo>
                  <a:lnTo>
                    <a:pt x="596" y="215"/>
                  </a:lnTo>
                  <a:lnTo>
                    <a:pt x="584" y="189"/>
                  </a:lnTo>
                  <a:lnTo>
                    <a:pt x="569" y="165"/>
                  </a:lnTo>
                  <a:lnTo>
                    <a:pt x="553" y="144"/>
                  </a:lnTo>
                  <a:lnTo>
                    <a:pt x="534" y="122"/>
                  </a:lnTo>
                  <a:lnTo>
                    <a:pt x="513" y="103"/>
                  </a:lnTo>
                  <a:lnTo>
                    <a:pt x="490" y="87"/>
                  </a:lnTo>
                  <a:lnTo>
                    <a:pt x="467" y="72"/>
                  </a:lnTo>
                  <a:lnTo>
                    <a:pt x="442" y="60"/>
                  </a:lnTo>
                  <a:lnTo>
                    <a:pt x="415" y="51"/>
                  </a:lnTo>
                  <a:lnTo>
                    <a:pt x="387" y="43"/>
                  </a:lnTo>
                  <a:lnTo>
                    <a:pt x="357" y="39"/>
                  </a:lnTo>
                  <a:lnTo>
                    <a:pt x="328" y="38"/>
                  </a:lnTo>
                  <a:lnTo>
                    <a:pt x="328"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89" name="Freeform 154">
              <a:extLst>
                <a:ext uri="{FF2B5EF4-FFF2-40B4-BE49-F238E27FC236}">
                  <a16:creationId xmlns:a16="http://schemas.microsoft.com/office/drawing/2014/main" id="{357F921C-9C3C-40BD-B29A-129BF4BDAEA5}"/>
                </a:ext>
              </a:extLst>
            </p:cNvPr>
            <p:cNvSpPr>
              <a:spLocks/>
            </p:cNvSpPr>
            <p:nvPr/>
          </p:nvSpPr>
          <p:spPr bwMode="auto">
            <a:xfrm>
              <a:off x="11256963" y="1798638"/>
              <a:ext cx="165100" cy="177800"/>
            </a:xfrm>
            <a:custGeom>
              <a:avLst/>
              <a:gdLst>
                <a:gd name="T0" fmla="*/ 210 w 210"/>
                <a:gd name="T1" fmla="*/ 32 h 224"/>
                <a:gd name="T2" fmla="*/ 210 w 210"/>
                <a:gd name="T3" fmla="*/ 28 h 224"/>
                <a:gd name="T4" fmla="*/ 208 w 210"/>
                <a:gd name="T5" fmla="*/ 20 h 224"/>
                <a:gd name="T6" fmla="*/ 206 w 210"/>
                <a:gd name="T7" fmla="*/ 17 h 224"/>
                <a:gd name="T8" fmla="*/ 199 w 210"/>
                <a:gd name="T9" fmla="*/ 12 h 224"/>
                <a:gd name="T10" fmla="*/ 191 w 210"/>
                <a:gd name="T11" fmla="*/ 9 h 224"/>
                <a:gd name="T12" fmla="*/ 160 w 210"/>
                <a:gd name="T13" fmla="*/ 9 h 224"/>
                <a:gd name="T14" fmla="*/ 160 w 210"/>
                <a:gd name="T15" fmla="*/ 5 h 224"/>
                <a:gd name="T16" fmla="*/ 155 w 210"/>
                <a:gd name="T17" fmla="*/ 0 h 224"/>
                <a:gd name="T18" fmla="*/ 152 w 210"/>
                <a:gd name="T19" fmla="*/ 0 h 224"/>
                <a:gd name="T20" fmla="*/ 145 w 210"/>
                <a:gd name="T21" fmla="*/ 2 h 224"/>
                <a:gd name="T22" fmla="*/ 143 w 210"/>
                <a:gd name="T23" fmla="*/ 9 h 224"/>
                <a:gd name="T24" fmla="*/ 143 w 210"/>
                <a:gd name="T25" fmla="*/ 40 h 224"/>
                <a:gd name="T26" fmla="*/ 145 w 210"/>
                <a:gd name="T27" fmla="*/ 45 h 224"/>
                <a:gd name="T28" fmla="*/ 152 w 210"/>
                <a:gd name="T29" fmla="*/ 48 h 224"/>
                <a:gd name="T30" fmla="*/ 155 w 210"/>
                <a:gd name="T31" fmla="*/ 48 h 224"/>
                <a:gd name="T32" fmla="*/ 160 w 210"/>
                <a:gd name="T33" fmla="*/ 43 h 224"/>
                <a:gd name="T34" fmla="*/ 160 w 210"/>
                <a:gd name="T35" fmla="*/ 28 h 224"/>
                <a:gd name="T36" fmla="*/ 191 w 210"/>
                <a:gd name="T37" fmla="*/ 28 h 224"/>
                <a:gd name="T38" fmla="*/ 192 w 210"/>
                <a:gd name="T39" fmla="*/ 28 h 224"/>
                <a:gd name="T40" fmla="*/ 165 w 210"/>
                <a:gd name="T41" fmla="*/ 196 h 224"/>
                <a:gd name="T42" fmla="*/ 164 w 210"/>
                <a:gd name="T43" fmla="*/ 200 h 224"/>
                <a:gd name="T44" fmla="*/ 159 w 210"/>
                <a:gd name="T45" fmla="*/ 205 h 224"/>
                <a:gd name="T46" fmla="*/ 55 w 210"/>
                <a:gd name="T47" fmla="*/ 205 h 224"/>
                <a:gd name="T48" fmla="*/ 51 w 210"/>
                <a:gd name="T49" fmla="*/ 205 h 224"/>
                <a:gd name="T50" fmla="*/ 46 w 210"/>
                <a:gd name="T51" fmla="*/ 200 h 224"/>
                <a:gd name="T52" fmla="*/ 18 w 210"/>
                <a:gd name="T53" fmla="*/ 29 h 224"/>
                <a:gd name="T54" fmla="*/ 18 w 210"/>
                <a:gd name="T55" fmla="*/ 28 h 224"/>
                <a:gd name="T56" fmla="*/ 19 w 210"/>
                <a:gd name="T57" fmla="*/ 28 h 224"/>
                <a:gd name="T58" fmla="*/ 50 w 210"/>
                <a:gd name="T59" fmla="*/ 40 h 224"/>
                <a:gd name="T60" fmla="*/ 50 w 210"/>
                <a:gd name="T61" fmla="*/ 43 h 224"/>
                <a:gd name="T62" fmla="*/ 55 w 210"/>
                <a:gd name="T63" fmla="*/ 48 h 224"/>
                <a:gd name="T64" fmla="*/ 58 w 210"/>
                <a:gd name="T65" fmla="*/ 48 h 224"/>
                <a:gd name="T66" fmla="*/ 65 w 210"/>
                <a:gd name="T67" fmla="*/ 45 h 224"/>
                <a:gd name="T68" fmla="*/ 67 w 210"/>
                <a:gd name="T69" fmla="*/ 40 h 224"/>
                <a:gd name="T70" fmla="*/ 67 w 210"/>
                <a:gd name="T71" fmla="*/ 9 h 224"/>
                <a:gd name="T72" fmla="*/ 65 w 210"/>
                <a:gd name="T73" fmla="*/ 2 h 224"/>
                <a:gd name="T74" fmla="*/ 58 w 210"/>
                <a:gd name="T75" fmla="*/ 0 h 224"/>
                <a:gd name="T76" fmla="*/ 55 w 210"/>
                <a:gd name="T77" fmla="*/ 0 h 224"/>
                <a:gd name="T78" fmla="*/ 50 w 210"/>
                <a:gd name="T79" fmla="*/ 5 h 224"/>
                <a:gd name="T80" fmla="*/ 50 w 210"/>
                <a:gd name="T81" fmla="*/ 9 h 224"/>
                <a:gd name="T82" fmla="*/ 19 w 210"/>
                <a:gd name="T83" fmla="*/ 9 h 224"/>
                <a:gd name="T84" fmla="*/ 11 w 210"/>
                <a:gd name="T85" fmla="*/ 12 h 224"/>
                <a:gd name="T86" fmla="*/ 4 w 210"/>
                <a:gd name="T87" fmla="*/ 17 h 224"/>
                <a:gd name="T88" fmla="*/ 2 w 210"/>
                <a:gd name="T89" fmla="*/ 20 h 224"/>
                <a:gd name="T90" fmla="*/ 0 w 210"/>
                <a:gd name="T91" fmla="*/ 28 h 224"/>
                <a:gd name="T92" fmla="*/ 26 w 210"/>
                <a:gd name="T93" fmla="*/ 198 h 224"/>
                <a:gd name="T94" fmla="*/ 27 w 210"/>
                <a:gd name="T95" fmla="*/ 204 h 224"/>
                <a:gd name="T96" fmla="*/ 33 w 210"/>
                <a:gd name="T97" fmla="*/ 213 h 224"/>
                <a:gd name="T98" fmla="*/ 41 w 210"/>
                <a:gd name="T99" fmla="*/ 220 h 224"/>
                <a:gd name="T100" fmla="*/ 50 w 210"/>
                <a:gd name="T101" fmla="*/ 224 h 224"/>
                <a:gd name="T102" fmla="*/ 155 w 210"/>
                <a:gd name="T103" fmla="*/ 224 h 224"/>
                <a:gd name="T104" fmla="*/ 160 w 210"/>
                <a:gd name="T105" fmla="*/ 224 h 224"/>
                <a:gd name="T106" fmla="*/ 170 w 210"/>
                <a:gd name="T107" fmla="*/ 220 h 224"/>
                <a:gd name="T108" fmla="*/ 178 w 210"/>
                <a:gd name="T109" fmla="*/ 213 h 224"/>
                <a:gd name="T110" fmla="*/ 183 w 210"/>
                <a:gd name="T111" fmla="*/ 204 h 224"/>
                <a:gd name="T112" fmla="*/ 184 w 210"/>
                <a:gd name="T113" fmla="*/ 198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10" h="224">
                  <a:moveTo>
                    <a:pt x="184" y="198"/>
                  </a:moveTo>
                  <a:lnTo>
                    <a:pt x="210" y="32"/>
                  </a:lnTo>
                  <a:lnTo>
                    <a:pt x="210" y="32"/>
                  </a:lnTo>
                  <a:lnTo>
                    <a:pt x="210" y="28"/>
                  </a:lnTo>
                  <a:lnTo>
                    <a:pt x="210" y="24"/>
                  </a:lnTo>
                  <a:lnTo>
                    <a:pt x="208" y="20"/>
                  </a:lnTo>
                  <a:lnTo>
                    <a:pt x="206" y="17"/>
                  </a:lnTo>
                  <a:lnTo>
                    <a:pt x="206" y="17"/>
                  </a:lnTo>
                  <a:lnTo>
                    <a:pt x="203" y="13"/>
                  </a:lnTo>
                  <a:lnTo>
                    <a:pt x="199" y="12"/>
                  </a:lnTo>
                  <a:lnTo>
                    <a:pt x="195" y="11"/>
                  </a:lnTo>
                  <a:lnTo>
                    <a:pt x="191" y="9"/>
                  </a:lnTo>
                  <a:lnTo>
                    <a:pt x="160" y="9"/>
                  </a:lnTo>
                  <a:lnTo>
                    <a:pt x="160" y="9"/>
                  </a:lnTo>
                  <a:lnTo>
                    <a:pt x="160" y="9"/>
                  </a:lnTo>
                  <a:lnTo>
                    <a:pt x="160" y="5"/>
                  </a:lnTo>
                  <a:lnTo>
                    <a:pt x="157" y="2"/>
                  </a:lnTo>
                  <a:lnTo>
                    <a:pt x="155" y="0"/>
                  </a:lnTo>
                  <a:lnTo>
                    <a:pt x="152" y="0"/>
                  </a:lnTo>
                  <a:lnTo>
                    <a:pt x="152" y="0"/>
                  </a:lnTo>
                  <a:lnTo>
                    <a:pt x="148" y="0"/>
                  </a:lnTo>
                  <a:lnTo>
                    <a:pt x="145" y="2"/>
                  </a:lnTo>
                  <a:lnTo>
                    <a:pt x="143" y="5"/>
                  </a:lnTo>
                  <a:lnTo>
                    <a:pt x="143" y="9"/>
                  </a:lnTo>
                  <a:lnTo>
                    <a:pt x="143" y="40"/>
                  </a:lnTo>
                  <a:lnTo>
                    <a:pt x="143" y="40"/>
                  </a:lnTo>
                  <a:lnTo>
                    <a:pt x="143" y="43"/>
                  </a:lnTo>
                  <a:lnTo>
                    <a:pt x="145" y="45"/>
                  </a:lnTo>
                  <a:lnTo>
                    <a:pt x="148" y="48"/>
                  </a:lnTo>
                  <a:lnTo>
                    <a:pt x="152" y="48"/>
                  </a:lnTo>
                  <a:lnTo>
                    <a:pt x="152" y="48"/>
                  </a:lnTo>
                  <a:lnTo>
                    <a:pt x="155" y="48"/>
                  </a:lnTo>
                  <a:lnTo>
                    <a:pt x="157" y="45"/>
                  </a:lnTo>
                  <a:lnTo>
                    <a:pt x="160" y="43"/>
                  </a:lnTo>
                  <a:lnTo>
                    <a:pt x="160" y="40"/>
                  </a:lnTo>
                  <a:lnTo>
                    <a:pt x="160" y="28"/>
                  </a:lnTo>
                  <a:lnTo>
                    <a:pt x="191" y="28"/>
                  </a:lnTo>
                  <a:lnTo>
                    <a:pt x="191" y="28"/>
                  </a:lnTo>
                  <a:lnTo>
                    <a:pt x="192" y="28"/>
                  </a:lnTo>
                  <a:lnTo>
                    <a:pt x="192" y="28"/>
                  </a:lnTo>
                  <a:lnTo>
                    <a:pt x="192" y="29"/>
                  </a:lnTo>
                  <a:lnTo>
                    <a:pt x="165" y="196"/>
                  </a:lnTo>
                  <a:lnTo>
                    <a:pt x="165" y="196"/>
                  </a:lnTo>
                  <a:lnTo>
                    <a:pt x="164" y="200"/>
                  </a:lnTo>
                  <a:lnTo>
                    <a:pt x="161" y="203"/>
                  </a:lnTo>
                  <a:lnTo>
                    <a:pt x="159" y="205"/>
                  </a:lnTo>
                  <a:lnTo>
                    <a:pt x="155" y="205"/>
                  </a:lnTo>
                  <a:lnTo>
                    <a:pt x="55" y="205"/>
                  </a:lnTo>
                  <a:lnTo>
                    <a:pt x="55" y="205"/>
                  </a:lnTo>
                  <a:lnTo>
                    <a:pt x="51" y="205"/>
                  </a:lnTo>
                  <a:lnTo>
                    <a:pt x="49" y="203"/>
                  </a:lnTo>
                  <a:lnTo>
                    <a:pt x="46" y="200"/>
                  </a:lnTo>
                  <a:lnTo>
                    <a:pt x="45" y="196"/>
                  </a:lnTo>
                  <a:lnTo>
                    <a:pt x="18" y="29"/>
                  </a:lnTo>
                  <a:lnTo>
                    <a:pt x="18" y="29"/>
                  </a:lnTo>
                  <a:lnTo>
                    <a:pt x="18" y="28"/>
                  </a:lnTo>
                  <a:lnTo>
                    <a:pt x="18" y="28"/>
                  </a:lnTo>
                  <a:lnTo>
                    <a:pt x="19" y="28"/>
                  </a:lnTo>
                  <a:lnTo>
                    <a:pt x="50" y="28"/>
                  </a:lnTo>
                  <a:lnTo>
                    <a:pt x="50" y="40"/>
                  </a:lnTo>
                  <a:lnTo>
                    <a:pt x="50" y="40"/>
                  </a:lnTo>
                  <a:lnTo>
                    <a:pt x="50" y="43"/>
                  </a:lnTo>
                  <a:lnTo>
                    <a:pt x="53" y="45"/>
                  </a:lnTo>
                  <a:lnTo>
                    <a:pt x="55" y="48"/>
                  </a:lnTo>
                  <a:lnTo>
                    <a:pt x="58" y="48"/>
                  </a:lnTo>
                  <a:lnTo>
                    <a:pt x="58" y="48"/>
                  </a:lnTo>
                  <a:lnTo>
                    <a:pt x="62" y="48"/>
                  </a:lnTo>
                  <a:lnTo>
                    <a:pt x="65" y="45"/>
                  </a:lnTo>
                  <a:lnTo>
                    <a:pt x="67" y="43"/>
                  </a:lnTo>
                  <a:lnTo>
                    <a:pt x="67" y="40"/>
                  </a:lnTo>
                  <a:lnTo>
                    <a:pt x="67" y="9"/>
                  </a:lnTo>
                  <a:lnTo>
                    <a:pt x="67" y="9"/>
                  </a:lnTo>
                  <a:lnTo>
                    <a:pt x="67" y="5"/>
                  </a:lnTo>
                  <a:lnTo>
                    <a:pt x="65" y="2"/>
                  </a:lnTo>
                  <a:lnTo>
                    <a:pt x="62" y="0"/>
                  </a:lnTo>
                  <a:lnTo>
                    <a:pt x="58" y="0"/>
                  </a:lnTo>
                  <a:lnTo>
                    <a:pt x="58" y="0"/>
                  </a:lnTo>
                  <a:lnTo>
                    <a:pt x="55" y="0"/>
                  </a:lnTo>
                  <a:lnTo>
                    <a:pt x="53" y="2"/>
                  </a:lnTo>
                  <a:lnTo>
                    <a:pt x="50" y="5"/>
                  </a:lnTo>
                  <a:lnTo>
                    <a:pt x="50" y="9"/>
                  </a:lnTo>
                  <a:lnTo>
                    <a:pt x="50" y="9"/>
                  </a:lnTo>
                  <a:lnTo>
                    <a:pt x="19" y="9"/>
                  </a:lnTo>
                  <a:lnTo>
                    <a:pt x="19" y="9"/>
                  </a:lnTo>
                  <a:lnTo>
                    <a:pt x="15" y="11"/>
                  </a:lnTo>
                  <a:lnTo>
                    <a:pt x="11" y="12"/>
                  </a:lnTo>
                  <a:lnTo>
                    <a:pt x="7" y="13"/>
                  </a:lnTo>
                  <a:lnTo>
                    <a:pt x="4" y="17"/>
                  </a:lnTo>
                  <a:lnTo>
                    <a:pt x="4" y="17"/>
                  </a:lnTo>
                  <a:lnTo>
                    <a:pt x="2" y="20"/>
                  </a:lnTo>
                  <a:lnTo>
                    <a:pt x="0" y="24"/>
                  </a:lnTo>
                  <a:lnTo>
                    <a:pt x="0" y="28"/>
                  </a:lnTo>
                  <a:lnTo>
                    <a:pt x="0" y="32"/>
                  </a:lnTo>
                  <a:lnTo>
                    <a:pt x="26" y="198"/>
                  </a:lnTo>
                  <a:lnTo>
                    <a:pt x="26" y="198"/>
                  </a:lnTo>
                  <a:lnTo>
                    <a:pt x="27" y="204"/>
                  </a:lnTo>
                  <a:lnTo>
                    <a:pt x="30" y="209"/>
                  </a:lnTo>
                  <a:lnTo>
                    <a:pt x="33" y="213"/>
                  </a:lnTo>
                  <a:lnTo>
                    <a:pt x="37" y="217"/>
                  </a:lnTo>
                  <a:lnTo>
                    <a:pt x="41" y="220"/>
                  </a:lnTo>
                  <a:lnTo>
                    <a:pt x="45" y="223"/>
                  </a:lnTo>
                  <a:lnTo>
                    <a:pt x="50" y="224"/>
                  </a:lnTo>
                  <a:lnTo>
                    <a:pt x="55" y="224"/>
                  </a:lnTo>
                  <a:lnTo>
                    <a:pt x="155" y="224"/>
                  </a:lnTo>
                  <a:lnTo>
                    <a:pt x="155" y="224"/>
                  </a:lnTo>
                  <a:lnTo>
                    <a:pt x="160" y="224"/>
                  </a:lnTo>
                  <a:lnTo>
                    <a:pt x="165" y="223"/>
                  </a:lnTo>
                  <a:lnTo>
                    <a:pt x="170" y="220"/>
                  </a:lnTo>
                  <a:lnTo>
                    <a:pt x="174" y="217"/>
                  </a:lnTo>
                  <a:lnTo>
                    <a:pt x="178" y="213"/>
                  </a:lnTo>
                  <a:lnTo>
                    <a:pt x="180" y="209"/>
                  </a:lnTo>
                  <a:lnTo>
                    <a:pt x="183" y="204"/>
                  </a:lnTo>
                  <a:lnTo>
                    <a:pt x="184" y="198"/>
                  </a:lnTo>
                  <a:lnTo>
                    <a:pt x="184" y="19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90" name="Freeform 155">
              <a:extLst>
                <a:ext uri="{FF2B5EF4-FFF2-40B4-BE49-F238E27FC236}">
                  <a16:creationId xmlns:a16="http://schemas.microsoft.com/office/drawing/2014/main" id="{8AB27A0A-48C8-4A02-9A05-4B12D73AEAE1}"/>
                </a:ext>
              </a:extLst>
            </p:cNvPr>
            <p:cNvSpPr>
              <a:spLocks/>
            </p:cNvSpPr>
            <p:nvPr/>
          </p:nvSpPr>
          <p:spPr bwMode="auto">
            <a:xfrm>
              <a:off x="11328401" y="1928813"/>
              <a:ext cx="180975" cy="142875"/>
            </a:xfrm>
            <a:custGeom>
              <a:avLst/>
              <a:gdLst>
                <a:gd name="T0" fmla="*/ 186 w 230"/>
                <a:gd name="T1" fmla="*/ 0 h 178"/>
                <a:gd name="T2" fmla="*/ 168 w 230"/>
                <a:gd name="T3" fmla="*/ 4 h 178"/>
                <a:gd name="T4" fmla="*/ 153 w 230"/>
                <a:gd name="T5" fmla="*/ 13 h 178"/>
                <a:gd name="T6" fmla="*/ 144 w 230"/>
                <a:gd name="T7" fmla="*/ 28 h 178"/>
                <a:gd name="T8" fmla="*/ 140 w 230"/>
                <a:gd name="T9" fmla="*/ 46 h 178"/>
                <a:gd name="T10" fmla="*/ 141 w 230"/>
                <a:gd name="T11" fmla="*/ 54 h 178"/>
                <a:gd name="T12" fmla="*/ 145 w 230"/>
                <a:gd name="T13" fmla="*/ 67 h 178"/>
                <a:gd name="T14" fmla="*/ 156 w 230"/>
                <a:gd name="T15" fmla="*/ 79 h 178"/>
                <a:gd name="T16" fmla="*/ 168 w 230"/>
                <a:gd name="T17" fmla="*/ 87 h 178"/>
                <a:gd name="T18" fmla="*/ 176 w 230"/>
                <a:gd name="T19" fmla="*/ 90 h 178"/>
                <a:gd name="T20" fmla="*/ 169 w 230"/>
                <a:gd name="T21" fmla="*/ 117 h 178"/>
                <a:gd name="T22" fmla="*/ 153 w 230"/>
                <a:gd name="T23" fmla="*/ 140 h 178"/>
                <a:gd name="T24" fmla="*/ 131 w 230"/>
                <a:gd name="T25" fmla="*/ 154 h 178"/>
                <a:gd name="T26" fmla="*/ 102 w 230"/>
                <a:gd name="T27" fmla="*/ 160 h 178"/>
                <a:gd name="T28" fmla="*/ 93 w 230"/>
                <a:gd name="T29" fmla="*/ 160 h 178"/>
                <a:gd name="T30" fmla="*/ 63 w 230"/>
                <a:gd name="T31" fmla="*/ 154 h 178"/>
                <a:gd name="T32" fmla="*/ 41 w 230"/>
                <a:gd name="T33" fmla="*/ 138 h 178"/>
                <a:gd name="T34" fmla="*/ 24 w 230"/>
                <a:gd name="T35" fmla="*/ 115 h 178"/>
                <a:gd name="T36" fmla="*/ 19 w 230"/>
                <a:gd name="T37" fmla="*/ 87 h 178"/>
                <a:gd name="T38" fmla="*/ 0 w 230"/>
                <a:gd name="T39" fmla="*/ 78 h 178"/>
                <a:gd name="T40" fmla="*/ 0 w 230"/>
                <a:gd name="T41" fmla="*/ 87 h 178"/>
                <a:gd name="T42" fmla="*/ 3 w 230"/>
                <a:gd name="T43" fmla="*/ 105 h 178"/>
                <a:gd name="T44" fmla="*/ 8 w 230"/>
                <a:gd name="T45" fmla="*/ 122 h 178"/>
                <a:gd name="T46" fmla="*/ 16 w 230"/>
                <a:gd name="T47" fmla="*/ 138 h 178"/>
                <a:gd name="T48" fmla="*/ 27 w 230"/>
                <a:gd name="T49" fmla="*/ 152 h 178"/>
                <a:gd name="T50" fmla="*/ 41 w 230"/>
                <a:gd name="T51" fmla="*/ 162 h 178"/>
                <a:gd name="T52" fmla="*/ 57 w 230"/>
                <a:gd name="T53" fmla="*/ 170 h 178"/>
                <a:gd name="T54" fmla="*/ 74 w 230"/>
                <a:gd name="T55" fmla="*/ 176 h 178"/>
                <a:gd name="T56" fmla="*/ 93 w 230"/>
                <a:gd name="T57" fmla="*/ 178 h 178"/>
                <a:gd name="T58" fmla="*/ 102 w 230"/>
                <a:gd name="T59" fmla="*/ 178 h 178"/>
                <a:gd name="T60" fmla="*/ 121 w 230"/>
                <a:gd name="T61" fmla="*/ 177 h 178"/>
                <a:gd name="T62" fmla="*/ 137 w 230"/>
                <a:gd name="T63" fmla="*/ 172 h 178"/>
                <a:gd name="T64" fmla="*/ 153 w 230"/>
                <a:gd name="T65" fmla="*/ 164 h 178"/>
                <a:gd name="T66" fmla="*/ 167 w 230"/>
                <a:gd name="T67" fmla="*/ 153 h 178"/>
                <a:gd name="T68" fmla="*/ 178 w 230"/>
                <a:gd name="T69" fmla="*/ 140 h 178"/>
                <a:gd name="T70" fmla="*/ 186 w 230"/>
                <a:gd name="T71" fmla="*/ 125 h 178"/>
                <a:gd name="T72" fmla="*/ 192 w 230"/>
                <a:gd name="T73" fmla="*/ 107 h 178"/>
                <a:gd name="T74" fmla="*/ 194 w 230"/>
                <a:gd name="T75" fmla="*/ 90 h 178"/>
                <a:gd name="T76" fmla="*/ 202 w 230"/>
                <a:gd name="T77" fmla="*/ 87 h 178"/>
                <a:gd name="T78" fmla="*/ 215 w 230"/>
                <a:gd name="T79" fmla="*/ 79 h 178"/>
                <a:gd name="T80" fmla="*/ 225 w 230"/>
                <a:gd name="T81" fmla="*/ 68 h 178"/>
                <a:gd name="T82" fmla="*/ 230 w 230"/>
                <a:gd name="T83" fmla="*/ 54 h 178"/>
                <a:gd name="T84" fmla="*/ 230 w 230"/>
                <a:gd name="T85" fmla="*/ 46 h 178"/>
                <a:gd name="T86" fmla="*/ 227 w 230"/>
                <a:gd name="T87" fmla="*/ 28 h 178"/>
                <a:gd name="T88" fmla="*/ 218 w 230"/>
                <a:gd name="T89" fmla="*/ 13 h 178"/>
                <a:gd name="T90" fmla="*/ 203 w 230"/>
                <a:gd name="T91" fmla="*/ 4 h 178"/>
                <a:gd name="T92" fmla="*/ 186 w 230"/>
                <a:gd name="T93" fmla="*/ 0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30" h="178">
                  <a:moveTo>
                    <a:pt x="186" y="0"/>
                  </a:moveTo>
                  <a:lnTo>
                    <a:pt x="186" y="0"/>
                  </a:lnTo>
                  <a:lnTo>
                    <a:pt x="176" y="1"/>
                  </a:lnTo>
                  <a:lnTo>
                    <a:pt x="168" y="4"/>
                  </a:lnTo>
                  <a:lnTo>
                    <a:pt x="160" y="8"/>
                  </a:lnTo>
                  <a:lnTo>
                    <a:pt x="153" y="13"/>
                  </a:lnTo>
                  <a:lnTo>
                    <a:pt x="148" y="20"/>
                  </a:lnTo>
                  <a:lnTo>
                    <a:pt x="144" y="28"/>
                  </a:lnTo>
                  <a:lnTo>
                    <a:pt x="141" y="36"/>
                  </a:lnTo>
                  <a:lnTo>
                    <a:pt x="140" y="46"/>
                  </a:lnTo>
                  <a:lnTo>
                    <a:pt x="140" y="46"/>
                  </a:lnTo>
                  <a:lnTo>
                    <a:pt x="141" y="54"/>
                  </a:lnTo>
                  <a:lnTo>
                    <a:pt x="143" y="60"/>
                  </a:lnTo>
                  <a:lnTo>
                    <a:pt x="145" y="67"/>
                  </a:lnTo>
                  <a:lnTo>
                    <a:pt x="151" y="74"/>
                  </a:lnTo>
                  <a:lnTo>
                    <a:pt x="156" y="79"/>
                  </a:lnTo>
                  <a:lnTo>
                    <a:pt x="161" y="84"/>
                  </a:lnTo>
                  <a:lnTo>
                    <a:pt x="168" y="87"/>
                  </a:lnTo>
                  <a:lnTo>
                    <a:pt x="176" y="90"/>
                  </a:lnTo>
                  <a:lnTo>
                    <a:pt x="176" y="90"/>
                  </a:lnTo>
                  <a:lnTo>
                    <a:pt x="174" y="103"/>
                  </a:lnTo>
                  <a:lnTo>
                    <a:pt x="169" y="117"/>
                  </a:lnTo>
                  <a:lnTo>
                    <a:pt x="163" y="129"/>
                  </a:lnTo>
                  <a:lnTo>
                    <a:pt x="153" y="140"/>
                  </a:lnTo>
                  <a:lnTo>
                    <a:pt x="143" y="148"/>
                  </a:lnTo>
                  <a:lnTo>
                    <a:pt x="131" y="154"/>
                  </a:lnTo>
                  <a:lnTo>
                    <a:pt x="117" y="158"/>
                  </a:lnTo>
                  <a:lnTo>
                    <a:pt x="102" y="160"/>
                  </a:lnTo>
                  <a:lnTo>
                    <a:pt x="93" y="160"/>
                  </a:lnTo>
                  <a:lnTo>
                    <a:pt x="93" y="160"/>
                  </a:lnTo>
                  <a:lnTo>
                    <a:pt x="78" y="158"/>
                  </a:lnTo>
                  <a:lnTo>
                    <a:pt x="63" y="154"/>
                  </a:lnTo>
                  <a:lnTo>
                    <a:pt x="51" y="148"/>
                  </a:lnTo>
                  <a:lnTo>
                    <a:pt x="41" y="138"/>
                  </a:lnTo>
                  <a:lnTo>
                    <a:pt x="31" y="127"/>
                  </a:lnTo>
                  <a:lnTo>
                    <a:pt x="24" y="115"/>
                  </a:lnTo>
                  <a:lnTo>
                    <a:pt x="20" y="102"/>
                  </a:lnTo>
                  <a:lnTo>
                    <a:pt x="19" y="87"/>
                  </a:lnTo>
                  <a:lnTo>
                    <a:pt x="19" y="78"/>
                  </a:lnTo>
                  <a:lnTo>
                    <a:pt x="0" y="78"/>
                  </a:lnTo>
                  <a:lnTo>
                    <a:pt x="0" y="87"/>
                  </a:lnTo>
                  <a:lnTo>
                    <a:pt x="0" y="87"/>
                  </a:lnTo>
                  <a:lnTo>
                    <a:pt x="2" y="97"/>
                  </a:lnTo>
                  <a:lnTo>
                    <a:pt x="3" y="105"/>
                  </a:lnTo>
                  <a:lnTo>
                    <a:pt x="4" y="114"/>
                  </a:lnTo>
                  <a:lnTo>
                    <a:pt x="8" y="122"/>
                  </a:lnTo>
                  <a:lnTo>
                    <a:pt x="12" y="130"/>
                  </a:lnTo>
                  <a:lnTo>
                    <a:pt x="16" y="138"/>
                  </a:lnTo>
                  <a:lnTo>
                    <a:pt x="22" y="145"/>
                  </a:lnTo>
                  <a:lnTo>
                    <a:pt x="27" y="152"/>
                  </a:lnTo>
                  <a:lnTo>
                    <a:pt x="34" y="157"/>
                  </a:lnTo>
                  <a:lnTo>
                    <a:pt x="41" y="162"/>
                  </a:lnTo>
                  <a:lnTo>
                    <a:pt x="49" y="168"/>
                  </a:lnTo>
                  <a:lnTo>
                    <a:pt x="57" y="170"/>
                  </a:lnTo>
                  <a:lnTo>
                    <a:pt x="65" y="174"/>
                  </a:lnTo>
                  <a:lnTo>
                    <a:pt x="74" y="176"/>
                  </a:lnTo>
                  <a:lnTo>
                    <a:pt x="84" y="177"/>
                  </a:lnTo>
                  <a:lnTo>
                    <a:pt x="93" y="178"/>
                  </a:lnTo>
                  <a:lnTo>
                    <a:pt x="102" y="178"/>
                  </a:lnTo>
                  <a:lnTo>
                    <a:pt x="102" y="178"/>
                  </a:lnTo>
                  <a:lnTo>
                    <a:pt x="112" y="178"/>
                  </a:lnTo>
                  <a:lnTo>
                    <a:pt x="121" y="177"/>
                  </a:lnTo>
                  <a:lnTo>
                    <a:pt x="129" y="174"/>
                  </a:lnTo>
                  <a:lnTo>
                    <a:pt x="137" y="172"/>
                  </a:lnTo>
                  <a:lnTo>
                    <a:pt x="145" y="168"/>
                  </a:lnTo>
                  <a:lnTo>
                    <a:pt x="153" y="164"/>
                  </a:lnTo>
                  <a:lnTo>
                    <a:pt x="160" y="158"/>
                  </a:lnTo>
                  <a:lnTo>
                    <a:pt x="167" y="153"/>
                  </a:lnTo>
                  <a:lnTo>
                    <a:pt x="172" y="146"/>
                  </a:lnTo>
                  <a:lnTo>
                    <a:pt x="178" y="140"/>
                  </a:lnTo>
                  <a:lnTo>
                    <a:pt x="182" y="131"/>
                  </a:lnTo>
                  <a:lnTo>
                    <a:pt x="186" y="125"/>
                  </a:lnTo>
                  <a:lnTo>
                    <a:pt x="190" y="117"/>
                  </a:lnTo>
                  <a:lnTo>
                    <a:pt x="192" y="107"/>
                  </a:lnTo>
                  <a:lnTo>
                    <a:pt x="194" y="99"/>
                  </a:lnTo>
                  <a:lnTo>
                    <a:pt x="194" y="90"/>
                  </a:lnTo>
                  <a:lnTo>
                    <a:pt x="194" y="90"/>
                  </a:lnTo>
                  <a:lnTo>
                    <a:pt x="202" y="87"/>
                  </a:lnTo>
                  <a:lnTo>
                    <a:pt x="208" y="84"/>
                  </a:lnTo>
                  <a:lnTo>
                    <a:pt x="215" y="79"/>
                  </a:lnTo>
                  <a:lnTo>
                    <a:pt x="220" y="74"/>
                  </a:lnTo>
                  <a:lnTo>
                    <a:pt x="225" y="68"/>
                  </a:lnTo>
                  <a:lnTo>
                    <a:pt x="227" y="60"/>
                  </a:lnTo>
                  <a:lnTo>
                    <a:pt x="230" y="54"/>
                  </a:lnTo>
                  <a:lnTo>
                    <a:pt x="230" y="46"/>
                  </a:lnTo>
                  <a:lnTo>
                    <a:pt x="230" y="46"/>
                  </a:lnTo>
                  <a:lnTo>
                    <a:pt x="230" y="36"/>
                  </a:lnTo>
                  <a:lnTo>
                    <a:pt x="227" y="28"/>
                  </a:lnTo>
                  <a:lnTo>
                    <a:pt x="223" y="20"/>
                  </a:lnTo>
                  <a:lnTo>
                    <a:pt x="218" y="13"/>
                  </a:lnTo>
                  <a:lnTo>
                    <a:pt x="211" y="8"/>
                  </a:lnTo>
                  <a:lnTo>
                    <a:pt x="203" y="4"/>
                  </a:lnTo>
                  <a:lnTo>
                    <a:pt x="194" y="1"/>
                  </a:lnTo>
                  <a:lnTo>
                    <a:pt x="186" y="0"/>
                  </a:lnTo>
                  <a:lnTo>
                    <a:pt x="186" y="0"/>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pic>
        <p:nvPicPr>
          <p:cNvPr id="32" name="Picture 31">
            <a:extLst>
              <a:ext uri="{FF2B5EF4-FFF2-40B4-BE49-F238E27FC236}">
                <a16:creationId xmlns:a16="http://schemas.microsoft.com/office/drawing/2014/main" id="{AEA20E1A-D35F-4291-91DA-B8D86C9E01C9}"/>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16200000">
            <a:off x="-1117944" y="4539223"/>
            <a:ext cx="4186725" cy="1950837"/>
          </a:xfrm>
          <a:prstGeom prst="rect">
            <a:avLst/>
          </a:prstGeom>
        </p:spPr>
      </p:pic>
      <p:sp>
        <p:nvSpPr>
          <p:cNvPr id="34" name="Rounded Rectangle 3">
            <a:extLst>
              <a:ext uri="{FF2B5EF4-FFF2-40B4-BE49-F238E27FC236}">
                <a16:creationId xmlns:a16="http://schemas.microsoft.com/office/drawing/2014/main" id="{00968E93-7C14-4E72-9C38-6212D8D0C8B8}"/>
              </a:ext>
            </a:extLst>
          </p:cNvPr>
          <p:cNvSpPr/>
          <p:nvPr/>
        </p:nvSpPr>
        <p:spPr>
          <a:xfrm>
            <a:off x="637072" y="3673375"/>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5" name="Rectangle 34">
            <a:extLst>
              <a:ext uri="{FF2B5EF4-FFF2-40B4-BE49-F238E27FC236}">
                <a16:creationId xmlns:a16="http://schemas.microsoft.com/office/drawing/2014/main" id="{120FC2F1-BA3C-4343-B674-469A0EAEE83B}"/>
              </a:ext>
            </a:extLst>
          </p:cNvPr>
          <p:cNvSpPr/>
          <p:nvPr/>
        </p:nvSpPr>
        <p:spPr>
          <a:xfrm>
            <a:off x="687995" y="3949962"/>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IMPLEMENTING</a:t>
            </a:r>
          </a:p>
        </p:txBody>
      </p:sp>
      <p:sp>
        <p:nvSpPr>
          <p:cNvPr id="36" name="Rounded Rectangle 36">
            <a:extLst>
              <a:ext uri="{FF2B5EF4-FFF2-40B4-BE49-F238E27FC236}">
                <a16:creationId xmlns:a16="http://schemas.microsoft.com/office/drawing/2014/main" id="{32B321EF-04EE-4054-855B-EBC323B58BAF}"/>
              </a:ext>
            </a:extLst>
          </p:cNvPr>
          <p:cNvSpPr/>
          <p:nvPr/>
        </p:nvSpPr>
        <p:spPr>
          <a:xfrm>
            <a:off x="601820" y="5045214"/>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37" name="Rectangle 36">
            <a:extLst>
              <a:ext uri="{FF2B5EF4-FFF2-40B4-BE49-F238E27FC236}">
                <a16:creationId xmlns:a16="http://schemas.microsoft.com/office/drawing/2014/main" id="{812A0300-7D45-4EE8-951D-B6A59163BBD3}"/>
              </a:ext>
            </a:extLst>
          </p:cNvPr>
          <p:cNvSpPr/>
          <p:nvPr/>
        </p:nvSpPr>
        <p:spPr>
          <a:xfrm>
            <a:off x="690592" y="5237810"/>
            <a:ext cx="1603314" cy="461665"/>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MAKING BEST USE OF </a:t>
            </a:r>
          </a:p>
        </p:txBody>
      </p:sp>
      <p:sp>
        <p:nvSpPr>
          <p:cNvPr id="57" name="Rounded Rectangle 37">
            <a:extLst>
              <a:ext uri="{FF2B5EF4-FFF2-40B4-BE49-F238E27FC236}">
                <a16:creationId xmlns:a16="http://schemas.microsoft.com/office/drawing/2014/main" id="{EDB77932-9905-482C-A9F5-AAA42A4A6804}"/>
              </a:ext>
            </a:extLst>
          </p:cNvPr>
          <p:cNvSpPr/>
          <p:nvPr/>
        </p:nvSpPr>
        <p:spPr>
          <a:xfrm>
            <a:off x="637072" y="6608970"/>
            <a:ext cx="1763200" cy="862487"/>
          </a:xfrm>
          <a:prstGeom prst="roundRect">
            <a:avLst/>
          </a:prstGeom>
          <a:solidFill>
            <a:srgbClr val="DDEFE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latin typeface="Open Sans"/>
              <a:ea typeface="+mn-ea"/>
              <a:cs typeface="+mn-cs"/>
            </a:endParaRPr>
          </a:p>
        </p:txBody>
      </p:sp>
      <p:sp>
        <p:nvSpPr>
          <p:cNvPr id="58" name="Rectangle 57">
            <a:extLst>
              <a:ext uri="{FF2B5EF4-FFF2-40B4-BE49-F238E27FC236}">
                <a16:creationId xmlns:a16="http://schemas.microsoft.com/office/drawing/2014/main" id="{A0B7DC43-BC26-4189-BC48-E532704892F3}"/>
              </a:ext>
            </a:extLst>
          </p:cNvPr>
          <p:cNvSpPr/>
          <p:nvPr/>
        </p:nvSpPr>
        <p:spPr>
          <a:xfrm>
            <a:off x="702189" y="6872274"/>
            <a:ext cx="1631407" cy="276999"/>
          </a:xfrm>
          <a:prstGeom prst="rect">
            <a:avLst/>
          </a:prstGeom>
        </p:spPr>
        <p:txBody>
          <a:bodyPr wrap="square">
            <a:spAutoFit/>
          </a:bodyPr>
          <a:lstStyle/>
          <a:p>
            <a:pPr algn="ctr" fontAlgn="ctr">
              <a:defRPr/>
            </a:pPr>
            <a:r>
              <a:rPr lang="en-US" sz="1200" b="1" spc="150" dirty="0">
                <a:solidFill>
                  <a:srgbClr val="004F59"/>
                </a:solidFill>
                <a:latin typeface="Segoe UI" panose="020B0502040204020203" pitchFamily="34" charset="0"/>
                <a:cs typeface="Segoe UI" panose="020B0502040204020203" pitchFamily="34" charset="0"/>
              </a:rPr>
              <a:t>INNOVATING</a:t>
            </a:r>
          </a:p>
        </p:txBody>
      </p:sp>
    </p:spTree>
    <p:extLst>
      <p:ext uri="{BB962C8B-B14F-4D97-AF65-F5344CB8AC3E}">
        <p14:creationId xmlns:p14="http://schemas.microsoft.com/office/powerpoint/2010/main" val="234223090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Strategic outcome 3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F77F1106-3F62-4B6E-BEA6-070FB1DCBE61}"/>
              </a:ext>
            </a:extLst>
          </p:cNvPr>
          <p:cNvSpPr/>
          <p:nvPr/>
        </p:nvSpPr>
        <p:spPr>
          <a:xfrm>
            <a:off x="319761" y="3318082"/>
            <a:ext cx="2952000" cy="2928830"/>
          </a:xfrm>
          <a:prstGeom prst="rect">
            <a:avLst/>
          </a:prstGeom>
          <a:solidFill>
            <a:srgbClr val="DDEFE8"/>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lvl="0">
              <a:lnSpc>
                <a:spcPct val="130000"/>
              </a:lnSpc>
              <a:spcAft>
                <a:spcPts val="600"/>
              </a:spcAft>
              <a:defRPr/>
            </a:pPr>
            <a:r>
              <a:rPr lang="en-GB" sz="1050" b="1" dirty="0">
                <a:solidFill>
                  <a:srgbClr val="003E58"/>
                </a:solidFill>
                <a:latin typeface="Segoe UI" panose="020B0502040204020203" pitchFamily="34" charset="0"/>
                <a:cs typeface="Segoe UI" panose="020B0502040204020203" pitchFamily="34" charset="0"/>
              </a:rPr>
              <a:t>Streamlined information flows, including accessibility and quality</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Improve communication and coordination between staff and amongst teams using a single system approach</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Paperless systems, online services and information governance are prioritised by default</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Optimise the way our workforce and resources are managed </a:t>
            </a:r>
          </a:p>
          <a:p>
            <a:pPr marL="171450" indent="-171450">
              <a:lnSpc>
                <a:spcPct val="130000"/>
              </a:lnSpc>
              <a:buFont typeface="Arial" panose="020B0604020202020204" pitchFamily="34" charset="0"/>
              <a:buChar char="•"/>
              <a:defRPr/>
            </a:pPr>
            <a:r>
              <a:rPr lang="en-GB" sz="1050" dirty="0">
                <a:solidFill>
                  <a:srgbClr val="003E58"/>
                </a:solidFill>
                <a:latin typeface="Segoe UI" panose="020B0502040204020203" pitchFamily="34" charset="0"/>
                <a:cs typeface="Segoe UI" panose="020B0502040204020203" pitchFamily="34" charset="0"/>
              </a:rPr>
              <a:t>Enable real-time system updates between both internal databases and with external organisations </a:t>
            </a: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a:p>
            <a:pPr marL="171450" lvl="0" indent="-171450">
              <a:lnSpc>
                <a:spcPct val="130000"/>
              </a:lnSpc>
              <a:buFont typeface="Arial" panose="020B0604020202020204" pitchFamily="34" charset="0"/>
              <a:buChar char="•"/>
              <a:defRPr/>
            </a:pPr>
            <a:endParaRPr lang="en-GB" sz="1050" dirty="0">
              <a:solidFill>
                <a:srgbClr val="003E58"/>
              </a:solidFill>
              <a:latin typeface="Segoe UI" panose="020B0502040204020203" pitchFamily="34" charset="0"/>
              <a:cs typeface="Segoe UI" panose="020B0502040204020203" pitchFamily="34" charset="0"/>
            </a:endParaRPr>
          </a:p>
        </p:txBody>
      </p:sp>
      <p:sp>
        <p:nvSpPr>
          <p:cNvPr id="25" name="Rectangle 4">
            <a:extLst>
              <a:ext uri="{FF2B5EF4-FFF2-40B4-BE49-F238E27FC236}">
                <a16:creationId xmlns:a16="http://schemas.microsoft.com/office/drawing/2014/main" id="{A976B212-6823-475A-A2E8-F602679944FA}"/>
              </a:ext>
            </a:extLst>
          </p:cNvPr>
          <p:cNvSpPr>
            <a:spLocks noChangeArrowheads="1"/>
          </p:cNvSpPr>
          <p:nvPr/>
        </p:nvSpPr>
        <p:spPr bwMode="gray">
          <a:xfrm>
            <a:off x="282178" y="6215161"/>
            <a:ext cx="3146822" cy="2982674"/>
          </a:xfrm>
          <a:prstGeom prst="rect">
            <a:avLst/>
          </a:prstGeom>
          <a:noFill/>
          <a:ln w="9525" algn="ctr">
            <a:noFill/>
            <a:miter lim="800000"/>
            <a:headEnd/>
            <a:tailEnd/>
          </a:ln>
          <a:effectLst/>
        </p:spPr>
        <p:txBody>
          <a:bodyPr lIns="91440" tIns="45720" rIns="91440" bIns="45720"/>
          <a:lstStyle/>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a:t>
            </a:r>
            <a:r>
              <a:rPr lang="en-GB" sz="1050" b="1" dirty="0">
                <a:solidFill>
                  <a:srgbClr val="0097A9"/>
                </a:solidFill>
                <a:latin typeface="Segoe UI" panose="020B0502040204020203" pitchFamily="34" charset="0"/>
                <a:cs typeface="Segoe UI" panose="020B0502040204020203" pitchFamily="34" charset="0"/>
              </a:rPr>
              <a:t>implement streamlined information flows</a:t>
            </a:r>
            <a:r>
              <a:rPr lang="en-GB" sz="1050" b="1" dirty="0">
                <a:solidFill>
                  <a:prstClr val="black"/>
                </a:solidFill>
                <a:latin typeface="Segoe UI" panose="020B0502040204020203" pitchFamily="34" charset="0"/>
                <a:cs typeface="Segoe UI" panose="020B0502040204020203" pitchFamily="34" charset="0"/>
              </a:rPr>
              <a:t>, </a:t>
            </a:r>
            <a:r>
              <a:rPr lang="en-GB" sz="1050" dirty="0">
                <a:solidFill>
                  <a:prstClr val="black"/>
                </a:solidFill>
                <a:latin typeface="Segoe UI" panose="020B0502040204020203" pitchFamily="34" charset="0"/>
                <a:cs typeface="Segoe UI" panose="020B0502040204020203" pitchFamily="34" charset="0"/>
              </a:rPr>
              <a:t>ensuring accessibility and quality of information that adhere to our redefined data and information quality standards. We will ensure our systems speak to one another and share information, including standardised clinical codes and data tables. </a:t>
            </a:r>
          </a:p>
          <a:p>
            <a:pPr algn="just">
              <a:lnSpc>
                <a:spcPct val="130000"/>
              </a:lnSpc>
              <a:spcAft>
                <a:spcPts val="1200"/>
              </a:spcAft>
              <a:defRPr/>
            </a:pPr>
            <a:r>
              <a:rPr lang="en-GB" sz="1050" dirty="0">
                <a:solidFill>
                  <a:prstClr val="black"/>
                </a:solidFill>
                <a:latin typeface="Segoe UI" panose="020B0502040204020203" pitchFamily="34" charset="0"/>
                <a:cs typeface="Segoe UI" panose="020B0502040204020203" pitchFamily="34" charset="0"/>
              </a:rPr>
              <a:t>We will work to review and update access for users across the HSC and our partners in supporting health and social care to ensure that our people have the right information and tools to do their jobs. We will integrate the joint care record across acute, primary, social, community and mental health to improve care delivery. </a:t>
            </a:r>
          </a:p>
        </p:txBody>
      </p:sp>
      <p:sp>
        <p:nvSpPr>
          <p:cNvPr id="19" name="Rectangle 18">
            <a:extLst>
              <a:ext uri="{FF2B5EF4-FFF2-40B4-BE49-F238E27FC236}">
                <a16:creationId xmlns:a16="http://schemas.microsoft.com/office/drawing/2014/main" id="{56644AFA-F5F8-42D5-AED5-D48E0193AEBF}"/>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20" name="Rectangle 19">
            <a:extLst>
              <a:ext uri="{FF2B5EF4-FFF2-40B4-BE49-F238E27FC236}">
                <a16:creationId xmlns:a16="http://schemas.microsoft.com/office/drawing/2014/main" id="{475E3402-BD7F-4D82-8914-34D84FC7EED0}"/>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Effective and joined up care through systems integration and streamlined information flows</a:t>
            </a:r>
          </a:p>
        </p:txBody>
      </p:sp>
      <p:sp>
        <p:nvSpPr>
          <p:cNvPr id="24" name="Rectangle 4">
            <a:extLst>
              <a:ext uri="{FF2B5EF4-FFF2-40B4-BE49-F238E27FC236}">
                <a16:creationId xmlns:a16="http://schemas.microsoft.com/office/drawing/2014/main" id="{6EF25B67-E0B7-472A-8937-728C9E865B0B}"/>
              </a:ext>
            </a:extLst>
          </p:cNvPr>
          <p:cNvSpPr>
            <a:spLocks noChangeArrowheads="1"/>
          </p:cNvSpPr>
          <p:nvPr/>
        </p:nvSpPr>
        <p:spPr bwMode="gray">
          <a:xfrm>
            <a:off x="290516" y="2239622"/>
            <a:ext cx="6331672"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a:solidFill>
                  <a:srgbClr val="0097A9"/>
                </a:solidFill>
                <a:latin typeface="Segoe UI" panose="020B0502040204020203" pitchFamily="34" charset="0"/>
                <a:cs typeface="Segoe UI" panose="020B0502040204020203" pitchFamily="34" charset="0"/>
              </a:rPr>
              <a:t>Digital solutions with a focus on systems integration and streamlined information flows will optimise efficiency and productivity across care delivery and operations. </a:t>
            </a:r>
          </a:p>
        </p:txBody>
      </p:sp>
      <p:grpSp>
        <p:nvGrpSpPr>
          <p:cNvPr id="27" name="Group 26">
            <a:extLst>
              <a:ext uri="{FF2B5EF4-FFF2-40B4-BE49-F238E27FC236}">
                <a16:creationId xmlns:a16="http://schemas.microsoft.com/office/drawing/2014/main" id="{2ACC0093-7C84-4E59-A14C-C8B9B38A9FC4}"/>
              </a:ext>
            </a:extLst>
          </p:cNvPr>
          <p:cNvGrpSpPr>
            <a:grpSpLocks noChangeAspect="1"/>
          </p:cNvGrpSpPr>
          <p:nvPr/>
        </p:nvGrpSpPr>
        <p:grpSpPr>
          <a:xfrm>
            <a:off x="377774" y="1459634"/>
            <a:ext cx="522000" cy="522000"/>
            <a:chOff x="4083050" y="1662113"/>
            <a:chExt cx="522288" cy="522288"/>
          </a:xfrm>
        </p:grpSpPr>
        <p:sp>
          <p:nvSpPr>
            <p:cNvPr id="28" name="Freeform 37">
              <a:extLst>
                <a:ext uri="{FF2B5EF4-FFF2-40B4-BE49-F238E27FC236}">
                  <a16:creationId xmlns:a16="http://schemas.microsoft.com/office/drawing/2014/main" id="{494A07C8-964A-4378-BBC0-1C9E4E8C1E6F}"/>
                </a:ext>
              </a:extLst>
            </p:cNvPr>
            <p:cNvSpPr>
              <a:spLocks noEditPoints="1"/>
            </p:cNvSpPr>
            <p:nvPr/>
          </p:nvSpPr>
          <p:spPr bwMode="auto">
            <a:xfrm>
              <a:off x="4083050" y="1662113"/>
              <a:ext cx="522288" cy="522288"/>
            </a:xfrm>
            <a:custGeom>
              <a:avLst/>
              <a:gdLst>
                <a:gd name="T0" fmla="*/ 312 w 658"/>
                <a:gd name="T1" fmla="*/ 656 h 658"/>
                <a:gd name="T2" fmla="*/ 263 w 658"/>
                <a:gd name="T3" fmla="*/ 651 h 658"/>
                <a:gd name="T4" fmla="*/ 202 w 658"/>
                <a:gd name="T5" fmla="*/ 631 h 658"/>
                <a:gd name="T6" fmla="*/ 120 w 658"/>
                <a:gd name="T7" fmla="*/ 583 h 658"/>
                <a:gd name="T8" fmla="*/ 57 w 658"/>
                <a:gd name="T9" fmla="*/ 513 h 658"/>
                <a:gd name="T10" fmla="*/ 15 w 658"/>
                <a:gd name="T11" fmla="*/ 427 h 658"/>
                <a:gd name="T12" fmla="*/ 4 w 658"/>
                <a:gd name="T13" fmla="*/ 379 h 658"/>
                <a:gd name="T14" fmla="*/ 0 w 658"/>
                <a:gd name="T15" fmla="*/ 329 h 658"/>
                <a:gd name="T16" fmla="*/ 3 w 658"/>
                <a:gd name="T17" fmla="*/ 295 h 658"/>
                <a:gd name="T18" fmla="*/ 11 w 658"/>
                <a:gd name="T19" fmla="*/ 247 h 658"/>
                <a:gd name="T20" fmla="*/ 41 w 658"/>
                <a:gd name="T21" fmla="*/ 172 h 658"/>
                <a:gd name="T22" fmla="*/ 97 w 658"/>
                <a:gd name="T23" fmla="*/ 97 h 658"/>
                <a:gd name="T24" fmla="*/ 172 w 658"/>
                <a:gd name="T25" fmla="*/ 40 h 658"/>
                <a:gd name="T26" fmla="*/ 247 w 658"/>
                <a:gd name="T27" fmla="*/ 11 h 658"/>
                <a:gd name="T28" fmla="*/ 296 w 658"/>
                <a:gd name="T29" fmla="*/ 1 h 658"/>
                <a:gd name="T30" fmla="*/ 329 w 658"/>
                <a:gd name="T31" fmla="*/ 0 h 658"/>
                <a:gd name="T32" fmla="*/ 379 w 658"/>
                <a:gd name="T33" fmla="*/ 4 h 658"/>
                <a:gd name="T34" fmla="*/ 427 w 658"/>
                <a:gd name="T35" fmla="*/ 15 h 658"/>
                <a:gd name="T36" fmla="*/ 513 w 658"/>
                <a:gd name="T37" fmla="*/ 56 h 658"/>
                <a:gd name="T38" fmla="*/ 583 w 658"/>
                <a:gd name="T39" fmla="*/ 119 h 658"/>
                <a:gd name="T40" fmla="*/ 631 w 658"/>
                <a:gd name="T41" fmla="*/ 201 h 658"/>
                <a:gd name="T42" fmla="*/ 651 w 658"/>
                <a:gd name="T43" fmla="*/ 263 h 658"/>
                <a:gd name="T44" fmla="*/ 657 w 658"/>
                <a:gd name="T45" fmla="*/ 311 h 658"/>
                <a:gd name="T46" fmla="*/ 657 w 658"/>
                <a:gd name="T47" fmla="*/ 345 h 658"/>
                <a:gd name="T48" fmla="*/ 651 w 658"/>
                <a:gd name="T49" fmla="*/ 395 h 658"/>
                <a:gd name="T50" fmla="*/ 631 w 658"/>
                <a:gd name="T51" fmla="*/ 456 h 658"/>
                <a:gd name="T52" fmla="*/ 583 w 658"/>
                <a:gd name="T53" fmla="*/ 537 h 658"/>
                <a:gd name="T54" fmla="*/ 513 w 658"/>
                <a:gd name="T55" fmla="*/ 601 h 658"/>
                <a:gd name="T56" fmla="*/ 427 w 658"/>
                <a:gd name="T57" fmla="*/ 643 h 658"/>
                <a:gd name="T58" fmla="*/ 379 w 658"/>
                <a:gd name="T59" fmla="*/ 654 h 658"/>
                <a:gd name="T60" fmla="*/ 329 w 658"/>
                <a:gd name="T61" fmla="*/ 658 h 658"/>
                <a:gd name="T62" fmla="*/ 329 w 658"/>
                <a:gd name="T63" fmla="*/ 38 h 658"/>
                <a:gd name="T64" fmla="*/ 243 w 658"/>
                <a:gd name="T65" fmla="*/ 51 h 658"/>
                <a:gd name="T66" fmla="*/ 167 w 658"/>
                <a:gd name="T67" fmla="*/ 87 h 658"/>
                <a:gd name="T68" fmla="*/ 105 w 658"/>
                <a:gd name="T69" fmla="*/ 144 h 658"/>
                <a:gd name="T70" fmla="*/ 61 w 658"/>
                <a:gd name="T71" fmla="*/ 216 h 658"/>
                <a:gd name="T72" fmla="*/ 39 w 658"/>
                <a:gd name="T73" fmla="*/ 299 h 658"/>
                <a:gd name="T74" fmla="*/ 39 w 658"/>
                <a:gd name="T75" fmla="*/ 358 h 658"/>
                <a:gd name="T76" fmla="*/ 61 w 658"/>
                <a:gd name="T77" fmla="*/ 442 h 658"/>
                <a:gd name="T78" fmla="*/ 105 w 658"/>
                <a:gd name="T79" fmla="*/ 514 h 658"/>
                <a:gd name="T80" fmla="*/ 167 w 658"/>
                <a:gd name="T81" fmla="*/ 571 h 658"/>
                <a:gd name="T82" fmla="*/ 243 w 658"/>
                <a:gd name="T83" fmla="*/ 607 h 658"/>
                <a:gd name="T84" fmla="*/ 329 w 658"/>
                <a:gd name="T85" fmla="*/ 620 h 658"/>
                <a:gd name="T86" fmla="*/ 388 w 658"/>
                <a:gd name="T87" fmla="*/ 613 h 658"/>
                <a:gd name="T88" fmla="*/ 467 w 658"/>
                <a:gd name="T89" fmla="*/ 584 h 658"/>
                <a:gd name="T90" fmla="*/ 535 w 658"/>
                <a:gd name="T91" fmla="*/ 534 h 658"/>
                <a:gd name="T92" fmla="*/ 586 w 658"/>
                <a:gd name="T93" fmla="*/ 467 h 658"/>
                <a:gd name="T94" fmla="*/ 614 w 658"/>
                <a:gd name="T95" fmla="*/ 387 h 658"/>
                <a:gd name="T96" fmla="*/ 620 w 658"/>
                <a:gd name="T97" fmla="*/ 329 h 658"/>
                <a:gd name="T98" fmla="*/ 607 w 658"/>
                <a:gd name="T99" fmla="*/ 242 h 658"/>
                <a:gd name="T100" fmla="*/ 571 w 658"/>
                <a:gd name="T101" fmla="*/ 166 h 658"/>
                <a:gd name="T102" fmla="*/ 514 w 658"/>
                <a:gd name="T103" fmla="*/ 105 h 658"/>
                <a:gd name="T104" fmla="*/ 442 w 658"/>
                <a:gd name="T105" fmla="*/ 60 h 658"/>
                <a:gd name="T106" fmla="*/ 359 w 658"/>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6"/>
                  </a:lnTo>
                  <a:lnTo>
                    <a:pt x="296" y="655"/>
                  </a:lnTo>
                  <a:lnTo>
                    <a:pt x="279" y="654"/>
                  </a:lnTo>
                  <a:lnTo>
                    <a:pt x="263" y="651"/>
                  </a:lnTo>
                  <a:lnTo>
                    <a:pt x="247" y="647"/>
                  </a:lnTo>
                  <a:lnTo>
                    <a:pt x="231" y="643"/>
                  </a:lnTo>
                  <a:lnTo>
                    <a:pt x="202" y="631"/>
                  </a:lnTo>
                  <a:lnTo>
                    <a:pt x="172" y="618"/>
                  </a:lnTo>
                  <a:lnTo>
                    <a:pt x="145" y="601"/>
                  </a:lnTo>
                  <a:lnTo>
                    <a:pt x="120" y="583"/>
                  </a:lnTo>
                  <a:lnTo>
                    <a:pt x="97" y="561"/>
                  </a:lnTo>
                  <a:lnTo>
                    <a:pt x="75" y="537"/>
                  </a:lnTo>
                  <a:lnTo>
                    <a:pt x="57" y="513"/>
                  </a:lnTo>
                  <a:lnTo>
                    <a:pt x="41" y="485"/>
                  </a:lnTo>
                  <a:lnTo>
                    <a:pt x="27" y="456"/>
                  </a:lnTo>
                  <a:lnTo>
                    <a:pt x="15" y="427"/>
                  </a:lnTo>
                  <a:lnTo>
                    <a:pt x="11" y="411"/>
                  </a:lnTo>
                  <a:lnTo>
                    <a:pt x="7" y="395"/>
                  </a:lnTo>
                  <a:lnTo>
                    <a:pt x="4" y="379"/>
                  </a:lnTo>
                  <a:lnTo>
                    <a:pt x="3" y="362"/>
                  </a:lnTo>
                  <a:lnTo>
                    <a:pt x="2" y="345"/>
                  </a:lnTo>
                  <a:lnTo>
                    <a:pt x="0" y="329"/>
                  </a:lnTo>
                  <a:lnTo>
                    <a:pt x="0" y="329"/>
                  </a:lnTo>
                  <a:lnTo>
                    <a:pt x="2" y="311"/>
                  </a:lnTo>
                  <a:lnTo>
                    <a:pt x="3" y="295"/>
                  </a:lnTo>
                  <a:lnTo>
                    <a:pt x="4" y="279"/>
                  </a:lnTo>
                  <a:lnTo>
                    <a:pt x="7" y="263"/>
                  </a:lnTo>
                  <a:lnTo>
                    <a:pt x="11" y="247"/>
                  </a:lnTo>
                  <a:lnTo>
                    <a:pt x="15" y="231"/>
                  </a:lnTo>
                  <a:lnTo>
                    <a:pt x="27" y="201"/>
                  </a:lnTo>
                  <a:lnTo>
                    <a:pt x="41" y="172"/>
                  </a:lnTo>
                  <a:lnTo>
                    <a:pt x="57" y="145"/>
                  </a:lnTo>
                  <a:lnTo>
                    <a:pt x="75" y="119"/>
                  </a:lnTo>
                  <a:lnTo>
                    <a:pt x="97" y="97"/>
                  </a:lnTo>
                  <a:lnTo>
                    <a:pt x="120" y="75"/>
                  </a:lnTo>
                  <a:lnTo>
                    <a:pt x="145" y="56"/>
                  </a:lnTo>
                  <a:lnTo>
                    <a:pt x="172" y="40"/>
                  </a:lnTo>
                  <a:lnTo>
                    <a:pt x="202" y="25"/>
                  </a:lnTo>
                  <a:lnTo>
                    <a:pt x="231" y="15"/>
                  </a:lnTo>
                  <a:lnTo>
                    <a:pt x="247" y="11"/>
                  </a:lnTo>
                  <a:lnTo>
                    <a:pt x="263" y="7"/>
                  </a:lnTo>
                  <a:lnTo>
                    <a:pt x="279" y="4"/>
                  </a:lnTo>
                  <a:lnTo>
                    <a:pt x="296" y="1"/>
                  </a:lnTo>
                  <a:lnTo>
                    <a:pt x="312" y="0"/>
                  </a:lnTo>
                  <a:lnTo>
                    <a:pt x="329" y="0"/>
                  </a:lnTo>
                  <a:lnTo>
                    <a:pt x="329" y="0"/>
                  </a:lnTo>
                  <a:lnTo>
                    <a:pt x="347" y="0"/>
                  </a:lnTo>
                  <a:lnTo>
                    <a:pt x="363" y="1"/>
                  </a:lnTo>
                  <a:lnTo>
                    <a:pt x="379" y="4"/>
                  </a:lnTo>
                  <a:lnTo>
                    <a:pt x="395" y="7"/>
                  </a:lnTo>
                  <a:lnTo>
                    <a:pt x="411" y="11"/>
                  </a:lnTo>
                  <a:lnTo>
                    <a:pt x="427" y="15"/>
                  </a:lnTo>
                  <a:lnTo>
                    <a:pt x="457" y="25"/>
                  </a:lnTo>
                  <a:lnTo>
                    <a:pt x="486" y="40"/>
                  </a:lnTo>
                  <a:lnTo>
                    <a:pt x="513" y="56"/>
                  </a:lnTo>
                  <a:lnTo>
                    <a:pt x="539" y="75"/>
                  </a:lnTo>
                  <a:lnTo>
                    <a:pt x="561" y="97"/>
                  </a:lnTo>
                  <a:lnTo>
                    <a:pt x="583" y="119"/>
                  </a:lnTo>
                  <a:lnTo>
                    <a:pt x="602" y="145"/>
                  </a:lnTo>
                  <a:lnTo>
                    <a:pt x="618" y="172"/>
                  </a:lnTo>
                  <a:lnTo>
                    <a:pt x="631" y="201"/>
                  </a:lnTo>
                  <a:lnTo>
                    <a:pt x="643" y="231"/>
                  </a:lnTo>
                  <a:lnTo>
                    <a:pt x="647" y="247"/>
                  </a:lnTo>
                  <a:lnTo>
                    <a:pt x="651" y="263"/>
                  </a:lnTo>
                  <a:lnTo>
                    <a:pt x="654" y="279"/>
                  </a:lnTo>
                  <a:lnTo>
                    <a:pt x="655" y="295"/>
                  </a:lnTo>
                  <a:lnTo>
                    <a:pt x="657" y="311"/>
                  </a:lnTo>
                  <a:lnTo>
                    <a:pt x="658" y="329"/>
                  </a:lnTo>
                  <a:lnTo>
                    <a:pt x="658" y="329"/>
                  </a:lnTo>
                  <a:lnTo>
                    <a:pt x="657" y="345"/>
                  </a:lnTo>
                  <a:lnTo>
                    <a:pt x="655" y="362"/>
                  </a:lnTo>
                  <a:lnTo>
                    <a:pt x="654" y="379"/>
                  </a:lnTo>
                  <a:lnTo>
                    <a:pt x="651" y="395"/>
                  </a:lnTo>
                  <a:lnTo>
                    <a:pt x="647" y="411"/>
                  </a:lnTo>
                  <a:lnTo>
                    <a:pt x="643" y="427"/>
                  </a:lnTo>
                  <a:lnTo>
                    <a:pt x="631" y="456"/>
                  </a:lnTo>
                  <a:lnTo>
                    <a:pt x="618" y="485"/>
                  </a:lnTo>
                  <a:lnTo>
                    <a:pt x="602" y="513"/>
                  </a:lnTo>
                  <a:lnTo>
                    <a:pt x="583" y="537"/>
                  </a:lnTo>
                  <a:lnTo>
                    <a:pt x="561" y="561"/>
                  </a:lnTo>
                  <a:lnTo>
                    <a:pt x="539" y="583"/>
                  </a:lnTo>
                  <a:lnTo>
                    <a:pt x="513" y="601"/>
                  </a:lnTo>
                  <a:lnTo>
                    <a:pt x="486" y="618"/>
                  </a:lnTo>
                  <a:lnTo>
                    <a:pt x="457" y="631"/>
                  </a:lnTo>
                  <a:lnTo>
                    <a:pt x="427" y="643"/>
                  </a:lnTo>
                  <a:lnTo>
                    <a:pt x="411" y="647"/>
                  </a:lnTo>
                  <a:lnTo>
                    <a:pt x="395" y="651"/>
                  </a:lnTo>
                  <a:lnTo>
                    <a:pt x="379" y="654"/>
                  </a:lnTo>
                  <a:lnTo>
                    <a:pt x="363" y="655"/>
                  </a:lnTo>
                  <a:lnTo>
                    <a:pt x="347" y="656"/>
                  </a:lnTo>
                  <a:lnTo>
                    <a:pt x="329" y="658"/>
                  </a:lnTo>
                  <a:lnTo>
                    <a:pt x="329" y="658"/>
                  </a:lnTo>
                  <a:close/>
                  <a:moveTo>
                    <a:pt x="329" y="38"/>
                  </a:moveTo>
                  <a:lnTo>
                    <a:pt x="329" y="38"/>
                  </a:lnTo>
                  <a:lnTo>
                    <a:pt x="300" y="39"/>
                  </a:lnTo>
                  <a:lnTo>
                    <a:pt x="270" y="43"/>
                  </a:lnTo>
                  <a:lnTo>
                    <a:pt x="243" y="51"/>
                  </a:lnTo>
                  <a:lnTo>
                    <a:pt x="216" y="60"/>
                  </a:lnTo>
                  <a:lnTo>
                    <a:pt x="191" y="72"/>
                  </a:lnTo>
                  <a:lnTo>
                    <a:pt x="167" y="87"/>
                  </a:lnTo>
                  <a:lnTo>
                    <a:pt x="144" y="105"/>
                  </a:lnTo>
                  <a:lnTo>
                    <a:pt x="124" y="123"/>
                  </a:lnTo>
                  <a:lnTo>
                    <a:pt x="105" y="144"/>
                  </a:lnTo>
                  <a:lnTo>
                    <a:pt x="87" y="166"/>
                  </a:lnTo>
                  <a:lnTo>
                    <a:pt x="73" y="191"/>
                  </a:lnTo>
                  <a:lnTo>
                    <a:pt x="61" y="216"/>
                  </a:lnTo>
                  <a:lnTo>
                    <a:pt x="51" y="242"/>
                  </a:lnTo>
                  <a:lnTo>
                    <a:pt x="45" y="270"/>
                  </a:lnTo>
                  <a:lnTo>
                    <a:pt x="39" y="299"/>
                  </a:lnTo>
                  <a:lnTo>
                    <a:pt x="38" y="329"/>
                  </a:lnTo>
                  <a:lnTo>
                    <a:pt x="38" y="329"/>
                  </a:lnTo>
                  <a:lnTo>
                    <a:pt x="39" y="358"/>
                  </a:lnTo>
                  <a:lnTo>
                    <a:pt x="45" y="387"/>
                  </a:lnTo>
                  <a:lnTo>
                    <a:pt x="51" y="415"/>
                  </a:lnTo>
                  <a:lnTo>
                    <a:pt x="61" y="442"/>
                  </a:lnTo>
                  <a:lnTo>
                    <a:pt x="73" y="467"/>
                  </a:lnTo>
                  <a:lnTo>
                    <a:pt x="87" y="491"/>
                  </a:lnTo>
                  <a:lnTo>
                    <a:pt x="105" y="514"/>
                  </a:lnTo>
                  <a:lnTo>
                    <a:pt x="124" y="534"/>
                  </a:lnTo>
                  <a:lnTo>
                    <a:pt x="144" y="553"/>
                  </a:lnTo>
                  <a:lnTo>
                    <a:pt x="167" y="571"/>
                  </a:lnTo>
                  <a:lnTo>
                    <a:pt x="191" y="584"/>
                  </a:lnTo>
                  <a:lnTo>
                    <a:pt x="216" y="597"/>
                  </a:lnTo>
                  <a:lnTo>
                    <a:pt x="243" y="607"/>
                  </a:lnTo>
                  <a:lnTo>
                    <a:pt x="270" y="613"/>
                  </a:lnTo>
                  <a:lnTo>
                    <a:pt x="300" y="618"/>
                  </a:lnTo>
                  <a:lnTo>
                    <a:pt x="329" y="620"/>
                  </a:lnTo>
                  <a:lnTo>
                    <a:pt x="329" y="620"/>
                  </a:lnTo>
                  <a:lnTo>
                    <a:pt x="359" y="618"/>
                  </a:lnTo>
                  <a:lnTo>
                    <a:pt x="388" y="613"/>
                  </a:lnTo>
                  <a:lnTo>
                    <a:pt x="415" y="607"/>
                  </a:lnTo>
                  <a:lnTo>
                    <a:pt x="442" y="597"/>
                  </a:lnTo>
                  <a:lnTo>
                    <a:pt x="467" y="584"/>
                  </a:lnTo>
                  <a:lnTo>
                    <a:pt x="492" y="571"/>
                  </a:lnTo>
                  <a:lnTo>
                    <a:pt x="514" y="553"/>
                  </a:lnTo>
                  <a:lnTo>
                    <a:pt x="535" y="534"/>
                  </a:lnTo>
                  <a:lnTo>
                    <a:pt x="553" y="514"/>
                  </a:lnTo>
                  <a:lnTo>
                    <a:pt x="571" y="491"/>
                  </a:lnTo>
                  <a:lnTo>
                    <a:pt x="586" y="467"/>
                  </a:lnTo>
                  <a:lnTo>
                    <a:pt x="598" y="442"/>
                  </a:lnTo>
                  <a:lnTo>
                    <a:pt x="607" y="415"/>
                  </a:lnTo>
                  <a:lnTo>
                    <a:pt x="614" y="387"/>
                  </a:lnTo>
                  <a:lnTo>
                    <a:pt x="619" y="358"/>
                  </a:lnTo>
                  <a:lnTo>
                    <a:pt x="620" y="329"/>
                  </a:lnTo>
                  <a:lnTo>
                    <a:pt x="620" y="329"/>
                  </a:lnTo>
                  <a:lnTo>
                    <a:pt x="619" y="299"/>
                  </a:lnTo>
                  <a:lnTo>
                    <a:pt x="614" y="270"/>
                  </a:lnTo>
                  <a:lnTo>
                    <a:pt x="607" y="242"/>
                  </a:lnTo>
                  <a:lnTo>
                    <a:pt x="598" y="216"/>
                  </a:lnTo>
                  <a:lnTo>
                    <a:pt x="586" y="191"/>
                  </a:lnTo>
                  <a:lnTo>
                    <a:pt x="571" y="166"/>
                  </a:lnTo>
                  <a:lnTo>
                    <a:pt x="553" y="144"/>
                  </a:lnTo>
                  <a:lnTo>
                    <a:pt x="535" y="123"/>
                  </a:lnTo>
                  <a:lnTo>
                    <a:pt x="514" y="105"/>
                  </a:lnTo>
                  <a:lnTo>
                    <a:pt x="492" y="87"/>
                  </a:lnTo>
                  <a:lnTo>
                    <a:pt x="467" y="72"/>
                  </a:lnTo>
                  <a:lnTo>
                    <a:pt x="442" y="60"/>
                  </a:lnTo>
                  <a:lnTo>
                    <a:pt x="415"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29" name="Freeform 232">
              <a:extLst>
                <a:ext uri="{FF2B5EF4-FFF2-40B4-BE49-F238E27FC236}">
                  <a16:creationId xmlns:a16="http://schemas.microsoft.com/office/drawing/2014/main" id="{B3A21DF9-EFA1-482E-8BAB-6532ADEE2119}"/>
                </a:ext>
              </a:extLst>
            </p:cNvPr>
            <p:cNvSpPr>
              <a:spLocks noEditPoints="1"/>
            </p:cNvSpPr>
            <p:nvPr/>
          </p:nvSpPr>
          <p:spPr bwMode="auto">
            <a:xfrm>
              <a:off x="4208463" y="1790700"/>
              <a:ext cx="273050" cy="271463"/>
            </a:xfrm>
            <a:custGeom>
              <a:avLst/>
              <a:gdLst>
                <a:gd name="T0" fmla="*/ 244 w 344"/>
                <a:gd name="T1" fmla="*/ 59 h 344"/>
                <a:gd name="T2" fmla="*/ 201 w 344"/>
                <a:gd name="T3" fmla="*/ 5 h 344"/>
                <a:gd name="T4" fmla="*/ 142 w 344"/>
                <a:gd name="T5" fmla="*/ 5 h 344"/>
                <a:gd name="T6" fmla="*/ 99 w 344"/>
                <a:gd name="T7" fmla="*/ 59 h 344"/>
                <a:gd name="T8" fmla="*/ 59 w 344"/>
                <a:gd name="T9" fmla="*/ 99 h 344"/>
                <a:gd name="T10" fmla="*/ 5 w 344"/>
                <a:gd name="T11" fmla="*/ 144 h 344"/>
                <a:gd name="T12" fmla="*/ 5 w 344"/>
                <a:gd name="T13" fmla="*/ 201 h 344"/>
                <a:gd name="T14" fmla="*/ 59 w 344"/>
                <a:gd name="T15" fmla="*/ 244 h 344"/>
                <a:gd name="T16" fmla="*/ 99 w 344"/>
                <a:gd name="T17" fmla="*/ 285 h 344"/>
                <a:gd name="T18" fmla="*/ 142 w 344"/>
                <a:gd name="T19" fmla="*/ 338 h 344"/>
                <a:gd name="T20" fmla="*/ 201 w 344"/>
                <a:gd name="T21" fmla="*/ 338 h 344"/>
                <a:gd name="T22" fmla="*/ 244 w 344"/>
                <a:gd name="T23" fmla="*/ 285 h 344"/>
                <a:gd name="T24" fmla="*/ 285 w 344"/>
                <a:gd name="T25" fmla="*/ 244 h 344"/>
                <a:gd name="T26" fmla="*/ 338 w 344"/>
                <a:gd name="T27" fmla="*/ 201 h 344"/>
                <a:gd name="T28" fmla="*/ 338 w 344"/>
                <a:gd name="T29" fmla="*/ 144 h 344"/>
                <a:gd name="T30" fmla="*/ 285 w 344"/>
                <a:gd name="T31" fmla="*/ 99 h 344"/>
                <a:gd name="T32" fmla="*/ 74 w 344"/>
                <a:gd name="T33" fmla="*/ 227 h 344"/>
                <a:gd name="T34" fmla="*/ 28 w 344"/>
                <a:gd name="T35" fmla="*/ 203 h 344"/>
                <a:gd name="T36" fmla="*/ 20 w 344"/>
                <a:gd name="T37" fmla="*/ 161 h 344"/>
                <a:gd name="T38" fmla="*/ 52 w 344"/>
                <a:gd name="T39" fmla="*/ 121 h 344"/>
                <a:gd name="T40" fmla="*/ 129 w 344"/>
                <a:gd name="T41" fmla="*/ 199 h 344"/>
                <a:gd name="T42" fmla="*/ 142 w 344"/>
                <a:gd name="T43" fmla="*/ 212 h 344"/>
                <a:gd name="T44" fmla="*/ 129 w 344"/>
                <a:gd name="T45" fmla="*/ 226 h 344"/>
                <a:gd name="T46" fmla="*/ 115 w 344"/>
                <a:gd name="T47" fmla="*/ 212 h 344"/>
                <a:gd name="T48" fmla="*/ 129 w 344"/>
                <a:gd name="T49" fmla="*/ 199 h 344"/>
                <a:gd name="T50" fmla="*/ 119 w 344"/>
                <a:gd name="T51" fmla="*/ 122 h 344"/>
                <a:gd name="T52" fmla="*/ 138 w 344"/>
                <a:gd name="T53" fmla="*/ 122 h 344"/>
                <a:gd name="T54" fmla="*/ 138 w 344"/>
                <a:gd name="T55" fmla="*/ 141 h 344"/>
                <a:gd name="T56" fmla="*/ 119 w 344"/>
                <a:gd name="T57" fmla="*/ 141 h 344"/>
                <a:gd name="T58" fmla="*/ 227 w 344"/>
                <a:gd name="T59" fmla="*/ 270 h 344"/>
                <a:gd name="T60" fmla="*/ 203 w 344"/>
                <a:gd name="T61" fmla="*/ 316 h 344"/>
                <a:gd name="T62" fmla="*/ 161 w 344"/>
                <a:gd name="T63" fmla="*/ 324 h 344"/>
                <a:gd name="T64" fmla="*/ 121 w 344"/>
                <a:gd name="T65" fmla="*/ 291 h 344"/>
                <a:gd name="T66" fmla="*/ 227 w 344"/>
                <a:gd name="T67" fmla="*/ 270 h 344"/>
                <a:gd name="T68" fmla="*/ 164 w 344"/>
                <a:gd name="T69" fmla="*/ 160 h 344"/>
                <a:gd name="T70" fmla="*/ 181 w 344"/>
                <a:gd name="T71" fmla="*/ 167 h 344"/>
                <a:gd name="T72" fmla="*/ 175 w 344"/>
                <a:gd name="T73" fmla="*/ 185 h 344"/>
                <a:gd name="T74" fmla="*/ 157 w 344"/>
                <a:gd name="T75" fmla="*/ 177 h 344"/>
                <a:gd name="T76" fmla="*/ 215 w 344"/>
                <a:gd name="T77" fmla="*/ 200 h 344"/>
                <a:gd name="T78" fmla="*/ 222 w 344"/>
                <a:gd name="T79" fmla="*/ 218 h 344"/>
                <a:gd name="T80" fmla="*/ 204 w 344"/>
                <a:gd name="T81" fmla="*/ 224 h 344"/>
                <a:gd name="T82" fmla="*/ 196 w 344"/>
                <a:gd name="T83" fmla="*/ 207 h 344"/>
                <a:gd name="T84" fmla="*/ 196 w 344"/>
                <a:gd name="T85" fmla="*/ 132 h 344"/>
                <a:gd name="T86" fmla="*/ 209 w 344"/>
                <a:gd name="T87" fmla="*/ 118 h 344"/>
                <a:gd name="T88" fmla="*/ 223 w 344"/>
                <a:gd name="T89" fmla="*/ 132 h 344"/>
                <a:gd name="T90" fmla="*/ 209 w 344"/>
                <a:gd name="T91" fmla="*/ 145 h 344"/>
                <a:gd name="T92" fmla="*/ 196 w 344"/>
                <a:gd name="T93" fmla="*/ 132 h 344"/>
                <a:gd name="T94" fmla="*/ 117 w 344"/>
                <a:gd name="T95" fmla="*/ 74 h 344"/>
                <a:gd name="T96" fmla="*/ 141 w 344"/>
                <a:gd name="T97" fmla="*/ 28 h 344"/>
                <a:gd name="T98" fmla="*/ 183 w 344"/>
                <a:gd name="T99" fmla="*/ 20 h 344"/>
                <a:gd name="T100" fmla="*/ 223 w 344"/>
                <a:gd name="T101" fmla="*/ 52 h 344"/>
                <a:gd name="T102" fmla="*/ 246 w 344"/>
                <a:gd name="T103" fmla="*/ 227 h 344"/>
                <a:gd name="T104" fmla="*/ 291 w 344"/>
                <a:gd name="T105" fmla="*/ 121 h 344"/>
                <a:gd name="T106" fmla="*/ 324 w 344"/>
                <a:gd name="T107" fmla="*/ 161 h 344"/>
                <a:gd name="T108" fmla="*/ 315 w 344"/>
                <a:gd name="T109" fmla="*/ 203 h 344"/>
                <a:gd name="T110" fmla="*/ 270 w 344"/>
                <a:gd name="T111" fmla="*/ 227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4" h="344">
                  <a:moveTo>
                    <a:pt x="270" y="98"/>
                  </a:moveTo>
                  <a:lnTo>
                    <a:pt x="246" y="98"/>
                  </a:lnTo>
                  <a:lnTo>
                    <a:pt x="246" y="74"/>
                  </a:lnTo>
                  <a:lnTo>
                    <a:pt x="246" y="74"/>
                  </a:lnTo>
                  <a:lnTo>
                    <a:pt x="244" y="59"/>
                  </a:lnTo>
                  <a:lnTo>
                    <a:pt x="240" y="46"/>
                  </a:lnTo>
                  <a:lnTo>
                    <a:pt x="234" y="34"/>
                  </a:lnTo>
                  <a:lnTo>
                    <a:pt x="224" y="22"/>
                  </a:lnTo>
                  <a:lnTo>
                    <a:pt x="213" y="13"/>
                  </a:lnTo>
                  <a:lnTo>
                    <a:pt x="201" y="5"/>
                  </a:lnTo>
                  <a:lnTo>
                    <a:pt x="187" y="1"/>
                  </a:lnTo>
                  <a:lnTo>
                    <a:pt x="172" y="0"/>
                  </a:lnTo>
                  <a:lnTo>
                    <a:pt x="172" y="0"/>
                  </a:lnTo>
                  <a:lnTo>
                    <a:pt x="157" y="1"/>
                  </a:lnTo>
                  <a:lnTo>
                    <a:pt x="142" y="5"/>
                  </a:lnTo>
                  <a:lnTo>
                    <a:pt x="130" y="13"/>
                  </a:lnTo>
                  <a:lnTo>
                    <a:pt x="119" y="22"/>
                  </a:lnTo>
                  <a:lnTo>
                    <a:pt x="110" y="34"/>
                  </a:lnTo>
                  <a:lnTo>
                    <a:pt x="103" y="46"/>
                  </a:lnTo>
                  <a:lnTo>
                    <a:pt x="99" y="59"/>
                  </a:lnTo>
                  <a:lnTo>
                    <a:pt x="98" y="74"/>
                  </a:lnTo>
                  <a:lnTo>
                    <a:pt x="98" y="98"/>
                  </a:lnTo>
                  <a:lnTo>
                    <a:pt x="74" y="98"/>
                  </a:lnTo>
                  <a:lnTo>
                    <a:pt x="74" y="98"/>
                  </a:lnTo>
                  <a:lnTo>
                    <a:pt x="59" y="99"/>
                  </a:lnTo>
                  <a:lnTo>
                    <a:pt x="46" y="103"/>
                  </a:lnTo>
                  <a:lnTo>
                    <a:pt x="32" y="110"/>
                  </a:lnTo>
                  <a:lnTo>
                    <a:pt x="21" y="120"/>
                  </a:lnTo>
                  <a:lnTo>
                    <a:pt x="12" y="130"/>
                  </a:lnTo>
                  <a:lnTo>
                    <a:pt x="5" y="144"/>
                  </a:lnTo>
                  <a:lnTo>
                    <a:pt x="1" y="157"/>
                  </a:lnTo>
                  <a:lnTo>
                    <a:pt x="0" y="172"/>
                  </a:lnTo>
                  <a:lnTo>
                    <a:pt x="0" y="172"/>
                  </a:lnTo>
                  <a:lnTo>
                    <a:pt x="1" y="187"/>
                  </a:lnTo>
                  <a:lnTo>
                    <a:pt x="5" y="201"/>
                  </a:lnTo>
                  <a:lnTo>
                    <a:pt x="12" y="214"/>
                  </a:lnTo>
                  <a:lnTo>
                    <a:pt x="21" y="224"/>
                  </a:lnTo>
                  <a:lnTo>
                    <a:pt x="32" y="234"/>
                  </a:lnTo>
                  <a:lnTo>
                    <a:pt x="46" y="240"/>
                  </a:lnTo>
                  <a:lnTo>
                    <a:pt x="59" y="244"/>
                  </a:lnTo>
                  <a:lnTo>
                    <a:pt x="74" y="246"/>
                  </a:lnTo>
                  <a:lnTo>
                    <a:pt x="98" y="246"/>
                  </a:lnTo>
                  <a:lnTo>
                    <a:pt x="98" y="270"/>
                  </a:lnTo>
                  <a:lnTo>
                    <a:pt x="98" y="270"/>
                  </a:lnTo>
                  <a:lnTo>
                    <a:pt x="99" y="285"/>
                  </a:lnTo>
                  <a:lnTo>
                    <a:pt x="103" y="298"/>
                  </a:lnTo>
                  <a:lnTo>
                    <a:pt x="110" y="312"/>
                  </a:lnTo>
                  <a:lnTo>
                    <a:pt x="119" y="322"/>
                  </a:lnTo>
                  <a:lnTo>
                    <a:pt x="130" y="332"/>
                  </a:lnTo>
                  <a:lnTo>
                    <a:pt x="142" y="338"/>
                  </a:lnTo>
                  <a:lnTo>
                    <a:pt x="157" y="342"/>
                  </a:lnTo>
                  <a:lnTo>
                    <a:pt x="172" y="344"/>
                  </a:lnTo>
                  <a:lnTo>
                    <a:pt x="172" y="344"/>
                  </a:lnTo>
                  <a:lnTo>
                    <a:pt x="187" y="342"/>
                  </a:lnTo>
                  <a:lnTo>
                    <a:pt x="201" y="338"/>
                  </a:lnTo>
                  <a:lnTo>
                    <a:pt x="213" y="332"/>
                  </a:lnTo>
                  <a:lnTo>
                    <a:pt x="224" y="322"/>
                  </a:lnTo>
                  <a:lnTo>
                    <a:pt x="234" y="312"/>
                  </a:lnTo>
                  <a:lnTo>
                    <a:pt x="240" y="298"/>
                  </a:lnTo>
                  <a:lnTo>
                    <a:pt x="244" y="285"/>
                  </a:lnTo>
                  <a:lnTo>
                    <a:pt x="246" y="270"/>
                  </a:lnTo>
                  <a:lnTo>
                    <a:pt x="246" y="246"/>
                  </a:lnTo>
                  <a:lnTo>
                    <a:pt x="270" y="246"/>
                  </a:lnTo>
                  <a:lnTo>
                    <a:pt x="270" y="246"/>
                  </a:lnTo>
                  <a:lnTo>
                    <a:pt x="285" y="244"/>
                  </a:lnTo>
                  <a:lnTo>
                    <a:pt x="298" y="240"/>
                  </a:lnTo>
                  <a:lnTo>
                    <a:pt x="310" y="234"/>
                  </a:lnTo>
                  <a:lnTo>
                    <a:pt x="322" y="224"/>
                  </a:lnTo>
                  <a:lnTo>
                    <a:pt x="330" y="214"/>
                  </a:lnTo>
                  <a:lnTo>
                    <a:pt x="338" y="201"/>
                  </a:lnTo>
                  <a:lnTo>
                    <a:pt x="342" y="187"/>
                  </a:lnTo>
                  <a:lnTo>
                    <a:pt x="344" y="172"/>
                  </a:lnTo>
                  <a:lnTo>
                    <a:pt x="344" y="172"/>
                  </a:lnTo>
                  <a:lnTo>
                    <a:pt x="342" y="157"/>
                  </a:lnTo>
                  <a:lnTo>
                    <a:pt x="338" y="144"/>
                  </a:lnTo>
                  <a:lnTo>
                    <a:pt x="330" y="130"/>
                  </a:lnTo>
                  <a:lnTo>
                    <a:pt x="322" y="120"/>
                  </a:lnTo>
                  <a:lnTo>
                    <a:pt x="310" y="110"/>
                  </a:lnTo>
                  <a:lnTo>
                    <a:pt x="298" y="103"/>
                  </a:lnTo>
                  <a:lnTo>
                    <a:pt x="285" y="99"/>
                  </a:lnTo>
                  <a:lnTo>
                    <a:pt x="270" y="98"/>
                  </a:lnTo>
                  <a:lnTo>
                    <a:pt x="270" y="98"/>
                  </a:lnTo>
                  <a:close/>
                  <a:moveTo>
                    <a:pt x="98" y="227"/>
                  </a:moveTo>
                  <a:lnTo>
                    <a:pt x="74" y="227"/>
                  </a:lnTo>
                  <a:lnTo>
                    <a:pt x="74" y="227"/>
                  </a:lnTo>
                  <a:lnTo>
                    <a:pt x="63" y="227"/>
                  </a:lnTo>
                  <a:lnTo>
                    <a:pt x="52" y="223"/>
                  </a:lnTo>
                  <a:lnTo>
                    <a:pt x="43" y="218"/>
                  </a:lnTo>
                  <a:lnTo>
                    <a:pt x="35" y="211"/>
                  </a:lnTo>
                  <a:lnTo>
                    <a:pt x="28" y="203"/>
                  </a:lnTo>
                  <a:lnTo>
                    <a:pt x="23" y="193"/>
                  </a:lnTo>
                  <a:lnTo>
                    <a:pt x="20" y="183"/>
                  </a:lnTo>
                  <a:lnTo>
                    <a:pt x="19" y="172"/>
                  </a:lnTo>
                  <a:lnTo>
                    <a:pt x="19" y="172"/>
                  </a:lnTo>
                  <a:lnTo>
                    <a:pt x="20" y="161"/>
                  </a:lnTo>
                  <a:lnTo>
                    <a:pt x="23" y="150"/>
                  </a:lnTo>
                  <a:lnTo>
                    <a:pt x="28" y="141"/>
                  </a:lnTo>
                  <a:lnTo>
                    <a:pt x="35" y="133"/>
                  </a:lnTo>
                  <a:lnTo>
                    <a:pt x="43" y="126"/>
                  </a:lnTo>
                  <a:lnTo>
                    <a:pt x="52" y="121"/>
                  </a:lnTo>
                  <a:lnTo>
                    <a:pt x="63" y="118"/>
                  </a:lnTo>
                  <a:lnTo>
                    <a:pt x="74" y="117"/>
                  </a:lnTo>
                  <a:lnTo>
                    <a:pt x="98" y="117"/>
                  </a:lnTo>
                  <a:lnTo>
                    <a:pt x="98" y="227"/>
                  </a:lnTo>
                  <a:close/>
                  <a:moveTo>
                    <a:pt x="129" y="199"/>
                  </a:moveTo>
                  <a:lnTo>
                    <a:pt x="129" y="199"/>
                  </a:lnTo>
                  <a:lnTo>
                    <a:pt x="134" y="200"/>
                  </a:lnTo>
                  <a:lnTo>
                    <a:pt x="138" y="203"/>
                  </a:lnTo>
                  <a:lnTo>
                    <a:pt x="142" y="207"/>
                  </a:lnTo>
                  <a:lnTo>
                    <a:pt x="142" y="212"/>
                  </a:lnTo>
                  <a:lnTo>
                    <a:pt x="142" y="212"/>
                  </a:lnTo>
                  <a:lnTo>
                    <a:pt x="142" y="218"/>
                  </a:lnTo>
                  <a:lnTo>
                    <a:pt x="138" y="222"/>
                  </a:lnTo>
                  <a:lnTo>
                    <a:pt x="134" y="224"/>
                  </a:lnTo>
                  <a:lnTo>
                    <a:pt x="129" y="226"/>
                  </a:lnTo>
                  <a:lnTo>
                    <a:pt x="129" y="226"/>
                  </a:lnTo>
                  <a:lnTo>
                    <a:pt x="124" y="224"/>
                  </a:lnTo>
                  <a:lnTo>
                    <a:pt x="119" y="222"/>
                  </a:lnTo>
                  <a:lnTo>
                    <a:pt x="117" y="218"/>
                  </a:lnTo>
                  <a:lnTo>
                    <a:pt x="115" y="212"/>
                  </a:lnTo>
                  <a:lnTo>
                    <a:pt x="115" y="212"/>
                  </a:lnTo>
                  <a:lnTo>
                    <a:pt x="117" y="207"/>
                  </a:lnTo>
                  <a:lnTo>
                    <a:pt x="119" y="203"/>
                  </a:lnTo>
                  <a:lnTo>
                    <a:pt x="124" y="200"/>
                  </a:lnTo>
                  <a:lnTo>
                    <a:pt x="129" y="199"/>
                  </a:lnTo>
                  <a:lnTo>
                    <a:pt x="129" y="199"/>
                  </a:lnTo>
                  <a:close/>
                  <a:moveTo>
                    <a:pt x="115" y="132"/>
                  </a:moveTo>
                  <a:lnTo>
                    <a:pt x="115" y="132"/>
                  </a:lnTo>
                  <a:lnTo>
                    <a:pt x="117" y="126"/>
                  </a:lnTo>
                  <a:lnTo>
                    <a:pt x="119" y="122"/>
                  </a:lnTo>
                  <a:lnTo>
                    <a:pt x="124" y="120"/>
                  </a:lnTo>
                  <a:lnTo>
                    <a:pt x="129" y="118"/>
                  </a:lnTo>
                  <a:lnTo>
                    <a:pt x="129" y="118"/>
                  </a:lnTo>
                  <a:lnTo>
                    <a:pt x="134" y="120"/>
                  </a:lnTo>
                  <a:lnTo>
                    <a:pt x="138" y="122"/>
                  </a:lnTo>
                  <a:lnTo>
                    <a:pt x="142" y="126"/>
                  </a:lnTo>
                  <a:lnTo>
                    <a:pt x="142" y="132"/>
                  </a:lnTo>
                  <a:lnTo>
                    <a:pt x="142" y="132"/>
                  </a:lnTo>
                  <a:lnTo>
                    <a:pt x="142" y="137"/>
                  </a:lnTo>
                  <a:lnTo>
                    <a:pt x="138" y="141"/>
                  </a:lnTo>
                  <a:lnTo>
                    <a:pt x="134" y="145"/>
                  </a:lnTo>
                  <a:lnTo>
                    <a:pt x="129" y="145"/>
                  </a:lnTo>
                  <a:lnTo>
                    <a:pt x="129" y="145"/>
                  </a:lnTo>
                  <a:lnTo>
                    <a:pt x="124" y="145"/>
                  </a:lnTo>
                  <a:lnTo>
                    <a:pt x="119" y="141"/>
                  </a:lnTo>
                  <a:lnTo>
                    <a:pt x="117" y="137"/>
                  </a:lnTo>
                  <a:lnTo>
                    <a:pt x="115" y="132"/>
                  </a:lnTo>
                  <a:lnTo>
                    <a:pt x="115" y="132"/>
                  </a:lnTo>
                  <a:close/>
                  <a:moveTo>
                    <a:pt x="227" y="270"/>
                  </a:moveTo>
                  <a:lnTo>
                    <a:pt x="227" y="270"/>
                  </a:lnTo>
                  <a:lnTo>
                    <a:pt x="226" y="281"/>
                  </a:lnTo>
                  <a:lnTo>
                    <a:pt x="223" y="291"/>
                  </a:lnTo>
                  <a:lnTo>
                    <a:pt x="217" y="301"/>
                  </a:lnTo>
                  <a:lnTo>
                    <a:pt x="211" y="309"/>
                  </a:lnTo>
                  <a:lnTo>
                    <a:pt x="203" y="316"/>
                  </a:lnTo>
                  <a:lnTo>
                    <a:pt x="193" y="321"/>
                  </a:lnTo>
                  <a:lnTo>
                    <a:pt x="183" y="324"/>
                  </a:lnTo>
                  <a:lnTo>
                    <a:pt x="172" y="325"/>
                  </a:lnTo>
                  <a:lnTo>
                    <a:pt x="172" y="325"/>
                  </a:lnTo>
                  <a:lnTo>
                    <a:pt x="161" y="324"/>
                  </a:lnTo>
                  <a:lnTo>
                    <a:pt x="150" y="321"/>
                  </a:lnTo>
                  <a:lnTo>
                    <a:pt x="141" y="316"/>
                  </a:lnTo>
                  <a:lnTo>
                    <a:pt x="133" y="309"/>
                  </a:lnTo>
                  <a:lnTo>
                    <a:pt x="126" y="301"/>
                  </a:lnTo>
                  <a:lnTo>
                    <a:pt x="121" y="291"/>
                  </a:lnTo>
                  <a:lnTo>
                    <a:pt x="117" y="281"/>
                  </a:lnTo>
                  <a:lnTo>
                    <a:pt x="117" y="270"/>
                  </a:lnTo>
                  <a:lnTo>
                    <a:pt x="117" y="246"/>
                  </a:lnTo>
                  <a:lnTo>
                    <a:pt x="227" y="246"/>
                  </a:lnTo>
                  <a:lnTo>
                    <a:pt x="227" y="270"/>
                  </a:lnTo>
                  <a:close/>
                  <a:moveTo>
                    <a:pt x="156" y="172"/>
                  </a:moveTo>
                  <a:lnTo>
                    <a:pt x="156" y="172"/>
                  </a:lnTo>
                  <a:lnTo>
                    <a:pt x="157" y="167"/>
                  </a:lnTo>
                  <a:lnTo>
                    <a:pt x="160" y="162"/>
                  </a:lnTo>
                  <a:lnTo>
                    <a:pt x="164" y="160"/>
                  </a:lnTo>
                  <a:lnTo>
                    <a:pt x="169" y="158"/>
                  </a:lnTo>
                  <a:lnTo>
                    <a:pt x="169" y="158"/>
                  </a:lnTo>
                  <a:lnTo>
                    <a:pt x="175" y="160"/>
                  </a:lnTo>
                  <a:lnTo>
                    <a:pt x="179" y="162"/>
                  </a:lnTo>
                  <a:lnTo>
                    <a:pt x="181" y="167"/>
                  </a:lnTo>
                  <a:lnTo>
                    <a:pt x="183" y="172"/>
                  </a:lnTo>
                  <a:lnTo>
                    <a:pt x="183" y="172"/>
                  </a:lnTo>
                  <a:lnTo>
                    <a:pt x="181" y="177"/>
                  </a:lnTo>
                  <a:lnTo>
                    <a:pt x="179" y="181"/>
                  </a:lnTo>
                  <a:lnTo>
                    <a:pt x="175" y="185"/>
                  </a:lnTo>
                  <a:lnTo>
                    <a:pt x="169" y="185"/>
                  </a:lnTo>
                  <a:lnTo>
                    <a:pt x="169" y="185"/>
                  </a:lnTo>
                  <a:lnTo>
                    <a:pt x="164" y="185"/>
                  </a:lnTo>
                  <a:lnTo>
                    <a:pt x="160" y="181"/>
                  </a:lnTo>
                  <a:lnTo>
                    <a:pt x="157" y="177"/>
                  </a:lnTo>
                  <a:lnTo>
                    <a:pt x="156" y="172"/>
                  </a:lnTo>
                  <a:lnTo>
                    <a:pt x="156" y="172"/>
                  </a:lnTo>
                  <a:close/>
                  <a:moveTo>
                    <a:pt x="209" y="199"/>
                  </a:moveTo>
                  <a:lnTo>
                    <a:pt x="209" y="199"/>
                  </a:lnTo>
                  <a:lnTo>
                    <a:pt x="215" y="200"/>
                  </a:lnTo>
                  <a:lnTo>
                    <a:pt x="219" y="203"/>
                  </a:lnTo>
                  <a:lnTo>
                    <a:pt x="222" y="207"/>
                  </a:lnTo>
                  <a:lnTo>
                    <a:pt x="223" y="212"/>
                  </a:lnTo>
                  <a:lnTo>
                    <a:pt x="223" y="212"/>
                  </a:lnTo>
                  <a:lnTo>
                    <a:pt x="222" y="218"/>
                  </a:lnTo>
                  <a:lnTo>
                    <a:pt x="219" y="222"/>
                  </a:lnTo>
                  <a:lnTo>
                    <a:pt x="215" y="224"/>
                  </a:lnTo>
                  <a:lnTo>
                    <a:pt x="209" y="226"/>
                  </a:lnTo>
                  <a:lnTo>
                    <a:pt x="209" y="226"/>
                  </a:lnTo>
                  <a:lnTo>
                    <a:pt x="204" y="224"/>
                  </a:lnTo>
                  <a:lnTo>
                    <a:pt x="200" y="222"/>
                  </a:lnTo>
                  <a:lnTo>
                    <a:pt x="196" y="218"/>
                  </a:lnTo>
                  <a:lnTo>
                    <a:pt x="196" y="212"/>
                  </a:lnTo>
                  <a:lnTo>
                    <a:pt x="196" y="212"/>
                  </a:lnTo>
                  <a:lnTo>
                    <a:pt x="196" y="207"/>
                  </a:lnTo>
                  <a:lnTo>
                    <a:pt x="200" y="203"/>
                  </a:lnTo>
                  <a:lnTo>
                    <a:pt x="204" y="200"/>
                  </a:lnTo>
                  <a:lnTo>
                    <a:pt x="209" y="199"/>
                  </a:lnTo>
                  <a:lnTo>
                    <a:pt x="209" y="199"/>
                  </a:lnTo>
                  <a:close/>
                  <a:moveTo>
                    <a:pt x="196" y="132"/>
                  </a:moveTo>
                  <a:lnTo>
                    <a:pt x="196" y="132"/>
                  </a:lnTo>
                  <a:lnTo>
                    <a:pt x="196" y="126"/>
                  </a:lnTo>
                  <a:lnTo>
                    <a:pt x="200" y="122"/>
                  </a:lnTo>
                  <a:lnTo>
                    <a:pt x="204" y="120"/>
                  </a:lnTo>
                  <a:lnTo>
                    <a:pt x="209" y="118"/>
                  </a:lnTo>
                  <a:lnTo>
                    <a:pt x="209" y="118"/>
                  </a:lnTo>
                  <a:lnTo>
                    <a:pt x="215" y="120"/>
                  </a:lnTo>
                  <a:lnTo>
                    <a:pt x="219" y="122"/>
                  </a:lnTo>
                  <a:lnTo>
                    <a:pt x="222" y="126"/>
                  </a:lnTo>
                  <a:lnTo>
                    <a:pt x="223" y="132"/>
                  </a:lnTo>
                  <a:lnTo>
                    <a:pt x="223" y="132"/>
                  </a:lnTo>
                  <a:lnTo>
                    <a:pt x="222" y="137"/>
                  </a:lnTo>
                  <a:lnTo>
                    <a:pt x="219" y="141"/>
                  </a:lnTo>
                  <a:lnTo>
                    <a:pt x="215" y="145"/>
                  </a:lnTo>
                  <a:lnTo>
                    <a:pt x="209" y="145"/>
                  </a:lnTo>
                  <a:lnTo>
                    <a:pt x="209" y="145"/>
                  </a:lnTo>
                  <a:lnTo>
                    <a:pt x="204" y="145"/>
                  </a:lnTo>
                  <a:lnTo>
                    <a:pt x="200" y="141"/>
                  </a:lnTo>
                  <a:lnTo>
                    <a:pt x="196" y="137"/>
                  </a:lnTo>
                  <a:lnTo>
                    <a:pt x="196" y="132"/>
                  </a:lnTo>
                  <a:lnTo>
                    <a:pt x="196" y="132"/>
                  </a:lnTo>
                  <a:close/>
                  <a:moveTo>
                    <a:pt x="227" y="98"/>
                  </a:moveTo>
                  <a:lnTo>
                    <a:pt x="117" y="98"/>
                  </a:lnTo>
                  <a:lnTo>
                    <a:pt x="117" y="74"/>
                  </a:lnTo>
                  <a:lnTo>
                    <a:pt x="117" y="74"/>
                  </a:lnTo>
                  <a:lnTo>
                    <a:pt x="117" y="63"/>
                  </a:lnTo>
                  <a:lnTo>
                    <a:pt x="121" y="52"/>
                  </a:lnTo>
                  <a:lnTo>
                    <a:pt x="126" y="43"/>
                  </a:lnTo>
                  <a:lnTo>
                    <a:pt x="133" y="35"/>
                  </a:lnTo>
                  <a:lnTo>
                    <a:pt x="141" y="28"/>
                  </a:lnTo>
                  <a:lnTo>
                    <a:pt x="150" y="23"/>
                  </a:lnTo>
                  <a:lnTo>
                    <a:pt x="161" y="20"/>
                  </a:lnTo>
                  <a:lnTo>
                    <a:pt x="172" y="19"/>
                  </a:lnTo>
                  <a:lnTo>
                    <a:pt x="172" y="19"/>
                  </a:lnTo>
                  <a:lnTo>
                    <a:pt x="183" y="20"/>
                  </a:lnTo>
                  <a:lnTo>
                    <a:pt x="193" y="23"/>
                  </a:lnTo>
                  <a:lnTo>
                    <a:pt x="203" y="28"/>
                  </a:lnTo>
                  <a:lnTo>
                    <a:pt x="211" y="35"/>
                  </a:lnTo>
                  <a:lnTo>
                    <a:pt x="217" y="43"/>
                  </a:lnTo>
                  <a:lnTo>
                    <a:pt x="223" y="52"/>
                  </a:lnTo>
                  <a:lnTo>
                    <a:pt x="226" y="63"/>
                  </a:lnTo>
                  <a:lnTo>
                    <a:pt x="227" y="74"/>
                  </a:lnTo>
                  <a:lnTo>
                    <a:pt x="227" y="98"/>
                  </a:lnTo>
                  <a:close/>
                  <a:moveTo>
                    <a:pt x="270" y="227"/>
                  </a:moveTo>
                  <a:lnTo>
                    <a:pt x="246" y="227"/>
                  </a:lnTo>
                  <a:lnTo>
                    <a:pt x="246" y="117"/>
                  </a:lnTo>
                  <a:lnTo>
                    <a:pt x="270" y="117"/>
                  </a:lnTo>
                  <a:lnTo>
                    <a:pt x="270" y="117"/>
                  </a:lnTo>
                  <a:lnTo>
                    <a:pt x="281" y="118"/>
                  </a:lnTo>
                  <a:lnTo>
                    <a:pt x="291" y="121"/>
                  </a:lnTo>
                  <a:lnTo>
                    <a:pt x="301" y="126"/>
                  </a:lnTo>
                  <a:lnTo>
                    <a:pt x="309" y="133"/>
                  </a:lnTo>
                  <a:lnTo>
                    <a:pt x="315" y="141"/>
                  </a:lnTo>
                  <a:lnTo>
                    <a:pt x="321" y="150"/>
                  </a:lnTo>
                  <a:lnTo>
                    <a:pt x="324" y="161"/>
                  </a:lnTo>
                  <a:lnTo>
                    <a:pt x="325" y="172"/>
                  </a:lnTo>
                  <a:lnTo>
                    <a:pt x="325" y="172"/>
                  </a:lnTo>
                  <a:lnTo>
                    <a:pt x="324" y="183"/>
                  </a:lnTo>
                  <a:lnTo>
                    <a:pt x="321" y="193"/>
                  </a:lnTo>
                  <a:lnTo>
                    <a:pt x="315" y="203"/>
                  </a:lnTo>
                  <a:lnTo>
                    <a:pt x="309" y="211"/>
                  </a:lnTo>
                  <a:lnTo>
                    <a:pt x="301" y="218"/>
                  </a:lnTo>
                  <a:lnTo>
                    <a:pt x="291" y="223"/>
                  </a:lnTo>
                  <a:lnTo>
                    <a:pt x="281" y="227"/>
                  </a:lnTo>
                  <a:lnTo>
                    <a:pt x="270" y="227"/>
                  </a:lnTo>
                  <a:lnTo>
                    <a:pt x="270" y="22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30" name="Rectangle 29">
            <a:extLst>
              <a:ext uri="{FF2B5EF4-FFF2-40B4-BE49-F238E27FC236}">
                <a16:creationId xmlns:a16="http://schemas.microsoft.com/office/drawing/2014/main" id="{20B197F4-B119-4AAB-8836-504DD3539C94}"/>
              </a:ext>
            </a:extLst>
          </p:cNvPr>
          <p:cNvSpPr/>
          <p:nvPr/>
        </p:nvSpPr>
        <p:spPr>
          <a:xfrm>
            <a:off x="282178"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do we want to achieve?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31" name="Straight Connector 30">
            <a:extLst>
              <a:ext uri="{FF2B5EF4-FFF2-40B4-BE49-F238E27FC236}">
                <a16:creationId xmlns:a16="http://schemas.microsoft.com/office/drawing/2014/main" id="{63C0D0DE-40B9-4B75-94B2-9A0A91D8618B}"/>
              </a:ext>
            </a:extLst>
          </p:cNvPr>
          <p:cNvCxnSpPr/>
          <p:nvPr/>
        </p:nvCxnSpPr>
        <p:spPr>
          <a:xfrm>
            <a:off x="343809"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pic>
        <p:nvPicPr>
          <p:cNvPr id="32" name="Picture 31">
            <a:extLst>
              <a:ext uri="{FF2B5EF4-FFF2-40B4-BE49-F238E27FC236}">
                <a16:creationId xmlns:a16="http://schemas.microsoft.com/office/drawing/2014/main" id="{4188B837-1085-454F-87C7-6D8D2B114533}"/>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5614" t="8123" r="11792" b="11155"/>
          <a:stretch/>
        </p:blipFill>
        <p:spPr>
          <a:xfrm>
            <a:off x="5774838" y="5150026"/>
            <a:ext cx="820383" cy="1227634"/>
          </a:xfrm>
          <a:prstGeom prst="rect">
            <a:avLst/>
          </a:prstGeom>
        </p:spPr>
      </p:pic>
      <p:sp>
        <p:nvSpPr>
          <p:cNvPr id="33" name="Rectangle 32">
            <a:extLst>
              <a:ext uri="{FF2B5EF4-FFF2-40B4-BE49-F238E27FC236}">
                <a16:creationId xmlns:a16="http://schemas.microsoft.com/office/drawing/2014/main" id="{CA0061C6-6577-45B3-92E6-8D8307CFF513}"/>
              </a:ext>
            </a:extLst>
          </p:cNvPr>
          <p:cNvSpPr/>
          <p:nvPr/>
        </p:nvSpPr>
        <p:spPr bwMode="gray">
          <a:xfrm>
            <a:off x="3536996" y="3610115"/>
            <a:ext cx="3064802" cy="1482333"/>
          </a:xfrm>
          <a:prstGeom prst="rect">
            <a:avLst/>
          </a:prstGeom>
          <a:solidFill>
            <a:srgbClr val="F2F2F2"/>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It’s easier to use HSC online systems, which are intuitive and joined up.</a:t>
            </a:r>
            <a:endParaRPr lang="en-GB" sz="1050" b="1" dirty="0">
              <a:solidFill>
                <a:srgbClr val="003E58"/>
              </a:solidFill>
              <a:latin typeface="Segoe UI" panose="020B0502040204020203" pitchFamily="34" charset="0"/>
              <a:cs typeface="Segoe UI" panose="020B0502040204020203" pitchFamily="34" charset="0"/>
            </a:endParaRPr>
          </a:p>
          <a:p>
            <a:pPr marL="171450" indent="-171450">
              <a:spcBef>
                <a:spcPts val="300"/>
              </a:spcBef>
              <a:buSzPct val="100000"/>
              <a:buFont typeface="Arial" panose="020B0604020202020204" pitchFamily="34" charset="0"/>
              <a:buChar char="•"/>
            </a:pPr>
            <a:r>
              <a:rPr lang="en-GB" sz="1050" b="1" dirty="0">
                <a:solidFill>
                  <a:srgbClr val="003E58"/>
                </a:solidFill>
                <a:latin typeface="Segoe UI" panose="020B0502040204020203" pitchFamily="34" charset="0"/>
                <a:cs typeface="Segoe UI" panose="020B0502040204020203" pitchFamily="34" charset="0"/>
              </a:rPr>
              <a:t>Information can be accessed  from the same place, </a:t>
            </a:r>
            <a:r>
              <a:rPr lang="en-GB" sz="1050" dirty="0">
                <a:solidFill>
                  <a:srgbClr val="003E58"/>
                </a:solidFill>
                <a:latin typeface="Segoe UI" panose="020B0502040204020203" pitchFamily="34" charset="0"/>
                <a:cs typeface="Segoe UI" panose="020B0502040204020203" pitchFamily="34" charset="0"/>
              </a:rPr>
              <a:t>so patients only need log in once.</a:t>
            </a:r>
          </a:p>
          <a:p>
            <a:pPr marL="171450" indent="-171450">
              <a:spcBef>
                <a:spcPts val="300"/>
              </a:spcBef>
              <a:buSzPct val="100000"/>
              <a:buFont typeface="Arial" panose="020B0604020202020204" pitchFamily="34" charset="0"/>
              <a:buChar char="•"/>
            </a:pPr>
            <a:r>
              <a:rPr lang="en-GB" sz="1050" dirty="0">
                <a:solidFill>
                  <a:srgbClr val="003E58"/>
                </a:solidFill>
                <a:latin typeface="Segoe UI" panose="020B0502040204020203" pitchFamily="34" charset="0"/>
                <a:cs typeface="Segoe UI" panose="020B0502040204020203" pitchFamily="34" charset="0"/>
              </a:rPr>
              <a:t>The referral process is </a:t>
            </a:r>
            <a:r>
              <a:rPr lang="en-GB" sz="1050" b="1" dirty="0">
                <a:solidFill>
                  <a:srgbClr val="003E58"/>
                </a:solidFill>
                <a:latin typeface="Segoe UI" panose="020B0502040204020203" pitchFamily="34" charset="0"/>
                <a:cs typeface="Segoe UI" panose="020B0502040204020203" pitchFamily="34" charset="0"/>
              </a:rPr>
              <a:t>faster and more streamlined, </a:t>
            </a:r>
            <a:r>
              <a:rPr lang="en-GB" sz="1050" dirty="0">
                <a:solidFill>
                  <a:srgbClr val="003E58"/>
                </a:solidFill>
                <a:latin typeface="Segoe UI" panose="020B0502040204020203" pitchFamily="34" charset="0"/>
                <a:cs typeface="Segoe UI" panose="020B0502040204020203" pitchFamily="34" charset="0"/>
              </a:rPr>
              <a:t>so that nobody falls through the cracks.</a:t>
            </a:r>
          </a:p>
        </p:txBody>
      </p:sp>
      <p:sp>
        <p:nvSpPr>
          <p:cNvPr id="34" name="Rectangle 33">
            <a:extLst>
              <a:ext uri="{FF2B5EF4-FFF2-40B4-BE49-F238E27FC236}">
                <a16:creationId xmlns:a16="http://schemas.microsoft.com/office/drawing/2014/main" id="{D2AC73E8-94BC-43EE-A72D-7460E8141AB7}"/>
              </a:ext>
            </a:extLst>
          </p:cNvPr>
          <p:cNvSpPr/>
          <p:nvPr/>
        </p:nvSpPr>
        <p:spPr bwMode="gray">
          <a:xfrm>
            <a:off x="3536996" y="5153308"/>
            <a:ext cx="2237842" cy="1227634"/>
          </a:xfrm>
          <a:prstGeom prst="rect">
            <a:avLst/>
          </a:prstGeom>
          <a:solidFill>
            <a:srgbClr val="F2F2F2"/>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r>
              <a:rPr lang="en-GB" sz="1050" i="1">
                <a:solidFill>
                  <a:srgbClr val="003E58"/>
                </a:solidFill>
                <a:latin typeface="Segoe UI" panose="020B0502040204020203" pitchFamily="34" charset="0"/>
                <a:cs typeface="Segoe UI" panose="020B0502040204020203" pitchFamily="34" charset="0"/>
              </a:rPr>
              <a:t>My referrals are processed quickly and easily and I am less reliant on paper letters because all the information I need can be found online. </a:t>
            </a:r>
          </a:p>
        </p:txBody>
      </p:sp>
      <p:sp>
        <p:nvSpPr>
          <p:cNvPr id="35" name="TextBox 34">
            <a:extLst>
              <a:ext uri="{FF2B5EF4-FFF2-40B4-BE49-F238E27FC236}">
                <a16:creationId xmlns:a16="http://schemas.microsoft.com/office/drawing/2014/main" id="{C66CEE2D-11C5-49F3-ABAB-BF447C46DA5F}"/>
              </a:ext>
            </a:extLst>
          </p:cNvPr>
          <p:cNvSpPr txBox="1"/>
          <p:nvPr/>
        </p:nvSpPr>
        <p:spPr>
          <a:xfrm>
            <a:off x="3567133" y="3344183"/>
            <a:ext cx="1735042" cy="184666"/>
          </a:xfrm>
          <a:prstGeom prst="rect">
            <a:avLst/>
          </a:prstGeom>
          <a:noFill/>
        </p:spPr>
        <p:txBody>
          <a:bodyPr wrap="square" lIns="0" tIns="0" rIns="0" bIns="0" rtlCol="0">
            <a:spAutoFit/>
          </a:bodyPr>
          <a:lstStyle/>
          <a:p>
            <a:pPr>
              <a:spcBef>
                <a:spcPts val="300"/>
              </a:spcBef>
              <a:buSzPct val="100000"/>
            </a:pPr>
            <a:r>
              <a:rPr lang="en-GB" sz="1200" b="1" dirty="0">
                <a:solidFill>
                  <a:schemeClr val="accent6">
                    <a:lumMod val="50000"/>
                  </a:schemeClr>
                </a:solidFill>
                <a:latin typeface="Segoe UI" panose="020B0502040204020203" pitchFamily="34" charset="0"/>
                <a:cs typeface="Segoe UI" panose="020B0502040204020203" pitchFamily="34" charset="0"/>
              </a:rPr>
              <a:t>For our population:</a:t>
            </a:r>
          </a:p>
        </p:txBody>
      </p:sp>
      <p:sp>
        <p:nvSpPr>
          <p:cNvPr id="36" name="TextBox 35">
            <a:extLst>
              <a:ext uri="{FF2B5EF4-FFF2-40B4-BE49-F238E27FC236}">
                <a16:creationId xmlns:a16="http://schemas.microsoft.com/office/drawing/2014/main" id="{64EBF14F-864F-48FC-A8EC-45C9BA3C885C}"/>
              </a:ext>
            </a:extLst>
          </p:cNvPr>
          <p:cNvSpPr txBox="1"/>
          <p:nvPr/>
        </p:nvSpPr>
        <p:spPr>
          <a:xfrm>
            <a:off x="3567133" y="5143133"/>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37" name="TextBox 36">
            <a:extLst>
              <a:ext uri="{FF2B5EF4-FFF2-40B4-BE49-F238E27FC236}">
                <a16:creationId xmlns:a16="http://schemas.microsoft.com/office/drawing/2014/main" id="{F300E5C8-6925-4D0D-9EEB-499A98818732}"/>
              </a:ext>
            </a:extLst>
          </p:cNvPr>
          <p:cNvSpPr txBox="1"/>
          <p:nvPr/>
        </p:nvSpPr>
        <p:spPr>
          <a:xfrm>
            <a:off x="5553980" y="6069244"/>
            <a:ext cx="200530"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pic>
        <p:nvPicPr>
          <p:cNvPr id="38" name="Picture 37">
            <a:extLst>
              <a:ext uri="{FF2B5EF4-FFF2-40B4-BE49-F238E27FC236}">
                <a16:creationId xmlns:a16="http://schemas.microsoft.com/office/drawing/2014/main" id="{1E3CC20C-D152-4EF3-9C8D-A3DC8984DB96}"/>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44021" r="11879" b="986"/>
          <a:stretch/>
        </p:blipFill>
        <p:spPr>
          <a:xfrm>
            <a:off x="5774838" y="8122063"/>
            <a:ext cx="826959" cy="1202498"/>
          </a:xfrm>
          <a:prstGeom prst="rect">
            <a:avLst/>
          </a:prstGeom>
        </p:spPr>
      </p:pic>
      <p:sp>
        <p:nvSpPr>
          <p:cNvPr id="39" name="Rectangle 38">
            <a:extLst>
              <a:ext uri="{FF2B5EF4-FFF2-40B4-BE49-F238E27FC236}">
                <a16:creationId xmlns:a16="http://schemas.microsoft.com/office/drawing/2014/main" id="{D49B1206-A16E-458A-A66A-45C6C28B8F82}"/>
              </a:ext>
            </a:extLst>
          </p:cNvPr>
          <p:cNvSpPr/>
          <p:nvPr/>
        </p:nvSpPr>
        <p:spPr bwMode="gray">
          <a:xfrm>
            <a:off x="3536995" y="6782390"/>
            <a:ext cx="3064802" cy="1289148"/>
          </a:xfrm>
          <a:prstGeom prst="rect">
            <a:avLst/>
          </a:prstGeom>
          <a:solidFill>
            <a:schemeClr val="bg1">
              <a:lumMod val="95000"/>
            </a:schemeClr>
          </a:solidFill>
          <a:ln w="19050" algn="ctr">
            <a:noFill/>
            <a:miter lim="800000"/>
            <a:headEnd/>
            <a:tailEnd/>
          </a:ln>
        </p:spPr>
        <p:txBody>
          <a:bodyPr wrap="square" lIns="88900" tIns="88900" rIns="88900" bIns="88900" rtlCol="0" anchor="t"/>
          <a:lstStyle/>
          <a:p>
            <a:pPr marL="171450" indent="-171450">
              <a:spcBef>
                <a:spcPts val="300"/>
              </a:spcBef>
              <a:buSzPct val="100000"/>
              <a:buFont typeface="Arial" panose="020B0604020202020204" pitchFamily="34" charset="0"/>
              <a:buChar char="•"/>
            </a:pPr>
            <a:r>
              <a:rPr lang="en-GB" sz="1050">
                <a:solidFill>
                  <a:srgbClr val="003E58"/>
                </a:solidFill>
                <a:latin typeface="Segoe UI" panose="020B0502040204020203" pitchFamily="34" charset="0"/>
                <a:cs typeface="Segoe UI" panose="020B0502040204020203" pitchFamily="34" charset="0"/>
              </a:rPr>
              <a:t>Information is more accessible and </a:t>
            </a:r>
            <a:r>
              <a:rPr lang="en-GB" sz="1050" b="1">
                <a:solidFill>
                  <a:srgbClr val="003E58"/>
                </a:solidFill>
                <a:latin typeface="Segoe UI" panose="020B0502040204020203" pitchFamily="34" charset="0"/>
                <a:cs typeface="Segoe UI" panose="020B0502040204020203" pitchFamily="34" charset="0"/>
              </a:rPr>
              <a:t>processes such as referrals are faster and more streamlined.</a:t>
            </a:r>
          </a:p>
          <a:p>
            <a:pPr marL="171450" indent="-171450">
              <a:spcBef>
                <a:spcPts val="300"/>
              </a:spcBef>
              <a:buSzPct val="100000"/>
              <a:buFont typeface="Arial" panose="020B0604020202020204" pitchFamily="34" charset="0"/>
              <a:buChar char="•"/>
            </a:pPr>
            <a:r>
              <a:rPr lang="en-GB" sz="1050" b="1">
                <a:solidFill>
                  <a:srgbClr val="003E58"/>
                </a:solidFill>
                <a:latin typeface="Segoe UI" panose="020B0502040204020203" pitchFamily="34" charset="0"/>
                <a:cs typeface="Segoe UI" panose="020B0502040204020203" pitchFamily="34" charset="0"/>
              </a:rPr>
              <a:t>One unified system </a:t>
            </a:r>
            <a:r>
              <a:rPr lang="en-GB" sz="1050">
                <a:solidFill>
                  <a:srgbClr val="003E58"/>
                </a:solidFill>
                <a:latin typeface="Segoe UI" panose="020B0502040204020203" pitchFamily="34" charset="0"/>
                <a:cs typeface="Segoe UI" panose="020B0502040204020203" pitchFamily="34" charset="0"/>
              </a:rPr>
              <a:t>across HSC makes systems more </a:t>
            </a:r>
            <a:r>
              <a:rPr lang="en-GB" sz="1050" b="1">
                <a:solidFill>
                  <a:srgbClr val="003E58"/>
                </a:solidFill>
                <a:latin typeface="Segoe UI" panose="020B0502040204020203" pitchFamily="34" charset="0"/>
                <a:cs typeface="Segoe UI" panose="020B0502040204020203" pitchFamily="34" charset="0"/>
              </a:rPr>
              <a:t>streamlined</a:t>
            </a:r>
            <a:r>
              <a:rPr lang="en-GB" sz="1050">
                <a:solidFill>
                  <a:srgbClr val="003E58"/>
                </a:solidFill>
                <a:latin typeface="Segoe UI" panose="020B0502040204020203" pitchFamily="34" charset="0"/>
                <a:cs typeface="Segoe UI" panose="020B0502040204020203" pitchFamily="34" charset="0"/>
              </a:rPr>
              <a:t> and </a:t>
            </a:r>
            <a:r>
              <a:rPr lang="en-GB" sz="1050" b="1">
                <a:solidFill>
                  <a:srgbClr val="003E58"/>
                </a:solidFill>
                <a:latin typeface="Segoe UI" panose="020B0502040204020203" pitchFamily="34" charset="0"/>
                <a:cs typeface="Segoe UI" panose="020B0502040204020203" pitchFamily="34" charset="0"/>
              </a:rPr>
              <a:t>intuitive</a:t>
            </a:r>
          </a:p>
          <a:p>
            <a:pPr marL="171450" indent="-171450">
              <a:spcBef>
                <a:spcPts val="300"/>
              </a:spcBef>
              <a:buSzPct val="100000"/>
              <a:buFont typeface="Arial" panose="020B0604020202020204" pitchFamily="34" charset="0"/>
              <a:buChar char="•"/>
            </a:pPr>
            <a:r>
              <a:rPr lang="en-GB" sz="1050" b="1">
                <a:solidFill>
                  <a:srgbClr val="003E58"/>
                </a:solidFill>
                <a:latin typeface="Segoe UI" panose="020B0502040204020203" pitchFamily="34" charset="0"/>
                <a:cs typeface="Segoe UI" panose="020B0502040204020203" pitchFamily="34" charset="0"/>
              </a:rPr>
              <a:t>The systems ‘speak’ to each other </a:t>
            </a:r>
            <a:r>
              <a:rPr lang="en-GB" sz="1050">
                <a:solidFill>
                  <a:srgbClr val="003E58"/>
                </a:solidFill>
                <a:latin typeface="Segoe UI" panose="020B0502040204020203" pitchFamily="34" charset="0"/>
                <a:cs typeface="Segoe UI" panose="020B0502040204020203" pitchFamily="34" charset="0"/>
              </a:rPr>
              <a:t>which helps to keep information up to date.</a:t>
            </a:r>
          </a:p>
        </p:txBody>
      </p:sp>
      <p:sp>
        <p:nvSpPr>
          <p:cNvPr id="40" name="Rectangle 39">
            <a:extLst>
              <a:ext uri="{FF2B5EF4-FFF2-40B4-BE49-F238E27FC236}">
                <a16:creationId xmlns:a16="http://schemas.microsoft.com/office/drawing/2014/main" id="{AD2686CE-27A1-4E6B-B1DC-980F01C220BD}"/>
              </a:ext>
            </a:extLst>
          </p:cNvPr>
          <p:cNvSpPr/>
          <p:nvPr/>
        </p:nvSpPr>
        <p:spPr bwMode="gray">
          <a:xfrm>
            <a:off x="3536994" y="8122063"/>
            <a:ext cx="2237843" cy="1202499"/>
          </a:xfrm>
          <a:prstGeom prst="rect">
            <a:avLst/>
          </a:prstGeom>
          <a:solidFill>
            <a:schemeClr val="bg1">
              <a:lumMod val="95000"/>
            </a:schemeClr>
          </a:solidFill>
          <a:ln w="19050" algn="ctr">
            <a:noFill/>
            <a:miter lim="800000"/>
            <a:headEnd/>
            <a:tailEnd/>
          </a:ln>
        </p:spPr>
        <p:txBody>
          <a:bodyPr wrap="square" lIns="108000" tIns="88900" rIns="88900" bIns="88900" rtlCol="0" anchor="ctr"/>
          <a:lstStyle/>
          <a:p>
            <a:pPr algn="ctr">
              <a:lnSpc>
                <a:spcPct val="106000"/>
              </a:lnSpc>
              <a:buFont typeface="Wingdings 2" pitchFamily="18" charset="2"/>
              <a:buNone/>
            </a:pPr>
            <a:r>
              <a:rPr lang="en-GB" sz="1050" i="1" dirty="0">
                <a:solidFill>
                  <a:srgbClr val="003E58"/>
                </a:solidFill>
                <a:latin typeface="Segoe UI" panose="020B0502040204020203" pitchFamily="34" charset="0"/>
                <a:cs typeface="Segoe UI" panose="020B0502040204020203" pitchFamily="34" charset="0"/>
              </a:rPr>
              <a:t>It is fast and easy to access all the systems I need day to </a:t>
            </a:r>
            <a:r>
              <a:rPr lang="en-GB" sz="1050" i="1" dirty="0" err="1">
                <a:solidFill>
                  <a:srgbClr val="003E58"/>
                </a:solidFill>
                <a:latin typeface="Segoe UI" panose="020B0502040204020203" pitchFamily="34" charset="0"/>
                <a:cs typeface="Segoe UI" panose="020B0502040204020203" pitchFamily="34" charset="0"/>
              </a:rPr>
              <a:t>dayand</a:t>
            </a:r>
            <a:r>
              <a:rPr lang="en-GB" sz="1050" i="1" dirty="0">
                <a:solidFill>
                  <a:srgbClr val="003E58"/>
                </a:solidFill>
                <a:latin typeface="Segoe UI" panose="020B0502040204020203" pitchFamily="34" charset="0"/>
                <a:cs typeface="Segoe UI" panose="020B0502040204020203" pitchFamily="34" charset="0"/>
              </a:rPr>
              <a:t> I can trust that there is a single source of truth for information.</a:t>
            </a:r>
          </a:p>
        </p:txBody>
      </p:sp>
      <p:sp>
        <p:nvSpPr>
          <p:cNvPr id="41" name="TextBox 40">
            <a:extLst>
              <a:ext uri="{FF2B5EF4-FFF2-40B4-BE49-F238E27FC236}">
                <a16:creationId xmlns:a16="http://schemas.microsoft.com/office/drawing/2014/main" id="{458C5900-C1AA-4A3B-A705-7B4577474DCA}"/>
              </a:ext>
            </a:extLst>
          </p:cNvPr>
          <p:cNvSpPr txBox="1"/>
          <p:nvPr/>
        </p:nvSpPr>
        <p:spPr>
          <a:xfrm>
            <a:off x="3524978" y="6471488"/>
            <a:ext cx="2005884" cy="184666"/>
          </a:xfrm>
          <a:prstGeom prst="rect">
            <a:avLst/>
          </a:prstGeom>
          <a:noFill/>
        </p:spPr>
        <p:txBody>
          <a:bodyPr wrap="square" lIns="0" tIns="0" rIns="0" bIns="0" rtlCol="0">
            <a:spAutoFit/>
          </a:bodyPr>
          <a:lstStyle/>
          <a:p>
            <a:pPr>
              <a:spcBef>
                <a:spcPts val="300"/>
              </a:spcBef>
              <a:buSzPct val="100000"/>
            </a:pPr>
            <a:r>
              <a:rPr lang="en-GB" sz="1200" b="1">
                <a:solidFill>
                  <a:schemeClr val="accent6">
                    <a:lumMod val="50000"/>
                  </a:schemeClr>
                </a:solidFill>
                <a:latin typeface="Segoe UI" panose="020B0502040204020203" pitchFamily="34" charset="0"/>
                <a:cs typeface="Segoe UI" panose="020B0502040204020203" pitchFamily="34" charset="0"/>
              </a:rPr>
              <a:t>For our people:</a:t>
            </a:r>
          </a:p>
        </p:txBody>
      </p:sp>
      <p:sp>
        <p:nvSpPr>
          <p:cNvPr id="42" name="TextBox 41">
            <a:extLst>
              <a:ext uri="{FF2B5EF4-FFF2-40B4-BE49-F238E27FC236}">
                <a16:creationId xmlns:a16="http://schemas.microsoft.com/office/drawing/2014/main" id="{FA88D7C9-269B-4D16-B1FC-979A9B8F413E}"/>
              </a:ext>
            </a:extLst>
          </p:cNvPr>
          <p:cNvSpPr txBox="1"/>
          <p:nvPr/>
        </p:nvSpPr>
        <p:spPr>
          <a:xfrm>
            <a:off x="3590146" y="8122063"/>
            <a:ext cx="150682" cy="430887"/>
          </a:xfrm>
          <a:prstGeom prst="rect">
            <a:avLst/>
          </a:prstGeom>
          <a:noFill/>
        </p:spPr>
        <p:txBody>
          <a:bodyPr wrap="none" lIns="0" tIns="0" rIns="0" bIns="0" rtlCol="0">
            <a:spAutoFit/>
          </a:bodyPr>
          <a:lstStyle/>
          <a:p>
            <a:pPr>
              <a:spcBef>
                <a:spcPts val="600"/>
              </a:spcBef>
              <a:buSzPct val="100000"/>
            </a:pPr>
            <a:r>
              <a:rPr lang="en-GB" sz="2800">
                <a:solidFill>
                  <a:srgbClr val="003E58"/>
                </a:solidFill>
              </a:rPr>
              <a:t>“</a:t>
            </a:r>
          </a:p>
        </p:txBody>
      </p:sp>
      <p:sp>
        <p:nvSpPr>
          <p:cNvPr id="43" name="TextBox 42">
            <a:extLst>
              <a:ext uri="{FF2B5EF4-FFF2-40B4-BE49-F238E27FC236}">
                <a16:creationId xmlns:a16="http://schemas.microsoft.com/office/drawing/2014/main" id="{414425C3-B608-4435-9112-5C79A055C5F2}"/>
              </a:ext>
            </a:extLst>
          </p:cNvPr>
          <p:cNvSpPr txBox="1"/>
          <p:nvPr/>
        </p:nvSpPr>
        <p:spPr>
          <a:xfrm>
            <a:off x="5542661" y="9031610"/>
            <a:ext cx="130336" cy="430887"/>
          </a:xfrm>
          <a:prstGeom prst="rect">
            <a:avLst/>
          </a:prstGeom>
          <a:noFill/>
        </p:spPr>
        <p:txBody>
          <a:bodyPr wrap="square" lIns="0" tIns="0" rIns="0" bIns="0" rtlCol="0">
            <a:spAutoFit/>
          </a:bodyPr>
          <a:lstStyle/>
          <a:p>
            <a:pPr>
              <a:spcBef>
                <a:spcPts val="600"/>
              </a:spcBef>
              <a:buSzPct val="100000"/>
            </a:pPr>
            <a:r>
              <a:rPr lang="en-GB" sz="2800">
                <a:solidFill>
                  <a:srgbClr val="003E58"/>
                </a:solidFill>
              </a:rPr>
              <a:t>”</a:t>
            </a:r>
          </a:p>
        </p:txBody>
      </p:sp>
      <p:sp>
        <p:nvSpPr>
          <p:cNvPr id="44" name="Rectangle 43">
            <a:extLst>
              <a:ext uri="{FF2B5EF4-FFF2-40B4-BE49-F238E27FC236}">
                <a16:creationId xmlns:a16="http://schemas.microsoft.com/office/drawing/2014/main" id="{E985C173-77FE-4490-9191-E2CF177F1D77}"/>
              </a:ext>
            </a:extLst>
          </p:cNvPr>
          <p:cNvSpPr/>
          <p:nvPr/>
        </p:nvSpPr>
        <p:spPr>
          <a:xfrm>
            <a:off x="3475365" y="2836230"/>
            <a:ext cx="3146822" cy="343043"/>
          </a:xfrm>
          <a:prstGeom prst="rect">
            <a:avLst/>
          </a:prstGeom>
        </p:spPr>
        <p:txBody>
          <a:bodyPr wrap="square">
            <a:spAutoFit/>
          </a:bodyPr>
          <a:lstStyle/>
          <a:p>
            <a:pPr>
              <a:lnSpc>
                <a:spcPct val="130000"/>
              </a:lnSpc>
              <a:spcAft>
                <a:spcPts val="1200"/>
              </a:spcAft>
              <a:defRPr/>
            </a:pPr>
            <a:r>
              <a:rPr lang="en-GB" sz="1400" b="1">
                <a:solidFill>
                  <a:srgbClr val="0097A9"/>
                </a:solidFill>
                <a:latin typeface="Segoe UI" panose="020B0502040204020203" pitchFamily="34" charset="0"/>
                <a:cs typeface="Segoe UI" panose="020B0502040204020203" pitchFamily="34" charset="0"/>
              </a:rPr>
              <a:t>What will the future look like?</a:t>
            </a:r>
            <a:endParaRPr lang="en-GB" sz="1400" b="1">
              <a:solidFill>
                <a:srgbClr val="0097A9"/>
              </a:solidFill>
              <a:highlight>
                <a:srgbClr val="FFFF00"/>
              </a:highlight>
              <a:latin typeface="Segoe UI" panose="020B0502040204020203" pitchFamily="34" charset="0"/>
              <a:cs typeface="Segoe UI" panose="020B0502040204020203" pitchFamily="34" charset="0"/>
            </a:endParaRPr>
          </a:p>
        </p:txBody>
      </p:sp>
      <p:cxnSp>
        <p:nvCxnSpPr>
          <p:cNvPr id="45" name="Straight Connector 44">
            <a:extLst>
              <a:ext uri="{FF2B5EF4-FFF2-40B4-BE49-F238E27FC236}">
                <a16:creationId xmlns:a16="http://schemas.microsoft.com/office/drawing/2014/main" id="{C137EB20-F9D5-4895-A4CF-8AEE027FFF41}"/>
              </a:ext>
            </a:extLst>
          </p:cNvPr>
          <p:cNvCxnSpPr/>
          <p:nvPr/>
        </p:nvCxnSpPr>
        <p:spPr>
          <a:xfrm>
            <a:off x="3536996" y="3232763"/>
            <a:ext cx="2952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26709"/>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EC5CB979-785C-4871-BC1B-B3F3FF89A59D}"/>
              </a:ext>
            </a:extLst>
          </p:cNvPr>
          <p:cNvSpPr>
            <a:spLocks noGrp="1"/>
          </p:cNvSpPr>
          <p:nvPr>
            <p:ph type="title"/>
          </p:nvPr>
        </p:nvSpPr>
        <p:spPr>
          <a:xfrm>
            <a:off x="282178" y="401980"/>
            <a:ext cx="6293644" cy="482587"/>
          </a:xfrm>
        </p:spPr>
        <p:txBody>
          <a:bodyPr/>
          <a:lstStyle/>
          <a:p>
            <a:r>
              <a:rPr lang="en-GB" sz="3600">
                <a:solidFill>
                  <a:srgbClr val="0097A9"/>
                </a:solidFill>
                <a:latin typeface="Segoe UI" panose="020B0502040204020203" pitchFamily="34" charset="0"/>
                <a:cs typeface="Segoe UI" panose="020B0502040204020203" pitchFamily="34" charset="0"/>
              </a:rPr>
              <a:t>Personalisation of care </a:t>
            </a:r>
          </a:p>
        </p:txBody>
      </p:sp>
      <p:cxnSp>
        <p:nvCxnSpPr>
          <p:cNvPr id="9" name="Straight Connector 8">
            <a:extLst>
              <a:ext uri="{FF2B5EF4-FFF2-40B4-BE49-F238E27FC236}">
                <a16:creationId xmlns:a16="http://schemas.microsoft.com/office/drawing/2014/main" id="{D6BE12A9-3336-4899-937B-4BF5F009224D}"/>
              </a:ext>
            </a:extLst>
          </p:cNvPr>
          <p:cNvCxnSpPr/>
          <p:nvPr/>
        </p:nvCxnSpPr>
        <p:spPr>
          <a:xfrm>
            <a:off x="0" y="1079500"/>
            <a:ext cx="6858000" cy="0"/>
          </a:xfrm>
          <a:prstGeom prst="line">
            <a:avLst/>
          </a:prstGeom>
          <a:ln w="19050">
            <a:solidFill>
              <a:srgbClr val="0097A9"/>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88FC7221-8936-41AF-A175-62BCBCFAE14F}"/>
              </a:ext>
            </a:extLst>
          </p:cNvPr>
          <p:cNvSpPr/>
          <p:nvPr/>
        </p:nvSpPr>
        <p:spPr bwMode="gray">
          <a:xfrm>
            <a:off x="235812" y="1275319"/>
            <a:ext cx="808406"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endParaRPr lang="en-GB" sz="1400" b="1">
              <a:solidFill>
                <a:schemeClr val="accent6">
                  <a:lumMod val="50000"/>
                </a:schemeClr>
              </a:solidFill>
              <a:latin typeface="Segoe UI" panose="020B0502040204020203" pitchFamily="34" charset="0"/>
              <a:cs typeface="Segoe UI" panose="020B0502040204020203" pitchFamily="34" charset="0"/>
            </a:endParaRPr>
          </a:p>
        </p:txBody>
      </p:sp>
      <p:sp>
        <p:nvSpPr>
          <p:cNvPr id="17" name="Rectangle 16">
            <a:extLst>
              <a:ext uri="{FF2B5EF4-FFF2-40B4-BE49-F238E27FC236}">
                <a16:creationId xmlns:a16="http://schemas.microsoft.com/office/drawing/2014/main" id="{BC0B767C-4C05-4C8A-A415-8744F64AFBCF}"/>
              </a:ext>
            </a:extLst>
          </p:cNvPr>
          <p:cNvSpPr/>
          <p:nvPr/>
        </p:nvSpPr>
        <p:spPr bwMode="gray">
          <a:xfrm>
            <a:off x="946496" y="1274434"/>
            <a:ext cx="5675692" cy="882634"/>
          </a:xfrm>
          <a:prstGeom prst="rect">
            <a:avLst/>
          </a:prstGeom>
          <a:solidFill>
            <a:srgbClr val="DDEFE8"/>
          </a:solidFill>
          <a:ln w="19050" algn="ctr">
            <a:noFill/>
            <a:miter lim="800000"/>
            <a:headEnd/>
            <a:tailEnd/>
          </a:ln>
        </p:spPr>
        <p:txBody>
          <a:bodyPr wrap="square" lIns="88900" tIns="88900" rIns="88900" bIns="88900" rtlCol="0" anchor="ctr"/>
          <a:lstStyle/>
          <a:p>
            <a:pPr>
              <a:lnSpc>
                <a:spcPct val="106000"/>
              </a:lnSpc>
              <a:buFont typeface="Wingdings 2" pitchFamily="18" charset="2"/>
              <a:buNone/>
            </a:pPr>
            <a:r>
              <a:rPr lang="en-GB" sz="1400" b="1">
                <a:solidFill>
                  <a:schemeClr val="accent6">
                    <a:lumMod val="50000"/>
                  </a:schemeClr>
                </a:solidFill>
                <a:latin typeface="Segoe UI" panose="020B0502040204020203" pitchFamily="34" charset="0"/>
                <a:cs typeface="Segoe UI" panose="020B0502040204020203" pitchFamily="34" charset="0"/>
              </a:rPr>
              <a:t>Effective and joined up care through systems integration and streamlined information flows</a:t>
            </a:r>
          </a:p>
        </p:txBody>
      </p:sp>
      <p:sp>
        <p:nvSpPr>
          <p:cNvPr id="15" name="Rectangle 14">
            <a:extLst>
              <a:ext uri="{FF2B5EF4-FFF2-40B4-BE49-F238E27FC236}">
                <a16:creationId xmlns:a16="http://schemas.microsoft.com/office/drawing/2014/main" id="{2DDF948E-8A61-43AC-A75D-3BBC6867EE0F}"/>
              </a:ext>
            </a:extLst>
          </p:cNvPr>
          <p:cNvSpPr/>
          <p:nvPr/>
        </p:nvSpPr>
        <p:spPr>
          <a:xfrm>
            <a:off x="235812" y="3095954"/>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dirty="0">
                <a:solidFill>
                  <a:srgbClr val="003E58"/>
                </a:solidFill>
                <a:latin typeface="Segoe UI" panose="020B0502040204020203" pitchFamily="34" charset="0"/>
                <a:cs typeface="Segoe UI" panose="020B0502040204020203" pitchFamily="34" charset="0"/>
              </a:rPr>
              <a:t>Maureen Quinn – Physiotherapy patient </a:t>
            </a:r>
          </a:p>
        </p:txBody>
      </p:sp>
      <p:sp>
        <p:nvSpPr>
          <p:cNvPr id="21" name="Rectangle 20">
            <a:extLst>
              <a:ext uri="{FF2B5EF4-FFF2-40B4-BE49-F238E27FC236}">
                <a16:creationId xmlns:a16="http://schemas.microsoft.com/office/drawing/2014/main" id="{B95A44DC-E235-4FB9-939F-875900C63D21}"/>
              </a:ext>
            </a:extLst>
          </p:cNvPr>
          <p:cNvSpPr/>
          <p:nvPr/>
        </p:nvSpPr>
        <p:spPr>
          <a:xfrm>
            <a:off x="2342102" y="3725864"/>
            <a:ext cx="4271251" cy="2385222"/>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Maureen has severe arthritis and is being treated for loss of mobility by a physiotherapy team and orthopaedic specialist. She has become more forgetful as she has gotten older and often sees different therapists and doctors throughout her treatment.</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Maureen’s digital care record is updated at every appointment, so she doesn’t need to remember everything for the next healthcare professional that she sees. Everyone is aware of her history and conditions when she arrives at appointments which makes her feel safe and saves time during appointments.</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If her condition changes and she needs to be referred elsewhere, a digital referral is generated immediately and Maureen receives confirmation to her phone or through the post as she chooses.</a:t>
            </a:r>
            <a:endParaRPr lang="en-GB" sz="1050" strike="sngStrike" dirty="0">
              <a:solidFill>
                <a:srgbClr val="313131"/>
              </a:solidFill>
              <a:latin typeface="Segoe UI" panose="020B0502040204020203" pitchFamily="34" charset="0"/>
              <a:cs typeface="Segoe UI" panose="020B0502040204020203" pitchFamily="34" charset="0"/>
            </a:endParaRPr>
          </a:p>
        </p:txBody>
      </p:sp>
      <p:sp>
        <p:nvSpPr>
          <p:cNvPr id="22" name="Rectangle 21">
            <a:extLst>
              <a:ext uri="{FF2B5EF4-FFF2-40B4-BE49-F238E27FC236}">
                <a16:creationId xmlns:a16="http://schemas.microsoft.com/office/drawing/2014/main" id="{01EB0515-88F5-46E6-A833-04417B58E76B}"/>
              </a:ext>
            </a:extLst>
          </p:cNvPr>
          <p:cNvSpPr/>
          <p:nvPr/>
        </p:nvSpPr>
        <p:spPr>
          <a:xfrm>
            <a:off x="235812" y="5450552"/>
            <a:ext cx="1975907" cy="660534"/>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74</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Retired</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Derry</a:t>
            </a:r>
          </a:p>
        </p:txBody>
      </p:sp>
      <p:sp>
        <p:nvSpPr>
          <p:cNvPr id="26" name="Rectangle 25">
            <a:extLst>
              <a:ext uri="{FF2B5EF4-FFF2-40B4-BE49-F238E27FC236}">
                <a16:creationId xmlns:a16="http://schemas.microsoft.com/office/drawing/2014/main" id="{01D0044D-1A28-41A4-B2D7-A08B2AC65B2D}"/>
              </a:ext>
            </a:extLst>
          </p:cNvPr>
          <p:cNvSpPr/>
          <p:nvPr/>
        </p:nvSpPr>
        <p:spPr>
          <a:xfrm>
            <a:off x="235812" y="6196675"/>
            <a:ext cx="6386376" cy="559682"/>
          </a:xfrm>
          <a:prstGeom prst="rect">
            <a:avLst/>
          </a:prstGeom>
          <a:solidFill>
            <a:srgbClr val="DDEFE8"/>
          </a:solidFill>
          <a:ln w="12700" cap="flat" cmpd="sng" algn="ctr">
            <a:noFill/>
            <a:prstDash val="solid"/>
            <a:miter lim="800000"/>
          </a:ln>
          <a:effectLst/>
        </p:spPr>
        <p:txBody>
          <a:bodyPr rtlCol="0" anchor="ctr"/>
          <a:lstStyle/>
          <a:p>
            <a:r>
              <a:rPr lang="en-GB" sz="1400" b="1" kern="0">
                <a:solidFill>
                  <a:srgbClr val="003E58"/>
                </a:solidFill>
                <a:latin typeface="Segoe UI" panose="020B0502040204020203" pitchFamily="34" charset="0"/>
                <a:cs typeface="Segoe UI" panose="020B0502040204020203" pitchFamily="34" charset="0"/>
              </a:rPr>
              <a:t>Emily Jones – Physiotherapist</a:t>
            </a:r>
          </a:p>
        </p:txBody>
      </p:sp>
      <p:pic>
        <p:nvPicPr>
          <p:cNvPr id="27" name="Picture 26">
            <a:extLst>
              <a:ext uri="{FF2B5EF4-FFF2-40B4-BE49-F238E27FC236}">
                <a16:creationId xmlns:a16="http://schemas.microsoft.com/office/drawing/2014/main" id="{C9E05771-3E1E-4BDA-A2EB-DC4E6AB6818F}"/>
              </a:ext>
            </a:extLst>
          </p:cNvPr>
          <p:cNvPicPr>
            <a:picLocks noChangeAspect="1"/>
          </p:cNvPicPr>
          <p:nvPr/>
        </p:nvPicPr>
        <p:blipFill>
          <a:blip r:embed="rId3"/>
          <a:stretch>
            <a:fillRect/>
          </a:stretch>
        </p:blipFill>
        <p:spPr>
          <a:xfrm>
            <a:off x="174561" y="6808478"/>
            <a:ext cx="2037158" cy="1690674"/>
          </a:xfrm>
          <a:prstGeom prst="rect">
            <a:avLst/>
          </a:prstGeom>
        </p:spPr>
      </p:pic>
      <p:sp>
        <p:nvSpPr>
          <p:cNvPr id="29" name="Rectangle 28">
            <a:extLst>
              <a:ext uri="{FF2B5EF4-FFF2-40B4-BE49-F238E27FC236}">
                <a16:creationId xmlns:a16="http://schemas.microsoft.com/office/drawing/2014/main" id="{2CF37A10-1864-4143-8082-AFDCEB76AFD5}"/>
              </a:ext>
            </a:extLst>
          </p:cNvPr>
          <p:cNvSpPr/>
          <p:nvPr/>
        </p:nvSpPr>
        <p:spPr>
          <a:xfrm>
            <a:off x="2342102" y="6828082"/>
            <a:ext cx="4271251" cy="2460770"/>
          </a:xfrm>
          <a:prstGeom prst="rect">
            <a:avLst/>
          </a:prstGeom>
          <a:solidFill>
            <a:sysClr val="window" lastClr="FFFFFF"/>
          </a:solidFill>
          <a:ln w="3175" cap="flat" cmpd="sng" algn="ctr">
            <a:solidFill>
              <a:srgbClr val="2E2C70"/>
            </a:solidFill>
            <a:prstDash val="dash"/>
            <a:miter lim="800000"/>
          </a:ln>
          <a:effectLst/>
        </p:spPr>
        <p:txBody>
          <a:bodyPr rtlCol="0" anchor="ctr"/>
          <a:lstStyle/>
          <a:p>
            <a:pPr marL="34290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Emily’s patients have one digital record that is shared across all care settings, so she can see the same information as the other healthcare professionals involved in the care journey.</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When Emily treats Maureen, she can see if the orthopaedic consultant has added any further recommendation or changes to Maureen’s treatment plan. Emily feels secure in the knowledge that Maureen’s health and care information is up to date.</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Emily spends less time writing paper letters and emails – instead she fills out one concise form which enables her to spend more time with her patients.</a:t>
            </a:r>
          </a:p>
          <a:p>
            <a:pPr marL="342900" lvl="0" indent="-342900">
              <a:buFont typeface="Symbol" panose="05050102010706020507" pitchFamily="18" charset="2"/>
              <a:buChar char=""/>
            </a:pPr>
            <a:r>
              <a:rPr lang="en-GB" sz="1050" dirty="0">
                <a:solidFill>
                  <a:srgbClr val="313131"/>
                </a:solidFill>
                <a:latin typeface="Segoe UI" panose="020B0502040204020203" pitchFamily="34" charset="0"/>
                <a:cs typeface="Segoe UI" panose="020B0502040204020203" pitchFamily="34" charset="0"/>
              </a:rPr>
              <a:t>Emily doesn’t waste time having to log in multiple times as there are far fewer systems that she needs to use.</a:t>
            </a:r>
          </a:p>
        </p:txBody>
      </p:sp>
      <p:sp>
        <p:nvSpPr>
          <p:cNvPr id="31" name="Rectangle 30">
            <a:extLst>
              <a:ext uri="{FF2B5EF4-FFF2-40B4-BE49-F238E27FC236}">
                <a16:creationId xmlns:a16="http://schemas.microsoft.com/office/drawing/2014/main" id="{3A359A24-F6E5-4BEC-BCA0-36CCD5565FA7}"/>
              </a:ext>
            </a:extLst>
          </p:cNvPr>
          <p:cNvSpPr/>
          <p:nvPr/>
        </p:nvSpPr>
        <p:spPr>
          <a:xfrm>
            <a:off x="235812" y="8533166"/>
            <a:ext cx="1975907" cy="762966"/>
          </a:xfrm>
          <a:prstGeom prst="rect">
            <a:avLst/>
          </a:prstGeom>
          <a:solidFill>
            <a:sysClr val="window" lastClr="FFFFFF"/>
          </a:solidFill>
          <a:ln w="3175" cap="flat" cmpd="sng" algn="ctr">
            <a:solidFill>
              <a:srgbClr val="2E2C70"/>
            </a:solidFill>
            <a:prstDash val="dash"/>
            <a:miter lim="800000"/>
          </a:ln>
          <a:effectLst/>
        </p:spPr>
        <p:txBody>
          <a:bodyPr rtlCol="0" anchor="t"/>
          <a:lstStyle/>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Age: Emily Kiley</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Occupation: Physiotherapist</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Experience: 6 years</a:t>
            </a:r>
          </a:p>
          <a:p>
            <a:pPr marR="0" lvl="0" fontAlgn="auto">
              <a:lnSpc>
                <a:spcPct val="100000"/>
              </a:lnSpc>
              <a:spcBef>
                <a:spcPts val="0"/>
              </a:spcBef>
              <a:spcAft>
                <a:spcPts val="0"/>
              </a:spcAft>
              <a:buClrTx/>
              <a:buSzTx/>
              <a:tabLst/>
              <a:defRPr/>
            </a:pPr>
            <a:r>
              <a:rPr lang="en-GB" sz="1050">
                <a:solidFill>
                  <a:srgbClr val="313131"/>
                </a:solidFill>
                <a:latin typeface="Segoe UI" panose="020B0502040204020203" pitchFamily="34" charset="0"/>
                <a:cs typeface="Segoe UI" panose="020B0502040204020203" pitchFamily="34" charset="0"/>
              </a:rPr>
              <a:t>Location: Altnagelvin Hospital</a:t>
            </a:r>
          </a:p>
        </p:txBody>
      </p:sp>
      <p:pic>
        <p:nvPicPr>
          <p:cNvPr id="5" name="Picture 4">
            <a:extLst>
              <a:ext uri="{FF2B5EF4-FFF2-40B4-BE49-F238E27FC236}">
                <a16:creationId xmlns:a16="http://schemas.microsoft.com/office/drawing/2014/main" id="{50DB1050-2F59-4B43-93E9-B07EED24021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35811" y="6828082"/>
            <a:ext cx="1975907" cy="1651465"/>
          </a:xfrm>
          <a:prstGeom prst="rect">
            <a:avLst/>
          </a:prstGeom>
        </p:spPr>
      </p:pic>
      <p:pic>
        <p:nvPicPr>
          <p:cNvPr id="23" name="Picture 22">
            <a:extLst>
              <a:ext uri="{FF2B5EF4-FFF2-40B4-BE49-F238E27FC236}">
                <a16:creationId xmlns:a16="http://schemas.microsoft.com/office/drawing/2014/main" id="{D1F08407-5592-41AA-A9D5-DF9D6811FD0C}"/>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244204" y="3739077"/>
            <a:ext cx="1975907" cy="1646285"/>
          </a:xfrm>
          <a:prstGeom prst="rect">
            <a:avLst/>
          </a:prstGeom>
          <a:effectLst/>
        </p:spPr>
      </p:pic>
      <p:grpSp>
        <p:nvGrpSpPr>
          <p:cNvPr id="33" name="Group 32">
            <a:extLst>
              <a:ext uri="{FF2B5EF4-FFF2-40B4-BE49-F238E27FC236}">
                <a16:creationId xmlns:a16="http://schemas.microsoft.com/office/drawing/2014/main" id="{75893266-FE05-4020-82C8-73580EE1F90B}"/>
              </a:ext>
            </a:extLst>
          </p:cNvPr>
          <p:cNvGrpSpPr>
            <a:grpSpLocks noChangeAspect="1"/>
          </p:cNvGrpSpPr>
          <p:nvPr/>
        </p:nvGrpSpPr>
        <p:grpSpPr>
          <a:xfrm>
            <a:off x="377774" y="1459634"/>
            <a:ext cx="522000" cy="522000"/>
            <a:chOff x="4083050" y="1662113"/>
            <a:chExt cx="522288" cy="522288"/>
          </a:xfrm>
        </p:grpSpPr>
        <p:sp>
          <p:nvSpPr>
            <p:cNvPr id="34" name="Freeform 37">
              <a:extLst>
                <a:ext uri="{FF2B5EF4-FFF2-40B4-BE49-F238E27FC236}">
                  <a16:creationId xmlns:a16="http://schemas.microsoft.com/office/drawing/2014/main" id="{F2D92357-F242-4073-8ABB-9E5CA8FD8862}"/>
                </a:ext>
              </a:extLst>
            </p:cNvPr>
            <p:cNvSpPr>
              <a:spLocks noEditPoints="1"/>
            </p:cNvSpPr>
            <p:nvPr/>
          </p:nvSpPr>
          <p:spPr bwMode="auto">
            <a:xfrm>
              <a:off x="4083050" y="1662113"/>
              <a:ext cx="522288" cy="522288"/>
            </a:xfrm>
            <a:custGeom>
              <a:avLst/>
              <a:gdLst>
                <a:gd name="T0" fmla="*/ 312 w 658"/>
                <a:gd name="T1" fmla="*/ 656 h 658"/>
                <a:gd name="T2" fmla="*/ 263 w 658"/>
                <a:gd name="T3" fmla="*/ 651 h 658"/>
                <a:gd name="T4" fmla="*/ 202 w 658"/>
                <a:gd name="T5" fmla="*/ 631 h 658"/>
                <a:gd name="T6" fmla="*/ 120 w 658"/>
                <a:gd name="T7" fmla="*/ 583 h 658"/>
                <a:gd name="T8" fmla="*/ 57 w 658"/>
                <a:gd name="T9" fmla="*/ 513 h 658"/>
                <a:gd name="T10" fmla="*/ 15 w 658"/>
                <a:gd name="T11" fmla="*/ 427 h 658"/>
                <a:gd name="T12" fmla="*/ 4 w 658"/>
                <a:gd name="T13" fmla="*/ 379 h 658"/>
                <a:gd name="T14" fmla="*/ 0 w 658"/>
                <a:gd name="T15" fmla="*/ 329 h 658"/>
                <a:gd name="T16" fmla="*/ 3 w 658"/>
                <a:gd name="T17" fmla="*/ 295 h 658"/>
                <a:gd name="T18" fmla="*/ 11 w 658"/>
                <a:gd name="T19" fmla="*/ 247 h 658"/>
                <a:gd name="T20" fmla="*/ 41 w 658"/>
                <a:gd name="T21" fmla="*/ 172 h 658"/>
                <a:gd name="T22" fmla="*/ 97 w 658"/>
                <a:gd name="T23" fmla="*/ 97 h 658"/>
                <a:gd name="T24" fmla="*/ 172 w 658"/>
                <a:gd name="T25" fmla="*/ 40 h 658"/>
                <a:gd name="T26" fmla="*/ 247 w 658"/>
                <a:gd name="T27" fmla="*/ 11 h 658"/>
                <a:gd name="T28" fmla="*/ 296 w 658"/>
                <a:gd name="T29" fmla="*/ 1 h 658"/>
                <a:gd name="T30" fmla="*/ 329 w 658"/>
                <a:gd name="T31" fmla="*/ 0 h 658"/>
                <a:gd name="T32" fmla="*/ 379 w 658"/>
                <a:gd name="T33" fmla="*/ 4 h 658"/>
                <a:gd name="T34" fmla="*/ 427 w 658"/>
                <a:gd name="T35" fmla="*/ 15 h 658"/>
                <a:gd name="T36" fmla="*/ 513 w 658"/>
                <a:gd name="T37" fmla="*/ 56 h 658"/>
                <a:gd name="T38" fmla="*/ 583 w 658"/>
                <a:gd name="T39" fmla="*/ 119 h 658"/>
                <a:gd name="T40" fmla="*/ 631 w 658"/>
                <a:gd name="T41" fmla="*/ 201 h 658"/>
                <a:gd name="T42" fmla="*/ 651 w 658"/>
                <a:gd name="T43" fmla="*/ 263 h 658"/>
                <a:gd name="T44" fmla="*/ 657 w 658"/>
                <a:gd name="T45" fmla="*/ 311 h 658"/>
                <a:gd name="T46" fmla="*/ 657 w 658"/>
                <a:gd name="T47" fmla="*/ 345 h 658"/>
                <a:gd name="T48" fmla="*/ 651 w 658"/>
                <a:gd name="T49" fmla="*/ 395 h 658"/>
                <a:gd name="T50" fmla="*/ 631 w 658"/>
                <a:gd name="T51" fmla="*/ 456 h 658"/>
                <a:gd name="T52" fmla="*/ 583 w 658"/>
                <a:gd name="T53" fmla="*/ 537 h 658"/>
                <a:gd name="T54" fmla="*/ 513 w 658"/>
                <a:gd name="T55" fmla="*/ 601 h 658"/>
                <a:gd name="T56" fmla="*/ 427 w 658"/>
                <a:gd name="T57" fmla="*/ 643 h 658"/>
                <a:gd name="T58" fmla="*/ 379 w 658"/>
                <a:gd name="T59" fmla="*/ 654 h 658"/>
                <a:gd name="T60" fmla="*/ 329 w 658"/>
                <a:gd name="T61" fmla="*/ 658 h 658"/>
                <a:gd name="T62" fmla="*/ 329 w 658"/>
                <a:gd name="T63" fmla="*/ 38 h 658"/>
                <a:gd name="T64" fmla="*/ 243 w 658"/>
                <a:gd name="T65" fmla="*/ 51 h 658"/>
                <a:gd name="T66" fmla="*/ 167 w 658"/>
                <a:gd name="T67" fmla="*/ 87 h 658"/>
                <a:gd name="T68" fmla="*/ 105 w 658"/>
                <a:gd name="T69" fmla="*/ 144 h 658"/>
                <a:gd name="T70" fmla="*/ 61 w 658"/>
                <a:gd name="T71" fmla="*/ 216 h 658"/>
                <a:gd name="T72" fmla="*/ 39 w 658"/>
                <a:gd name="T73" fmla="*/ 299 h 658"/>
                <a:gd name="T74" fmla="*/ 39 w 658"/>
                <a:gd name="T75" fmla="*/ 358 h 658"/>
                <a:gd name="T76" fmla="*/ 61 w 658"/>
                <a:gd name="T77" fmla="*/ 442 h 658"/>
                <a:gd name="T78" fmla="*/ 105 w 658"/>
                <a:gd name="T79" fmla="*/ 514 h 658"/>
                <a:gd name="T80" fmla="*/ 167 w 658"/>
                <a:gd name="T81" fmla="*/ 571 h 658"/>
                <a:gd name="T82" fmla="*/ 243 w 658"/>
                <a:gd name="T83" fmla="*/ 607 h 658"/>
                <a:gd name="T84" fmla="*/ 329 w 658"/>
                <a:gd name="T85" fmla="*/ 620 h 658"/>
                <a:gd name="T86" fmla="*/ 388 w 658"/>
                <a:gd name="T87" fmla="*/ 613 h 658"/>
                <a:gd name="T88" fmla="*/ 467 w 658"/>
                <a:gd name="T89" fmla="*/ 584 h 658"/>
                <a:gd name="T90" fmla="*/ 535 w 658"/>
                <a:gd name="T91" fmla="*/ 534 h 658"/>
                <a:gd name="T92" fmla="*/ 586 w 658"/>
                <a:gd name="T93" fmla="*/ 467 h 658"/>
                <a:gd name="T94" fmla="*/ 614 w 658"/>
                <a:gd name="T95" fmla="*/ 387 h 658"/>
                <a:gd name="T96" fmla="*/ 620 w 658"/>
                <a:gd name="T97" fmla="*/ 329 h 658"/>
                <a:gd name="T98" fmla="*/ 607 w 658"/>
                <a:gd name="T99" fmla="*/ 242 h 658"/>
                <a:gd name="T100" fmla="*/ 571 w 658"/>
                <a:gd name="T101" fmla="*/ 166 h 658"/>
                <a:gd name="T102" fmla="*/ 514 w 658"/>
                <a:gd name="T103" fmla="*/ 105 h 658"/>
                <a:gd name="T104" fmla="*/ 442 w 658"/>
                <a:gd name="T105" fmla="*/ 60 h 658"/>
                <a:gd name="T106" fmla="*/ 359 w 658"/>
                <a:gd name="T107" fmla="*/ 39 h 6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58" h="658">
                  <a:moveTo>
                    <a:pt x="329" y="658"/>
                  </a:moveTo>
                  <a:lnTo>
                    <a:pt x="329" y="658"/>
                  </a:lnTo>
                  <a:lnTo>
                    <a:pt x="312" y="656"/>
                  </a:lnTo>
                  <a:lnTo>
                    <a:pt x="296" y="655"/>
                  </a:lnTo>
                  <a:lnTo>
                    <a:pt x="279" y="654"/>
                  </a:lnTo>
                  <a:lnTo>
                    <a:pt x="263" y="651"/>
                  </a:lnTo>
                  <a:lnTo>
                    <a:pt x="247" y="647"/>
                  </a:lnTo>
                  <a:lnTo>
                    <a:pt x="231" y="643"/>
                  </a:lnTo>
                  <a:lnTo>
                    <a:pt x="202" y="631"/>
                  </a:lnTo>
                  <a:lnTo>
                    <a:pt x="172" y="618"/>
                  </a:lnTo>
                  <a:lnTo>
                    <a:pt x="145" y="601"/>
                  </a:lnTo>
                  <a:lnTo>
                    <a:pt x="120" y="583"/>
                  </a:lnTo>
                  <a:lnTo>
                    <a:pt x="97" y="561"/>
                  </a:lnTo>
                  <a:lnTo>
                    <a:pt x="75" y="537"/>
                  </a:lnTo>
                  <a:lnTo>
                    <a:pt x="57" y="513"/>
                  </a:lnTo>
                  <a:lnTo>
                    <a:pt x="41" y="485"/>
                  </a:lnTo>
                  <a:lnTo>
                    <a:pt x="27" y="456"/>
                  </a:lnTo>
                  <a:lnTo>
                    <a:pt x="15" y="427"/>
                  </a:lnTo>
                  <a:lnTo>
                    <a:pt x="11" y="411"/>
                  </a:lnTo>
                  <a:lnTo>
                    <a:pt x="7" y="395"/>
                  </a:lnTo>
                  <a:lnTo>
                    <a:pt x="4" y="379"/>
                  </a:lnTo>
                  <a:lnTo>
                    <a:pt x="3" y="362"/>
                  </a:lnTo>
                  <a:lnTo>
                    <a:pt x="2" y="345"/>
                  </a:lnTo>
                  <a:lnTo>
                    <a:pt x="0" y="329"/>
                  </a:lnTo>
                  <a:lnTo>
                    <a:pt x="0" y="329"/>
                  </a:lnTo>
                  <a:lnTo>
                    <a:pt x="2" y="311"/>
                  </a:lnTo>
                  <a:lnTo>
                    <a:pt x="3" y="295"/>
                  </a:lnTo>
                  <a:lnTo>
                    <a:pt x="4" y="279"/>
                  </a:lnTo>
                  <a:lnTo>
                    <a:pt x="7" y="263"/>
                  </a:lnTo>
                  <a:lnTo>
                    <a:pt x="11" y="247"/>
                  </a:lnTo>
                  <a:lnTo>
                    <a:pt x="15" y="231"/>
                  </a:lnTo>
                  <a:lnTo>
                    <a:pt x="27" y="201"/>
                  </a:lnTo>
                  <a:lnTo>
                    <a:pt x="41" y="172"/>
                  </a:lnTo>
                  <a:lnTo>
                    <a:pt x="57" y="145"/>
                  </a:lnTo>
                  <a:lnTo>
                    <a:pt x="75" y="119"/>
                  </a:lnTo>
                  <a:lnTo>
                    <a:pt x="97" y="97"/>
                  </a:lnTo>
                  <a:lnTo>
                    <a:pt x="120" y="75"/>
                  </a:lnTo>
                  <a:lnTo>
                    <a:pt x="145" y="56"/>
                  </a:lnTo>
                  <a:lnTo>
                    <a:pt x="172" y="40"/>
                  </a:lnTo>
                  <a:lnTo>
                    <a:pt x="202" y="25"/>
                  </a:lnTo>
                  <a:lnTo>
                    <a:pt x="231" y="15"/>
                  </a:lnTo>
                  <a:lnTo>
                    <a:pt x="247" y="11"/>
                  </a:lnTo>
                  <a:lnTo>
                    <a:pt x="263" y="7"/>
                  </a:lnTo>
                  <a:lnTo>
                    <a:pt x="279" y="4"/>
                  </a:lnTo>
                  <a:lnTo>
                    <a:pt x="296" y="1"/>
                  </a:lnTo>
                  <a:lnTo>
                    <a:pt x="312" y="0"/>
                  </a:lnTo>
                  <a:lnTo>
                    <a:pt x="329" y="0"/>
                  </a:lnTo>
                  <a:lnTo>
                    <a:pt x="329" y="0"/>
                  </a:lnTo>
                  <a:lnTo>
                    <a:pt x="347" y="0"/>
                  </a:lnTo>
                  <a:lnTo>
                    <a:pt x="363" y="1"/>
                  </a:lnTo>
                  <a:lnTo>
                    <a:pt x="379" y="4"/>
                  </a:lnTo>
                  <a:lnTo>
                    <a:pt x="395" y="7"/>
                  </a:lnTo>
                  <a:lnTo>
                    <a:pt x="411" y="11"/>
                  </a:lnTo>
                  <a:lnTo>
                    <a:pt x="427" y="15"/>
                  </a:lnTo>
                  <a:lnTo>
                    <a:pt x="457" y="25"/>
                  </a:lnTo>
                  <a:lnTo>
                    <a:pt x="486" y="40"/>
                  </a:lnTo>
                  <a:lnTo>
                    <a:pt x="513" y="56"/>
                  </a:lnTo>
                  <a:lnTo>
                    <a:pt x="539" y="75"/>
                  </a:lnTo>
                  <a:lnTo>
                    <a:pt x="561" y="97"/>
                  </a:lnTo>
                  <a:lnTo>
                    <a:pt x="583" y="119"/>
                  </a:lnTo>
                  <a:lnTo>
                    <a:pt x="602" y="145"/>
                  </a:lnTo>
                  <a:lnTo>
                    <a:pt x="618" y="172"/>
                  </a:lnTo>
                  <a:lnTo>
                    <a:pt x="631" y="201"/>
                  </a:lnTo>
                  <a:lnTo>
                    <a:pt x="643" y="231"/>
                  </a:lnTo>
                  <a:lnTo>
                    <a:pt x="647" y="247"/>
                  </a:lnTo>
                  <a:lnTo>
                    <a:pt x="651" y="263"/>
                  </a:lnTo>
                  <a:lnTo>
                    <a:pt x="654" y="279"/>
                  </a:lnTo>
                  <a:lnTo>
                    <a:pt x="655" y="295"/>
                  </a:lnTo>
                  <a:lnTo>
                    <a:pt x="657" y="311"/>
                  </a:lnTo>
                  <a:lnTo>
                    <a:pt x="658" y="329"/>
                  </a:lnTo>
                  <a:lnTo>
                    <a:pt x="658" y="329"/>
                  </a:lnTo>
                  <a:lnTo>
                    <a:pt x="657" y="345"/>
                  </a:lnTo>
                  <a:lnTo>
                    <a:pt x="655" y="362"/>
                  </a:lnTo>
                  <a:lnTo>
                    <a:pt x="654" y="379"/>
                  </a:lnTo>
                  <a:lnTo>
                    <a:pt x="651" y="395"/>
                  </a:lnTo>
                  <a:lnTo>
                    <a:pt x="647" y="411"/>
                  </a:lnTo>
                  <a:lnTo>
                    <a:pt x="643" y="427"/>
                  </a:lnTo>
                  <a:lnTo>
                    <a:pt x="631" y="456"/>
                  </a:lnTo>
                  <a:lnTo>
                    <a:pt x="618" y="485"/>
                  </a:lnTo>
                  <a:lnTo>
                    <a:pt x="602" y="513"/>
                  </a:lnTo>
                  <a:lnTo>
                    <a:pt x="583" y="537"/>
                  </a:lnTo>
                  <a:lnTo>
                    <a:pt x="561" y="561"/>
                  </a:lnTo>
                  <a:lnTo>
                    <a:pt x="539" y="583"/>
                  </a:lnTo>
                  <a:lnTo>
                    <a:pt x="513" y="601"/>
                  </a:lnTo>
                  <a:lnTo>
                    <a:pt x="486" y="618"/>
                  </a:lnTo>
                  <a:lnTo>
                    <a:pt x="457" y="631"/>
                  </a:lnTo>
                  <a:lnTo>
                    <a:pt x="427" y="643"/>
                  </a:lnTo>
                  <a:lnTo>
                    <a:pt x="411" y="647"/>
                  </a:lnTo>
                  <a:lnTo>
                    <a:pt x="395" y="651"/>
                  </a:lnTo>
                  <a:lnTo>
                    <a:pt x="379" y="654"/>
                  </a:lnTo>
                  <a:lnTo>
                    <a:pt x="363" y="655"/>
                  </a:lnTo>
                  <a:lnTo>
                    <a:pt x="347" y="656"/>
                  </a:lnTo>
                  <a:lnTo>
                    <a:pt x="329" y="658"/>
                  </a:lnTo>
                  <a:lnTo>
                    <a:pt x="329" y="658"/>
                  </a:lnTo>
                  <a:close/>
                  <a:moveTo>
                    <a:pt x="329" y="38"/>
                  </a:moveTo>
                  <a:lnTo>
                    <a:pt x="329" y="38"/>
                  </a:lnTo>
                  <a:lnTo>
                    <a:pt x="300" y="39"/>
                  </a:lnTo>
                  <a:lnTo>
                    <a:pt x="270" y="43"/>
                  </a:lnTo>
                  <a:lnTo>
                    <a:pt x="243" y="51"/>
                  </a:lnTo>
                  <a:lnTo>
                    <a:pt x="216" y="60"/>
                  </a:lnTo>
                  <a:lnTo>
                    <a:pt x="191" y="72"/>
                  </a:lnTo>
                  <a:lnTo>
                    <a:pt x="167" y="87"/>
                  </a:lnTo>
                  <a:lnTo>
                    <a:pt x="144" y="105"/>
                  </a:lnTo>
                  <a:lnTo>
                    <a:pt x="124" y="123"/>
                  </a:lnTo>
                  <a:lnTo>
                    <a:pt x="105" y="144"/>
                  </a:lnTo>
                  <a:lnTo>
                    <a:pt x="87" y="166"/>
                  </a:lnTo>
                  <a:lnTo>
                    <a:pt x="73" y="191"/>
                  </a:lnTo>
                  <a:lnTo>
                    <a:pt x="61" y="216"/>
                  </a:lnTo>
                  <a:lnTo>
                    <a:pt x="51" y="242"/>
                  </a:lnTo>
                  <a:lnTo>
                    <a:pt x="45" y="270"/>
                  </a:lnTo>
                  <a:lnTo>
                    <a:pt x="39" y="299"/>
                  </a:lnTo>
                  <a:lnTo>
                    <a:pt x="38" y="329"/>
                  </a:lnTo>
                  <a:lnTo>
                    <a:pt x="38" y="329"/>
                  </a:lnTo>
                  <a:lnTo>
                    <a:pt x="39" y="358"/>
                  </a:lnTo>
                  <a:lnTo>
                    <a:pt x="45" y="387"/>
                  </a:lnTo>
                  <a:lnTo>
                    <a:pt x="51" y="415"/>
                  </a:lnTo>
                  <a:lnTo>
                    <a:pt x="61" y="442"/>
                  </a:lnTo>
                  <a:lnTo>
                    <a:pt x="73" y="467"/>
                  </a:lnTo>
                  <a:lnTo>
                    <a:pt x="87" y="491"/>
                  </a:lnTo>
                  <a:lnTo>
                    <a:pt x="105" y="514"/>
                  </a:lnTo>
                  <a:lnTo>
                    <a:pt x="124" y="534"/>
                  </a:lnTo>
                  <a:lnTo>
                    <a:pt x="144" y="553"/>
                  </a:lnTo>
                  <a:lnTo>
                    <a:pt x="167" y="571"/>
                  </a:lnTo>
                  <a:lnTo>
                    <a:pt x="191" y="584"/>
                  </a:lnTo>
                  <a:lnTo>
                    <a:pt x="216" y="597"/>
                  </a:lnTo>
                  <a:lnTo>
                    <a:pt x="243" y="607"/>
                  </a:lnTo>
                  <a:lnTo>
                    <a:pt x="270" y="613"/>
                  </a:lnTo>
                  <a:lnTo>
                    <a:pt x="300" y="618"/>
                  </a:lnTo>
                  <a:lnTo>
                    <a:pt x="329" y="620"/>
                  </a:lnTo>
                  <a:lnTo>
                    <a:pt x="329" y="620"/>
                  </a:lnTo>
                  <a:lnTo>
                    <a:pt x="359" y="618"/>
                  </a:lnTo>
                  <a:lnTo>
                    <a:pt x="388" y="613"/>
                  </a:lnTo>
                  <a:lnTo>
                    <a:pt x="415" y="607"/>
                  </a:lnTo>
                  <a:lnTo>
                    <a:pt x="442" y="597"/>
                  </a:lnTo>
                  <a:lnTo>
                    <a:pt x="467" y="584"/>
                  </a:lnTo>
                  <a:lnTo>
                    <a:pt x="492" y="571"/>
                  </a:lnTo>
                  <a:lnTo>
                    <a:pt x="514" y="553"/>
                  </a:lnTo>
                  <a:lnTo>
                    <a:pt x="535" y="534"/>
                  </a:lnTo>
                  <a:lnTo>
                    <a:pt x="553" y="514"/>
                  </a:lnTo>
                  <a:lnTo>
                    <a:pt x="571" y="491"/>
                  </a:lnTo>
                  <a:lnTo>
                    <a:pt x="586" y="467"/>
                  </a:lnTo>
                  <a:lnTo>
                    <a:pt x="598" y="442"/>
                  </a:lnTo>
                  <a:lnTo>
                    <a:pt x="607" y="415"/>
                  </a:lnTo>
                  <a:lnTo>
                    <a:pt x="614" y="387"/>
                  </a:lnTo>
                  <a:lnTo>
                    <a:pt x="619" y="358"/>
                  </a:lnTo>
                  <a:lnTo>
                    <a:pt x="620" y="329"/>
                  </a:lnTo>
                  <a:lnTo>
                    <a:pt x="620" y="329"/>
                  </a:lnTo>
                  <a:lnTo>
                    <a:pt x="619" y="299"/>
                  </a:lnTo>
                  <a:lnTo>
                    <a:pt x="614" y="270"/>
                  </a:lnTo>
                  <a:lnTo>
                    <a:pt x="607" y="242"/>
                  </a:lnTo>
                  <a:lnTo>
                    <a:pt x="598" y="216"/>
                  </a:lnTo>
                  <a:lnTo>
                    <a:pt x="586" y="191"/>
                  </a:lnTo>
                  <a:lnTo>
                    <a:pt x="571" y="166"/>
                  </a:lnTo>
                  <a:lnTo>
                    <a:pt x="553" y="144"/>
                  </a:lnTo>
                  <a:lnTo>
                    <a:pt x="535" y="123"/>
                  </a:lnTo>
                  <a:lnTo>
                    <a:pt x="514" y="105"/>
                  </a:lnTo>
                  <a:lnTo>
                    <a:pt x="492" y="87"/>
                  </a:lnTo>
                  <a:lnTo>
                    <a:pt x="467" y="72"/>
                  </a:lnTo>
                  <a:lnTo>
                    <a:pt x="442" y="60"/>
                  </a:lnTo>
                  <a:lnTo>
                    <a:pt x="415" y="51"/>
                  </a:lnTo>
                  <a:lnTo>
                    <a:pt x="388" y="43"/>
                  </a:lnTo>
                  <a:lnTo>
                    <a:pt x="359" y="39"/>
                  </a:lnTo>
                  <a:lnTo>
                    <a:pt x="329" y="38"/>
                  </a:lnTo>
                  <a:lnTo>
                    <a:pt x="329" y="38"/>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sp>
          <p:nvSpPr>
            <p:cNvPr id="35" name="Freeform 232">
              <a:extLst>
                <a:ext uri="{FF2B5EF4-FFF2-40B4-BE49-F238E27FC236}">
                  <a16:creationId xmlns:a16="http://schemas.microsoft.com/office/drawing/2014/main" id="{10EDF61F-F89D-4F49-B61D-7125CE31111D}"/>
                </a:ext>
              </a:extLst>
            </p:cNvPr>
            <p:cNvSpPr>
              <a:spLocks noEditPoints="1"/>
            </p:cNvSpPr>
            <p:nvPr/>
          </p:nvSpPr>
          <p:spPr bwMode="auto">
            <a:xfrm>
              <a:off x="4208463" y="1790700"/>
              <a:ext cx="273050" cy="271463"/>
            </a:xfrm>
            <a:custGeom>
              <a:avLst/>
              <a:gdLst>
                <a:gd name="T0" fmla="*/ 244 w 344"/>
                <a:gd name="T1" fmla="*/ 59 h 344"/>
                <a:gd name="T2" fmla="*/ 201 w 344"/>
                <a:gd name="T3" fmla="*/ 5 h 344"/>
                <a:gd name="T4" fmla="*/ 142 w 344"/>
                <a:gd name="T5" fmla="*/ 5 h 344"/>
                <a:gd name="T6" fmla="*/ 99 w 344"/>
                <a:gd name="T7" fmla="*/ 59 h 344"/>
                <a:gd name="T8" fmla="*/ 59 w 344"/>
                <a:gd name="T9" fmla="*/ 99 h 344"/>
                <a:gd name="T10" fmla="*/ 5 w 344"/>
                <a:gd name="T11" fmla="*/ 144 h 344"/>
                <a:gd name="T12" fmla="*/ 5 w 344"/>
                <a:gd name="T13" fmla="*/ 201 h 344"/>
                <a:gd name="T14" fmla="*/ 59 w 344"/>
                <a:gd name="T15" fmla="*/ 244 h 344"/>
                <a:gd name="T16" fmla="*/ 99 w 344"/>
                <a:gd name="T17" fmla="*/ 285 h 344"/>
                <a:gd name="T18" fmla="*/ 142 w 344"/>
                <a:gd name="T19" fmla="*/ 338 h 344"/>
                <a:gd name="T20" fmla="*/ 201 w 344"/>
                <a:gd name="T21" fmla="*/ 338 h 344"/>
                <a:gd name="T22" fmla="*/ 244 w 344"/>
                <a:gd name="T23" fmla="*/ 285 h 344"/>
                <a:gd name="T24" fmla="*/ 285 w 344"/>
                <a:gd name="T25" fmla="*/ 244 h 344"/>
                <a:gd name="T26" fmla="*/ 338 w 344"/>
                <a:gd name="T27" fmla="*/ 201 h 344"/>
                <a:gd name="T28" fmla="*/ 338 w 344"/>
                <a:gd name="T29" fmla="*/ 144 h 344"/>
                <a:gd name="T30" fmla="*/ 285 w 344"/>
                <a:gd name="T31" fmla="*/ 99 h 344"/>
                <a:gd name="T32" fmla="*/ 74 w 344"/>
                <a:gd name="T33" fmla="*/ 227 h 344"/>
                <a:gd name="T34" fmla="*/ 28 w 344"/>
                <a:gd name="T35" fmla="*/ 203 h 344"/>
                <a:gd name="T36" fmla="*/ 20 w 344"/>
                <a:gd name="T37" fmla="*/ 161 h 344"/>
                <a:gd name="T38" fmla="*/ 52 w 344"/>
                <a:gd name="T39" fmla="*/ 121 h 344"/>
                <a:gd name="T40" fmla="*/ 129 w 344"/>
                <a:gd name="T41" fmla="*/ 199 h 344"/>
                <a:gd name="T42" fmla="*/ 142 w 344"/>
                <a:gd name="T43" fmla="*/ 212 h 344"/>
                <a:gd name="T44" fmla="*/ 129 w 344"/>
                <a:gd name="T45" fmla="*/ 226 h 344"/>
                <a:gd name="T46" fmla="*/ 115 w 344"/>
                <a:gd name="T47" fmla="*/ 212 h 344"/>
                <a:gd name="T48" fmla="*/ 129 w 344"/>
                <a:gd name="T49" fmla="*/ 199 h 344"/>
                <a:gd name="T50" fmla="*/ 119 w 344"/>
                <a:gd name="T51" fmla="*/ 122 h 344"/>
                <a:gd name="T52" fmla="*/ 138 w 344"/>
                <a:gd name="T53" fmla="*/ 122 h 344"/>
                <a:gd name="T54" fmla="*/ 138 w 344"/>
                <a:gd name="T55" fmla="*/ 141 h 344"/>
                <a:gd name="T56" fmla="*/ 119 w 344"/>
                <a:gd name="T57" fmla="*/ 141 h 344"/>
                <a:gd name="T58" fmla="*/ 227 w 344"/>
                <a:gd name="T59" fmla="*/ 270 h 344"/>
                <a:gd name="T60" fmla="*/ 203 w 344"/>
                <a:gd name="T61" fmla="*/ 316 h 344"/>
                <a:gd name="T62" fmla="*/ 161 w 344"/>
                <a:gd name="T63" fmla="*/ 324 h 344"/>
                <a:gd name="T64" fmla="*/ 121 w 344"/>
                <a:gd name="T65" fmla="*/ 291 h 344"/>
                <a:gd name="T66" fmla="*/ 227 w 344"/>
                <a:gd name="T67" fmla="*/ 270 h 344"/>
                <a:gd name="T68" fmla="*/ 164 w 344"/>
                <a:gd name="T69" fmla="*/ 160 h 344"/>
                <a:gd name="T70" fmla="*/ 181 w 344"/>
                <a:gd name="T71" fmla="*/ 167 h 344"/>
                <a:gd name="T72" fmla="*/ 175 w 344"/>
                <a:gd name="T73" fmla="*/ 185 h 344"/>
                <a:gd name="T74" fmla="*/ 157 w 344"/>
                <a:gd name="T75" fmla="*/ 177 h 344"/>
                <a:gd name="T76" fmla="*/ 215 w 344"/>
                <a:gd name="T77" fmla="*/ 200 h 344"/>
                <a:gd name="T78" fmla="*/ 222 w 344"/>
                <a:gd name="T79" fmla="*/ 218 h 344"/>
                <a:gd name="T80" fmla="*/ 204 w 344"/>
                <a:gd name="T81" fmla="*/ 224 h 344"/>
                <a:gd name="T82" fmla="*/ 196 w 344"/>
                <a:gd name="T83" fmla="*/ 207 h 344"/>
                <a:gd name="T84" fmla="*/ 196 w 344"/>
                <a:gd name="T85" fmla="*/ 132 h 344"/>
                <a:gd name="T86" fmla="*/ 209 w 344"/>
                <a:gd name="T87" fmla="*/ 118 h 344"/>
                <a:gd name="T88" fmla="*/ 223 w 344"/>
                <a:gd name="T89" fmla="*/ 132 h 344"/>
                <a:gd name="T90" fmla="*/ 209 w 344"/>
                <a:gd name="T91" fmla="*/ 145 h 344"/>
                <a:gd name="T92" fmla="*/ 196 w 344"/>
                <a:gd name="T93" fmla="*/ 132 h 344"/>
                <a:gd name="T94" fmla="*/ 117 w 344"/>
                <a:gd name="T95" fmla="*/ 74 h 344"/>
                <a:gd name="T96" fmla="*/ 141 w 344"/>
                <a:gd name="T97" fmla="*/ 28 h 344"/>
                <a:gd name="T98" fmla="*/ 183 w 344"/>
                <a:gd name="T99" fmla="*/ 20 h 344"/>
                <a:gd name="T100" fmla="*/ 223 w 344"/>
                <a:gd name="T101" fmla="*/ 52 h 344"/>
                <a:gd name="T102" fmla="*/ 246 w 344"/>
                <a:gd name="T103" fmla="*/ 227 h 344"/>
                <a:gd name="T104" fmla="*/ 291 w 344"/>
                <a:gd name="T105" fmla="*/ 121 h 344"/>
                <a:gd name="T106" fmla="*/ 324 w 344"/>
                <a:gd name="T107" fmla="*/ 161 h 344"/>
                <a:gd name="T108" fmla="*/ 315 w 344"/>
                <a:gd name="T109" fmla="*/ 203 h 344"/>
                <a:gd name="T110" fmla="*/ 270 w 344"/>
                <a:gd name="T111" fmla="*/ 227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4" h="344">
                  <a:moveTo>
                    <a:pt x="270" y="98"/>
                  </a:moveTo>
                  <a:lnTo>
                    <a:pt x="246" y="98"/>
                  </a:lnTo>
                  <a:lnTo>
                    <a:pt x="246" y="74"/>
                  </a:lnTo>
                  <a:lnTo>
                    <a:pt x="246" y="74"/>
                  </a:lnTo>
                  <a:lnTo>
                    <a:pt x="244" y="59"/>
                  </a:lnTo>
                  <a:lnTo>
                    <a:pt x="240" y="46"/>
                  </a:lnTo>
                  <a:lnTo>
                    <a:pt x="234" y="34"/>
                  </a:lnTo>
                  <a:lnTo>
                    <a:pt x="224" y="22"/>
                  </a:lnTo>
                  <a:lnTo>
                    <a:pt x="213" y="13"/>
                  </a:lnTo>
                  <a:lnTo>
                    <a:pt x="201" y="5"/>
                  </a:lnTo>
                  <a:lnTo>
                    <a:pt x="187" y="1"/>
                  </a:lnTo>
                  <a:lnTo>
                    <a:pt x="172" y="0"/>
                  </a:lnTo>
                  <a:lnTo>
                    <a:pt x="172" y="0"/>
                  </a:lnTo>
                  <a:lnTo>
                    <a:pt x="157" y="1"/>
                  </a:lnTo>
                  <a:lnTo>
                    <a:pt x="142" y="5"/>
                  </a:lnTo>
                  <a:lnTo>
                    <a:pt x="130" y="13"/>
                  </a:lnTo>
                  <a:lnTo>
                    <a:pt x="119" y="22"/>
                  </a:lnTo>
                  <a:lnTo>
                    <a:pt x="110" y="34"/>
                  </a:lnTo>
                  <a:lnTo>
                    <a:pt x="103" y="46"/>
                  </a:lnTo>
                  <a:lnTo>
                    <a:pt x="99" y="59"/>
                  </a:lnTo>
                  <a:lnTo>
                    <a:pt x="98" y="74"/>
                  </a:lnTo>
                  <a:lnTo>
                    <a:pt x="98" y="98"/>
                  </a:lnTo>
                  <a:lnTo>
                    <a:pt x="74" y="98"/>
                  </a:lnTo>
                  <a:lnTo>
                    <a:pt x="74" y="98"/>
                  </a:lnTo>
                  <a:lnTo>
                    <a:pt x="59" y="99"/>
                  </a:lnTo>
                  <a:lnTo>
                    <a:pt x="46" y="103"/>
                  </a:lnTo>
                  <a:lnTo>
                    <a:pt x="32" y="110"/>
                  </a:lnTo>
                  <a:lnTo>
                    <a:pt x="21" y="120"/>
                  </a:lnTo>
                  <a:lnTo>
                    <a:pt x="12" y="130"/>
                  </a:lnTo>
                  <a:lnTo>
                    <a:pt x="5" y="144"/>
                  </a:lnTo>
                  <a:lnTo>
                    <a:pt x="1" y="157"/>
                  </a:lnTo>
                  <a:lnTo>
                    <a:pt x="0" y="172"/>
                  </a:lnTo>
                  <a:lnTo>
                    <a:pt x="0" y="172"/>
                  </a:lnTo>
                  <a:lnTo>
                    <a:pt x="1" y="187"/>
                  </a:lnTo>
                  <a:lnTo>
                    <a:pt x="5" y="201"/>
                  </a:lnTo>
                  <a:lnTo>
                    <a:pt x="12" y="214"/>
                  </a:lnTo>
                  <a:lnTo>
                    <a:pt x="21" y="224"/>
                  </a:lnTo>
                  <a:lnTo>
                    <a:pt x="32" y="234"/>
                  </a:lnTo>
                  <a:lnTo>
                    <a:pt x="46" y="240"/>
                  </a:lnTo>
                  <a:lnTo>
                    <a:pt x="59" y="244"/>
                  </a:lnTo>
                  <a:lnTo>
                    <a:pt x="74" y="246"/>
                  </a:lnTo>
                  <a:lnTo>
                    <a:pt x="98" y="246"/>
                  </a:lnTo>
                  <a:lnTo>
                    <a:pt x="98" y="270"/>
                  </a:lnTo>
                  <a:lnTo>
                    <a:pt x="98" y="270"/>
                  </a:lnTo>
                  <a:lnTo>
                    <a:pt x="99" y="285"/>
                  </a:lnTo>
                  <a:lnTo>
                    <a:pt x="103" y="298"/>
                  </a:lnTo>
                  <a:lnTo>
                    <a:pt x="110" y="312"/>
                  </a:lnTo>
                  <a:lnTo>
                    <a:pt x="119" y="322"/>
                  </a:lnTo>
                  <a:lnTo>
                    <a:pt x="130" y="332"/>
                  </a:lnTo>
                  <a:lnTo>
                    <a:pt x="142" y="338"/>
                  </a:lnTo>
                  <a:lnTo>
                    <a:pt x="157" y="342"/>
                  </a:lnTo>
                  <a:lnTo>
                    <a:pt x="172" y="344"/>
                  </a:lnTo>
                  <a:lnTo>
                    <a:pt x="172" y="344"/>
                  </a:lnTo>
                  <a:lnTo>
                    <a:pt x="187" y="342"/>
                  </a:lnTo>
                  <a:lnTo>
                    <a:pt x="201" y="338"/>
                  </a:lnTo>
                  <a:lnTo>
                    <a:pt x="213" y="332"/>
                  </a:lnTo>
                  <a:lnTo>
                    <a:pt x="224" y="322"/>
                  </a:lnTo>
                  <a:lnTo>
                    <a:pt x="234" y="312"/>
                  </a:lnTo>
                  <a:lnTo>
                    <a:pt x="240" y="298"/>
                  </a:lnTo>
                  <a:lnTo>
                    <a:pt x="244" y="285"/>
                  </a:lnTo>
                  <a:lnTo>
                    <a:pt x="246" y="270"/>
                  </a:lnTo>
                  <a:lnTo>
                    <a:pt x="246" y="246"/>
                  </a:lnTo>
                  <a:lnTo>
                    <a:pt x="270" y="246"/>
                  </a:lnTo>
                  <a:lnTo>
                    <a:pt x="270" y="246"/>
                  </a:lnTo>
                  <a:lnTo>
                    <a:pt x="285" y="244"/>
                  </a:lnTo>
                  <a:lnTo>
                    <a:pt x="298" y="240"/>
                  </a:lnTo>
                  <a:lnTo>
                    <a:pt x="310" y="234"/>
                  </a:lnTo>
                  <a:lnTo>
                    <a:pt x="322" y="224"/>
                  </a:lnTo>
                  <a:lnTo>
                    <a:pt x="330" y="214"/>
                  </a:lnTo>
                  <a:lnTo>
                    <a:pt x="338" y="201"/>
                  </a:lnTo>
                  <a:lnTo>
                    <a:pt x="342" y="187"/>
                  </a:lnTo>
                  <a:lnTo>
                    <a:pt x="344" y="172"/>
                  </a:lnTo>
                  <a:lnTo>
                    <a:pt x="344" y="172"/>
                  </a:lnTo>
                  <a:lnTo>
                    <a:pt x="342" y="157"/>
                  </a:lnTo>
                  <a:lnTo>
                    <a:pt x="338" y="144"/>
                  </a:lnTo>
                  <a:lnTo>
                    <a:pt x="330" y="130"/>
                  </a:lnTo>
                  <a:lnTo>
                    <a:pt x="322" y="120"/>
                  </a:lnTo>
                  <a:lnTo>
                    <a:pt x="310" y="110"/>
                  </a:lnTo>
                  <a:lnTo>
                    <a:pt x="298" y="103"/>
                  </a:lnTo>
                  <a:lnTo>
                    <a:pt x="285" y="99"/>
                  </a:lnTo>
                  <a:lnTo>
                    <a:pt x="270" y="98"/>
                  </a:lnTo>
                  <a:lnTo>
                    <a:pt x="270" y="98"/>
                  </a:lnTo>
                  <a:close/>
                  <a:moveTo>
                    <a:pt x="98" y="227"/>
                  </a:moveTo>
                  <a:lnTo>
                    <a:pt x="74" y="227"/>
                  </a:lnTo>
                  <a:lnTo>
                    <a:pt x="74" y="227"/>
                  </a:lnTo>
                  <a:lnTo>
                    <a:pt x="63" y="227"/>
                  </a:lnTo>
                  <a:lnTo>
                    <a:pt x="52" y="223"/>
                  </a:lnTo>
                  <a:lnTo>
                    <a:pt x="43" y="218"/>
                  </a:lnTo>
                  <a:lnTo>
                    <a:pt x="35" y="211"/>
                  </a:lnTo>
                  <a:lnTo>
                    <a:pt x="28" y="203"/>
                  </a:lnTo>
                  <a:lnTo>
                    <a:pt x="23" y="193"/>
                  </a:lnTo>
                  <a:lnTo>
                    <a:pt x="20" y="183"/>
                  </a:lnTo>
                  <a:lnTo>
                    <a:pt x="19" y="172"/>
                  </a:lnTo>
                  <a:lnTo>
                    <a:pt x="19" y="172"/>
                  </a:lnTo>
                  <a:lnTo>
                    <a:pt x="20" y="161"/>
                  </a:lnTo>
                  <a:lnTo>
                    <a:pt x="23" y="150"/>
                  </a:lnTo>
                  <a:lnTo>
                    <a:pt x="28" y="141"/>
                  </a:lnTo>
                  <a:lnTo>
                    <a:pt x="35" y="133"/>
                  </a:lnTo>
                  <a:lnTo>
                    <a:pt x="43" y="126"/>
                  </a:lnTo>
                  <a:lnTo>
                    <a:pt x="52" y="121"/>
                  </a:lnTo>
                  <a:lnTo>
                    <a:pt x="63" y="118"/>
                  </a:lnTo>
                  <a:lnTo>
                    <a:pt x="74" y="117"/>
                  </a:lnTo>
                  <a:lnTo>
                    <a:pt x="98" y="117"/>
                  </a:lnTo>
                  <a:lnTo>
                    <a:pt x="98" y="227"/>
                  </a:lnTo>
                  <a:close/>
                  <a:moveTo>
                    <a:pt x="129" y="199"/>
                  </a:moveTo>
                  <a:lnTo>
                    <a:pt x="129" y="199"/>
                  </a:lnTo>
                  <a:lnTo>
                    <a:pt x="134" y="200"/>
                  </a:lnTo>
                  <a:lnTo>
                    <a:pt x="138" y="203"/>
                  </a:lnTo>
                  <a:lnTo>
                    <a:pt x="142" y="207"/>
                  </a:lnTo>
                  <a:lnTo>
                    <a:pt x="142" y="212"/>
                  </a:lnTo>
                  <a:lnTo>
                    <a:pt x="142" y="212"/>
                  </a:lnTo>
                  <a:lnTo>
                    <a:pt x="142" y="218"/>
                  </a:lnTo>
                  <a:lnTo>
                    <a:pt x="138" y="222"/>
                  </a:lnTo>
                  <a:lnTo>
                    <a:pt x="134" y="224"/>
                  </a:lnTo>
                  <a:lnTo>
                    <a:pt x="129" y="226"/>
                  </a:lnTo>
                  <a:lnTo>
                    <a:pt x="129" y="226"/>
                  </a:lnTo>
                  <a:lnTo>
                    <a:pt x="124" y="224"/>
                  </a:lnTo>
                  <a:lnTo>
                    <a:pt x="119" y="222"/>
                  </a:lnTo>
                  <a:lnTo>
                    <a:pt x="117" y="218"/>
                  </a:lnTo>
                  <a:lnTo>
                    <a:pt x="115" y="212"/>
                  </a:lnTo>
                  <a:lnTo>
                    <a:pt x="115" y="212"/>
                  </a:lnTo>
                  <a:lnTo>
                    <a:pt x="117" y="207"/>
                  </a:lnTo>
                  <a:lnTo>
                    <a:pt x="119" y="203"/>
                  </a:lnTo>
                  <a:lnTo>
                    <a:pt x="124" y="200"/>
                  </a:lnTo>
                  <a:lnTo>
                    <a:pt x="129" y="199"/>
                  </a:lnTo>
                  <a:lnTo>
                    <a:pt x="129" y="199"/>
                  </a:lnTo>
                  <a:close/>
                  <a:moveTo>
                    <a:pt x="115" y="132"/>
                  </a:moveTo>
                  <a:lnTo>
                    <a:pt x="115" y="132"/>
                  </a:lnTo>
                  <a:lnTo>
                    <a:pt x="117" y="126"/>
                  </a:lnTo>
                  <a:lnTo>
                    <a:pt x="119" y="122"/>
                  </a:lnTo>
                  <a:lnTo>
                    <a:pt x="124" y="120"/>
                  </a:lnTo>
                  <a:lnTo>
                    <a:pt x="129" y="118"/>
                  </a:lnTo>
                  <a:lnTo>
                    <a:pt x="129" y="118"/>
                  </a:lnTo>
                  <a:lnTo>
                    <a:pt x="134" y="120"/>
                  </a:lnTo>
                  <a:lnTo>
                    <a:pt x="138" y="122"/>
                  </a:lnTo>
                  <a:lnTo>
                    <a:pt x="142" y="126"/>
                  </a:lnTo>
                  <a:lnTo>
                    <a:pt x="142" y="132"/>
                  </a:lnTo>
                  <a:lnTo>
                    <a:pt x="142" y="132"/>
                  </a:lnTo>
                  <a:lnTo>
                    <a:pt x="142" y="137"/>
                  </a:lnTo>
                  <a:lnTo>
                    <a:pt x="138" y="141"/>
                  </a:lnTo>
                  <a:lnTo>
                    <a:pt x="134" y="145"/>
                  </a:lnTo>
                  <a:lnTo>
                    <a:pt x="129" y="145"/>
                  </a:lnTo>
                  <a:lnTo>
                    <a:pt x="129" y="145"/>
                  </a:lnTo>
                  <a:lnTo>
                    <a:pt x="124" y="145"/>
                  </a:lnTo>
                  <a:lnTo>
                    <a:pt x="119" y="141"/>
                  </a:lnTo>
                  <a:lnTo>
                    <a:pt x="117" y="137"/>
                  </a:lnTo>
                  <a:lnTo>
                    <a:pt x="115" y="132"/>
                  </a:lnTo>
                  <a:lnTo>
                    <a:pt x="115" y="132"/>
                  </a:lnTo>
                  <a:close/>
                  <a:moveTo>
                    <a:pt x="227" y="270"/>
                  </a:moveTo>
                  <a:lnTo>
                    <a:pt x="227" y="270"/>
                  </a:lnTo>
                  <a:lnTo>
                    <a:pt x="226" y="281"/>
                  </a:lnTo>
                  <a:lnTo>
                    <a:pt x="223" y="291"/>
                  </a:lnTo>
                  <a:lnTo>
                    <a:pt x="217" y="301"/>
                  </a:lnTo>
                  <a:lnTo>
                    <a:pt x="211" y="309"/>
                  </a:lnTo>
                  <a:lnTo>
                    <a:pt x="203" y="316"/>
                  </a:lnTo>
                  <a:lnTo>
                    <a:pt x="193" y="321"/>
                  </a:lnTo>
                  <a:lnTo>
                    <a:pt x="183" y="324"/>
                  </a:lnTo>
                  <a:lnTo>
                    <a:pt x="172" y="325"/>
                  </a:lnTo>
                  <a:lnTo>
                    <a:pt x="172" y="325"/>
                  </a:lnTo>
                  <a:lnTo>
                    <a:pt x="161" y="324"/>
                  </a:lnTo>
                  <a:lnTo>
                    <a:pt x="150" y="321"/>
                  </a:lnTo>
                  <a:lnTo>
                    <a:pt x="141" y="316"/>
                  </a:lnTo>
                  <a:lnTo>
                    <a:pt x="133" y="309"/>
                  </a:lnTo>
                  <a:lnTo>
                    <a:pt x="126" y="301"/>
                  </a:lnTo>
                  <a:lnTo>
                    <a:pt x="121" y="291"/>
                  </a:lnTo>
                  <a:lnTo>
                    <a:pt x="117" y="281"/>
                  </a:lnTo>
                  <a:lnTo>
                    <a:pt x="117" y="270"/>
                  </a:lnTo>
                  <a:lnTo>
                    <a:pt x="117" y="246"/>
                  </a:lnTo>
                  <a:lnTo>
                    <a:pt x="227" y="246"/>
                  </a:lnTo>
                  <a:lnTo>
                    <a:pt x="227" y="270"/>
                  </a:lnTo>
                  <a:close/>
                  <a:moveTo>
                    <a:pt x="156" y="172"/>
                  </a:moveTo>
                  <a:lnTo>
                    <a:pt x="156" y="172"/>
                  </a:lnTo>
                  <a:lnTo>
                    <a:pt x="157" y="167"/>
                  </a:lnTo>
                  <a:lnTo>
                    <a:pt x="160" y="162"/>
                  </a:lnTo>
                  <a:lnTo>
                    <a:pt x="164" y="160"/>
                  </a:lnTo>
                  <a:lnTo>
                    <a:pt x="169" y="158"/>
                  </a:lnTo>
                  <a:lnTo>
                    <a:pt x="169" y="158"/>
                  </a:lnTo>
                  <a:lnTo>
                    <a:pt x="175" y="160"/>
                  </a:lnTo>
                  <a:lnTo>
                    <a:pt x="179" y="162"/>
                  </a:lnTo>
                  <a:lnTo>
                    <a:pt x="181" y="167"/>
                  </a:lnTo>
                  <a:lnTo>
                    <a:pt x="183" y="172"/>
                  </a:lnTo>
                  <a:lnTo>
                    <a:pt x="183" y="172"/>
                  </a:lnTo>
                  <a:lnTo>
                    <a:pt x="181" y="177"/>
                  </a:lnTo>
                  <a:lnTo>
                    <a:pt x="179" y="181"/>
                  </a:lnTo>
                  <a:lnTo>
                    <a:pt x="175" y="185"/>
                  </a:lnTo>
                  <a:lnTo>
                    <a:pt x="169" y="185"/>
                  </a:lnTo>
                  <a:lnTo>
                    <a:pt x="169" y="185"/>
                  </a:lnTo>
                  <a:lnTo>
                    <a:pt x="164" y="185"/>
                  </a:lnTo>
                  <a:lnTo>
                    <a:pt x="160" y="181"/>
                  </a:lnTo>
                  <a:lnTo>
                    <a:pt x="157" y="177"/>
                  </a:lnTo>
                  <a:lnTo>
                    <a:pt x="156" y="172"/>
                  </a:lnTo>
                  <a:lnTo>
                    <a:pt x="156" y="172"/>
                  </a:lnTo>
                  <a:close/>
                  <a:moveTo>
                    <a:pt x="209" y="199"/>
                  </a:moveTo>
                  <a:lnTo>
                    <a:pt x="209" y="199"/>
                  </a:lnTo>
                  <a:lnTo>
                    <a:pt x="215" y="200"/>
                  </a:lnTo>
                  <a:lnTo>
                    <a:pt x="219" y="203"/>
                  </a:lnTo>
                  <a:lnTo>
                    <a:pt x="222" y="207"/>
                  </a:lnTo>
                  <a:lnTo>
                    <a:pt x="223" y="212"/>
                  </a:lnTo>
                  <a:lnTo>
                    <a:pt x="223" y="212"/>
                  </a:lnTo>
                  <a:lnTo>
                    <a:pt x="222" y="218"/>
                  </a:lnTo>
                  <a:lnTo>
                    <a:pt x="219" y="222"/>
                  </a:lnTo>
                  <a:lnTo>
                    <a:pt x="215" y="224"/>
                  </a:lnTo>
                  <a:lnTo>
                    <a:pt x="209" y="226"/>
                  </a:lnTo>
                  <a:lnTo>
                    <a:pt x="209" y="226"/>
                  </a:lnTo>
                  <a:lnTo>
                    <a:pt x="204" y="224"/>
                  </a:lnTo>
                  <a:lnTo>
                    <a:pt x="200" y="222"/>
                  </a:lnTo>
                  <a:lnTo>
                    <a:pt x="196" y="218"/>
                  </a:lnTo>
                  <a:lnTo>
                    <a:pt x="196" y="212"/>
                  </a:lnTo>
                  <a:lnTo>
                    <a:pt x="196" y="212"/>
                  </a:lnTo>
                  <a:lnTo>
                    <a:pt x="196" y="207"/>
                  </a:lnTo>
                  <a:lnTo>
                    <a:pt x="200" y="203"/>
                  </a:lnTo>
                  <a:lnTo>
                    <a:pt x="204" y="200"/>
                  </a:lnTo>
                  <a:lnTo>
                    <a:pt x="209" y="199"/>
                  </a:lnTo>
                  <a:lnTo>
                    <a:pt x="209" y="199"/>
                  </a:lnTo>
                  <a:close/>
                  <a:moveTo>
                    <a:pt x="196" y="132"/>
                  </a:moveTo>
                  <a:lnTo>
                    <a:pt x="196" y="132"/>
                  </a:lnTo>
                  <a:lnTo>
                    <a:pt x="196" y="126"/>
                  </a:lnTo>
                  <a:lnTo>
                    <a:pt x="200" y="122"/>
                  </a:lnTo>
                  <a:lnTo>
                    <a:pt x="204" y="120"/>
                  </a:lnTo>
                  <a:lnTo>
                    <a:pt x="209" y="118"/>
                  </a:lnTo>
                  <a:lnTo>
                    <a:pt x="209" y="118"/>
                  </a:lnTo>
                  <a:lnTo>
                    <a:pt x="215" y="120"/>
                  </a:lnTo>
                  <a:lnTo>
                    <a:pt x="219" y="122"/>
                  </a:lnTo>
                  <a:lnTo>
                    <a:pt x="222" y="126"/>
                  </a:lnTo>
                  <a:lnTo>
                    <a:pt x="223" y="132"/>
                  </a:lnTo>
                  <a:lnTo>
                    <a:pt x="223" y="132"/>
                  </a:lnTo>
                  <a:lnTo>
                    <a:pt x="222" y="137"/>
                  </a:lnTo>
                  <a:lnTo>
                    <a:pt x="219" y="141"/>
                  </a:lnTo>
                  <a:lnTo>
                    <a:pt x="215" y="145"/>
                  </a:lnTo>
                  <a:lnTo>
                    <a:pt x="209" y="145"/>
                  </a:lnTo>
                  <a:lnTo>
                    <a:pt x="209" y="145"/>
                  </a:lnTo>
                  <a:lnTo>
                    <a:pt x="204" y="145"/>
                  </a:lnTo>
                  <a:lnTo>
                    <a:pt x="200" y="141"/>
                  </a:lnTo>
                  <a:lnTo>
                    <a:pt x="196" y="137"/>
                  </a:lnTo>
                  <a:lnTo>
                    <a:pt x="196" y="132"/>
                  </a:lnTo>
                  <a:lnTo>
                    <a:pt x="196" y="132"/>
                  </a:lnTo>
                  <a:close/>
                  <a:moveTo>
                    <a:pt x="227" y="98"/>
                  </a:moveTo>
                  <a:lnTo>
                    <a:pt x="117" y="98"/>
                  </a:lnTo>
                  <a:lnTo>
                    <a:pt x="117" y="74"/>
                  </a:lnTo>
                  <a:lnTo>
                    <a:pt x="117" y="74"/>
                  </a:lnTo>
                  <a:lnTo>
                    <a:pt x="117" y="63"/>
                  </a:lnTo>
                  <a:lnTo>
                    <a:pt x="121" y="52"/>
                  </a:lnTo>
                  <a:lnTo>
                    <a:pt x="126" y="43"/>
                  </a:lnTo>
                  <a:lnTo>
                    <a:pt x="133" y="35"/>
                  </a:lnTo>
                  <a:lnTo>
                    <a:pt x="141" y="28"/>
                  </a:lnTo>
                  <a:lnTo>
                    <a:pt x="150" y="23"/>
                  </a:lnTo>
                  <a:lnTo>
                    <a:pt x="161" y="20"/>
                  </a:lnTo>
                  <a:lnTo>
                    <a:pt x="172" y="19"/>
                  </a:lnTo>
                  <a:lnTo>
                    <a:pt x="172" y="19"/>
                  </a:lnTo>
                  <a:lnTo>
                    <a:pt x="183" y="20"/>
                  </a:lnTo>
                  <a:lnTo>
                    <a:pt x="193" y="23"/>
                  </a:lnTo>
                  <a:lnTo>
                    <a:pt x="203" y="28"/>
                  </a:lnTo>
                  <a:lnTo>
                    <a:pt x="211" y="35"/>
                  </a:lnTo>
                  <a:lnTo>
                    <a:pt x="217" y="43"/>
                  </a:lnTo>
                  <a:lnTo>
                    <a:pt x="223" y="52"/>
                  </a:lnTo>
                  <a:lnTo>
                    <a:pt x="226" y="63"/>
                  </a:lnTo>
                  <a:lnTo>
                    <a:pt x="227" y="74"/>
                  </a:lnTo>
                  <a:lnTo>
                    <a:pt x="227" y="98"/>
                  </a:lnTo>
                  <a:close/>
                  <a:moveTo>
                    <a:pt x="270" y="227"/>
                  </a:moveTo>
                  <a:lnTo>
                    <a:pt x="246" y="227"/>
                  </a:lnTo>
                  <a:lnTo>
                    <a:pt x="246" y="117"/>
                  </a:lnTo>
                  <a:lnTo>
                    <a:pt x="270" y="117"/>
                  </a:lnTo>
                  <a:lnTo>
                    <a:pt x="270" y="117"/>
                  </a:lnTo>
                  <a:lnTo>
                    <a:pt x="281" y="118"/>
                  </a:lnTo>
                  <a:lnTo>
                    <a:pt x="291" y="121"/>
                  </a:lnTo>
                  <a:lnTo>
                    <a:pt x="301" y="126"/>
                  </a:lnTo>
                  <a:lnTo>
                    <a:pt x="309" y="133"/>
                  </a:lnTo>
                  <a:lnTo>
                    <a:pt x="315" y="141"/>
                  </a:lnTo>
                  <a:lnTo>
                    <a:pt x="321" y="150"/>
                  </a:lnTo>
                  <a:lnTo>
                    <a:pt x="324" y="161"/>
                  </a:lnTo>
                  <a:lnTo>
                    <a:pt x="325" y="172"/>
                  </a:lnTo>
                  <a:lnTo>
                    <a:pt x="325" y="172"/>
                  </a:lnTo>
                  <a:lnTo>
                    <a:pt x="324" y="183"/>
                  </a:lnTo>
                  <a:lnTo>
                    <a:pt x="321" y="193"/>
                  </a:lnTo>
                  <a:lnTo>
                    <a:pt x="315" y="203"/>
                  </a:lnTo>
                  <a:lnTo>
                    <a:pt x="309" y="211"/>
                  </a:lnTo>
                  <a:lnTo>
                    <a:pt x="301" y="218"/>
                  </a:lnTo>
                  <a:lnTo>
                    <a:pt x="291" y="223"/>
                  </a:lnTo>
                  <a:lnTo>
                    <a:pt x="281" y="227"/>
                  </a:lnTo>
                  <a:lnTo>
                    <a:pt x="270" y="227"/>
                  </a:lnTo>
                  <a:lnTo>
                    <a:pt x="270" y="227"/>
                  </a:lnTo>
                  <a:close/>
                </a:path>
              </a:pathLst>
            </a:custGeom>
            <a:solidFill>
              <a:srgbClr val="007680"/>
            </a:solidFill>
            <a:ln>
              <a:noFill/>
            </a:ln>
          </p:spPr>
          <p:txBody>
            <a:bodyPr vert="horz" wrap="square" lIns="91440" tIns="45720" rIns="91440" bIns="45720" numCol="1" anchor="t" anchorCtr="0" compatLnSpc="1">
              <a:prstTxWarp prst="textNoShape">
                <a:avLst/>
              </a:prstTxWarp>
            </a:bodyPr>
            <a:lstStyle/>
            <a:p>
              <a:endParaRPr lang="en-US" kern="0">
                <a:solidFill>
                  <a:prstClr val="black"/>
                </a:solidFill>
                <a:latin typeface="Verdana"/>
              </a:endParaRPr>
            </a:p>
          </p:txBody>
        </p:sp>
      </p:grpSp>
      <p:sp>
        <p:nvSpPr>
          <p:cNvPr id="25" name="Rectangle 4">
            <a:extLst>
              <a:ext uri="{FF2B5EF4-FFF2-40B4-BE49-F238E27FC236}">
                <a16:creationId xmlns:a16="http://schemas.microsoft.com/office/drawing/2014/main" id="{A0166377-099B-4291-A1A2-986412E85210}"/>
              </a:ext>
            </a:extLst>
          </p:cNvPr>
          <p:cNvSpPr>
            <a:spLocks noChangeArrowheads="1"/>
          </p:cNvSpPr>
          <p:nvPr/>
        </p:nvSpPr>
        <p:spPr bwMode="gray">
          <a:xfrm>
            <a:off x="290516" y="2239622"/>
            <a:ext cx="6331671" cy="554308"/>
          </a:xfrm>
          <a:prstGeom prst="rect">
            <a:avLst/>
          </a:prstGeom>
          <a:noFill/>
          <a:ln w="9525" algn="ctr">
            <a:noFill/>
            <a:miter lim="800000"/>
            <a:headEnd/>
            <a:tailEnd/>
          </a:ln>
          <a:effectLst/>
        </p:spPr>
        <p:txBody>
          <a:bodyPr lIns="91440" tIns="45720" rIns="91440" bIns="45720"/>
          <a:lstStyle/>
          <a:p>
            <a:pPr>
              <a:lnSpc>
                <a:spcPct val="130000"/>
              </a:lnSpc>
              <a:spcAft>
                <a:spcPts val="1200"/>
              </a:spcAft>
              <a:defRPr/>
            </a:pPr>
            <a:r>
              <a:rPr lang="en-GB" sz="1200" b="1" dirty="0">
                <a:solidFill>
                  <a:srgbClr val="0097A9"/>
                </a:solidFill>
                <a:latin typeface="Segoe UI" panose="020B0502040204020203" pitchFamily="34" charset="0"/>
                <a:cs typeface="Segoe UI" panose="020B0502040204020203" pitchFamily="34" charset="0"/>
              </a:rPr>
              <a:t>This illustrative patient / care professional perspective shows how digital solutions that focus on systems integration and streamlined information flows can optimise efficiency and productivity across care delivery and operations. </a:t>
            </a:r>
          </a:p>
          <a:p>
            <a:pPr>
              <a:lnSpc>
                <a:spcPct val="130000"/>
              </a:lnSpc>
              <a:spcAft>
                <a:spcPts val="1200"/>
              </a:spcAft>
              <a:defRPr/>
            </a:pPr>
            <a:endParaRPr lang="en-GB" sz="1200" b="1" dirty="0">
              <a:solidFill>
                <a:srgbClr val="FF0000"/>
              </a:solidFill>
              <a:latin typeface="Segoe UI" panose="020B0502040204020203" pitchFamily="34" charset="0"/>
              <a:cs typeface="Segoe UI" panose="020B0502040204020203" pitchFamily="34" charset="0"/>
            </a:endParaRPr>
          </a:p>
        </p:txBody>
      </p:sp>
      <p:grpSp>
        <p:nvGrpSpPr>
          <p:cNvPr id="28" name="Group 27">
            <a:extLst>
              <a:ext uri="{FF2B5EF4-FFF2-40B4-BE49-F238E27FC236}">
                <a16:creationId xmlns:a16="http://schemas.microsoft.com/office/drawing/2014/main" id="{6220B560-27BE-4DC0-9880-E34B58C5F115}"/>
              </a:ext>
            </a:extLst>
          </p:cNvPr>
          <p:cNvGrpSpPr/>
          <p:nvPr/>
        </p:nvGrpSpPr>
        <p:grpSpPr>
          <a:xfrm>
            <a:off x="5943600" y="0"/>
            <a:ext cx="914400" cy="914400"/>
            <a:chOff x="5943600" y="0"/>
            <a:chExt cx="914400" cy="914400"/>
          </a:xfrm>
        </p:grpSpPr>
        <p:sp>
          <p:nvSpPr>
            <p:cNvPr id="30" name="Rectangle 29">
              <a:extLst>
                <a:ext uri="{FF2B5EF4-FFF2-40B4-BE49-F238E27FC236}">
                  <a16:creationId xmlns:a16="http://schemas.microsoft.com/office/drawing/2014/main" id="{2E3BD64B-4AE6-47D2-ABDC-5961ACF5E0B4}"/>
                </a:ext>
              </a:extLst>
            </p:cNvPr>
            <p:cNvSpPr/>
            <p:nvPr/>
          </p:nvSpPr>
          <p:spPr bwMode="gray">
            <a:xfrm>
              <a:off x="5943600" y="0"/>
              <a:ext cx="914400" cy="914400"/>
            </a:xfrm>
            <a:prstGeom prst="rect">
              <a:avLst/>
            </a:prstGeom>
            <a:solidFill>
              <a:srgbClr val="DDEFE8"/>
            </a:solidFill>
            <a:ln w="19050" algn="ctr">
              <a:noFill/>
              <a:miter lim="800000"/>
              <a:headEnd/>
              <a:tailEnd/>
            </a:ln>
          </p:spPr>
          <p:txBody>
            <a:bodyPr wrap="square" lIns="88900" tIns="88900" rIns="88900" bIns="88900" rtlCol="0" anchor="ctr"/>
            <a:lstStyle/>
            <a:p>
              <a:pPr algn="ctr">
                <a:lnSpc>
                  <a:spcPct val="106000"/>
                </a:lnSpc>
                <a:buFont typeface="Wingdings 2" pitchFamily="18" charset="2"/>
                <a:buNone/>
              </a:pPr>
              <a:endParaRPr lang="en-GB" sz="1600" b="1">
                <a:solidFill>
                  <a:schemeClr val="bg1"/>
                </a:solidFill>
              </a:endParaRPr>
            </a:p>
          </p:txBody>
        </p:sp>
        <p:grpSp>
          <p:nvGrpSpPr>
            <p:cNvPr id="32" name="Group 31">
              <a:extLst>
                <a:ext uri="{FF2B5EF4-FFF2-40B4-BE49-F238E27FC236}">
                  <a16:creationId xmlns:a16="http://schemas.microsoft.com/office/drawing/2014/main" id="{E91FFE88-BA6D-418D-94BD-CFDC126E0545}"/>
                </a:ext>
              </a:extLst>
            </p:cNvPr>
            <p:cNvGrpSpPr/>
            <p:nvPr/>
          </p:nvGrpSpPr>
          <p:grpSpPr>
            <a:xfrm>
              <a:off x="6100085" y="89495"/>
              <a:ext cx="724102" cy="733688"/>
              <a:chOff x="-3700384" y="5595641"/>
              <a:chExt cx="2239750" cy="2239750"/>
            </a:xfrm>
          </p:grpSpPr>
          <p:pic>
            <p:nvPicPr>
              <p:cNvPr id="37" name="Graphic 36" descr="Man with solid fill">
                <a:extLst>
                  <a:ext uri="{FF2B5EF4-FFF2-40B4-BE49-F238E27FC236}">
                    <a16:creationId xmlns:a16="http://schemas.microsoft.com/office/drawing/2014/main" id="{E2FC47B1-5A01-4488-8D37-49F5DE620502}"/>
                  </a:ext>
                </a:extLst>
              </p:cNvPr>
              <p:cNvPicPr>
                <a:picLocks noChangeAspect="1"/>
              </p:cNvPicPr>
              <p:nvPr/>
            </p:nvPicPr>
            <p:blipFill rotWithShape="1">
              <a:blip r:embed="rId6" cstate="email">
                <a:extLst>
                  <a:ext uri="{28A0092B-C50C-407E-A947-70E740481C1C}">
                    <a14:useLocalDpi xmlns:a14="http://schemas.microsoft.com/office/drawing/2010/main"/>
                  </a:ext>
                  <a:ext uri="{96DAC541-7B7A-43D3-8B79-37D633B846F1}">
                    <asvg:svgBlip xmlns:asvg="http://schemas.microsoft.com/office/drawing/2016/SVG/main" r:embed="rId7"/>
                  </a:ext>
                </a:extLst>
              </a:blip>
              <a:srcRect t="-1" b="822"/>
              <a:stretch/>
            </p:blipFill>
            <p:spPr>
              <a:xfrm>
                <a:off x="-3465097" y="6021228"/>
                <a:ext cx="1289834" cy="1324451"/>
              </a:xfrm>
              <a:prstGeom prst="rect">
                <a:avLst/>
              </a:prstGeom>
            </p:spPr>
          </p:pic>
          <p:pic>
            <p:nvPicPr>
              <p:cNvPr id="38" name="Graphic 37" descr="Magnifying glass with solid fill">
                <a:extLst>
                  <a:ext uri="{FF2B5EF4-FFF2-40B4-BE49-F238E27FC236}">
                    <a16:creationId xmlns:a16="http://schemas.microsoft.com/office/drawing/2014/main" id="{3D688EA0-A4D7-482F-A46E-EAB29977E155}"/>
                  </a:ext>
                </a:extLst>
              </p:cNvPr>
              <p:cNvPicPr>
                <a:picLocks noChangeAspect="1"/>
              </p:cNvPicPr>
              <p:nvPr/>
            </p:nvPicPr>
            <p:blipFill>
              <a:blip r:embed="rId8" cstate="email">
                <a:extLst>
                  <a:ext uri="{28A0092B-C50C-407E-A947-70E740481C1C}">
                    <a14:useLocalDpi xmlns:a14="http://schemas.microsoft.com/office/drawing/2010/main"/>
                  </a:ext>
                  <a:ext uri="{96DAC541-7B7A-43D3-8B79-37D633B846F1}">
                    <asvg:svgBlip xmlns:asvg="http://schemas.microsoft.com/office/drawing/2016/SVG/main" r:embed="rId9"/>
                  </a:ext>
                </a:extLst>
              </a:blip>
              <a:stretch>
                <a:fillRect/>
              </a:stretch>
            </p:blipFill>
            <p:spPr>
              <a:xfrm>
                <a:off x="-3700384" y="5595641"/>
                <a:ext cx="2239750" cy="2239750"/>
              </a:xfrm>
              <a:prstGeom prst="rect">
                <a:avLst/>
              </a:prstGeom>
            </p:spPr>
          </p:pic>
        </p:grpSp>
      </p:grpSp>
    </p:spTree>
    <p:extLst>
      <p:ext uri="{BB962C8B-B14F-4D97-AF65-F5344CB8AC3E}">
        <p14:creationId xmlns:p14="http://schemas.microsoft.com/office/powerpoint/2010/main" val="2115048523"/>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ISdB.HR7sr.BMCdquRSFe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ISdB.HR7sr.BMCdquRSFeA"/>
</p:tagLst>
</file>

<file path=ppt/theme/theme1.xml><?xml version="1.0" encoding="utf-8"?>
<a:theme xmlns:a="http://schemas.openxmlformats.org/drawingml/2006/main" name="2_Deloitte Brand Theme">
  <a:themeElements>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eloitte Brand Theme" id="{7F8E7B9C-D1E6-4EAB-A888-5889AFAC97F5}" vid="{EE3CB14B-24FA-49D6-9FDE-EB9FB3296A69}"/>
    </a:ext>
  </a:extLst>
</a:theme>
</file>

<file path=ppt/theme/theme2.xml><?xml version="1.0" encoding="utf-8"?>
<a:theme xmlns:a="http://schemas.openxmlformats.org/drawingml/2006/main" name="1_Deloitte Brand Theme">
  <a:themeElements>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3"/>
        </a:solidFill>
        <a:ln w="19050" algn="ctr">
          <a:noFill/>
          <a:miter lim="800000"/>
          <a:headEnd/>
          <a:tailEnd/>
        </a:ln>
      </a:spPr>
      <a:bodyPr wrap="square" lIns="88900" tIns="88900" rIns="88900" bIns="88900" rtlCol="0" anchor="ctr"/>
      <a:lstStyle>
        <a:defPPr>
          <a:lnSpc>
            <a:spcPct val="106000"/>
          </a:lnSpc>
          <a:buFont typeface="Wingdings 2" pitchFamily="18" charset="2"/>
          <a:buNone/>
          <a:defRPr sz="1600" b="1" dirty="0" smtClean="0">
            <a:solidFill>
              <a:schemeClr val="bg1"/>
            </a:solidFill>
          </a:defRPr>
        </a:defPPr>
      </a:lst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marL="203200" indent="-203200">
          <a:spcBef>
            <a:spcPts val="600"/>
          </a:spcBef>
          <a:buSzPct val="100000"/>
          <a:buFont typeface="Arial"/>
          <a:buChar char="•"/>
          <a:defRPr dirty="0" smtClean="0">
            <a:solidFill>
              <a:srgbClr val="313131"/>
            </a:solidFill>
          </a:defRPr>
        </a:defPPr>
      </a:lstStyle>
    </a:txDef>
  </a:objectDefaults>
  <a:extraClrSchemeLst/>
  <a:custClrLst>
    <a:custClr name="Green 7">
      <a:srgbClr val="2C5234"/>
    </a:custClr>
    <a:custClr name="Green 6">
      <a:srgbClr val="046A38"/>
    </a:custClr>
    <a:custClr name="Green 5">
      <a:srgbClr val="009A44"/>
    </a:custClr>
    <a:custClr name="Green 4">
      <a:srgbClr val="43B02A"/>
    </a:custClr>
    <a:custClr name="Deloitte Green">
      <a:srgbClr val="86BC25"/>
    </a:custClr>
    <a:custClr name="Green 2">
      <a:srgbClr val="C4D600"/>
    </a:custClr>
    <a:custClr name="Green 1">
      <a:srgbClr val="E3E48D"/>
    </a:custClr>
    <a:custClr name="Teal 7">
      <a:srgbClr val="004F59"/>
    </a:custClr>
    <a:custClr name="Teal 6">
      <a:srgbClr val="007680"/>
    </a:custClr>
    <a:custClr name="Teal 5">
      <a:srgbClr val="0097A9"/>
    </a:custClr>
    <a:custClr name="Teal 4">
      <a:srgbClr val="00ABAB"/>
    </a:custClr>
    <a:custClr name="Teal 3">
      <a:srgbClr val="6FC2B4"/>
    </a:custClr>
    <a:custClr name="Teal 2">
      <a:srgbClr val="9DD4CF"/>
    </a:custClr>
    <a:custClr name="Teal 1">
      <a:srgbClr val="DDEFE8"/>
    </a:custClr>
    <a:custClr name="Blue 7">
      <a:srgbClr val="041E42"/>
    </a:custClr>
    <a:custClr name="Blue 6">
      <a:srgbClr val="012169"/>
    </a:custClr>
    <a:custClr name="Blue 5">
      <a:srgbClr val="005587"/>
    </a:custClr>
    <a:custClr name="Blue 4">
      <a:srgbClr val="0076A8"/>
    </a:custClr>
    <a:custClr name="Blue 3">
      <a:srgbClr val="00A3E0"/>
    </a:custClr>
    <a:custClr name="Blue 2">
      <a:srgbClr val="62B5E5"/>
    </a:custClr>
    <a:custClr name="Blue 1">
      <a:srgbClr val="A0DCFF"/>
    </a:custClr>
    <a:custClr name="Cool Gray 11">
      <a:srgbClr val="53565A"/>
    </a:custClr>
    <a:custClr name="Cool Gray 10">
      <a:srgbClr val="63666A"/>
    </a:custClr>
    <a:custClr name="Cool Gray 9">
      <a:srgbClr val="75787B"/>
    </a:custClr>
    <a:custClr name="Cool Gray 7">
      <a:srgbClr val="97999B"/>
    </a:custClr>
    <a:custClr name="Cool Gray 6">
      <a:srgbClr val="A7A8AA"/>
    </a:custClr>
    <a:custClr name="Cool Gray 4">
      <a:srgbClr val="BBBCBC"/>
    </a:custClr>
    <a:custClr name="Cool Gray 2">
      <a:srgbClr val="D0D0CE"/>
    </a:custClr>
    <a:custClr name="White">
      <a:srgbClr val="FFFFFF"/>
    </a:custClr>
    <a:custClr name="Black">
      <a:srgbClr val="000000"/>
    </a:custClr>
    <a:custClr name="Red">
      <a:srgbClr val="DA291C"/>
    </a:custClr>
    <a:custClr name="Orange">
      <a:srgbClr val="ED8B00"/>
    </a:custClr>
    <a:custClr name="Yellow">
      <a:srgbClr val="FFCD00"/>
    </a:custClr>
  </a:custClrLst>
  <a:extLst>
    <a:ext uri="{05A4C25C-085E-4340-85A3-A5531E510DB2}">
      <thm15:themeFamily xmlns:thm15="http://schemas.microsoft.com/office/thememl/2012/main" name="Deloitte Brand Theme" id="{7F8E7B9C-D1E6-4EAB-A888-5889AFAC97F5}" vid="{EE3CB14B-24FA-49D6-9FDE-EB9FB3296A6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themeOverride>
</file>

<file path=ppt/theme/themeOverride2.xml><?xml version="1.0" encoding="utf-8"?>
<a:themeOverride xmlns:a="http://schemas.openxmlformats.org/drawingml/2006/main">
  <a:clrScheme name="Custom 3">
    <a:dk1>
      <a:sysClr val="windowText" lastClr="000000"/>
    </a:dk1>
    <a:lt1>
      <a:sysClr val="window" lastClr="FFFFFF"/>
    </a:lt1>
    <a:dk2>
      <a:srgbClr val="53565A"/>
    </a:dk2>
    <a:lt2>
      <a:srgbClr val="D0D0CE"/>
    </a:lt2>
    <a:accent1>
      <a:srgbClr val="86BC25"/>
    </a:accent1>
    <a:accent2>
      <a:srgbClr val="43B02A"/>
    </a:accent2>
    <a:accent3>
      <a:srgbClr val="26890D"/>
    </a:accent3>
    <a:accent4>
      <a:srgbClr val="046A38"/>
    </a:accent4>
    <a:accent5>
      <a:srgbClr val="0D8390"/>
    </a:accent5>
    <a:accent6>
      <a:srgbClr val="007CB0"/>
    </a:accent6>
    <a:hlink>
      <a:srgbClr val="00A3E0"/>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E407DF73D7E5845BCE32943382EFD7F" ma:contentTypeVersion="6" ma:contentTypeDescription="Create a new document." ma:contentTypeScope="" ma:versionID="c2c8e23c5cebc095edd62988245dfc03">
  <xsd:schema xmlns:xsd="http://www.w3.org/2001/XMLSchema" xmlns:xs="http://www.w3.org/2001/XMLSchema" xmlns:p="http://schemas.microsoft.com/office/2006/metadata/properties" xmlns:ns2="f5485e70-9745-4b19-8860-d911f1d65a9b" xmlns:ns3="bff28f2b-9b69-4f7a-8109-7fc9243e15b6" targetNamespace="http://schemas.microsoft.com/office/2006/metadata/properties" ma:root="true" ma:fieldsID="19beabefb95bcfb118486307cdd54964" ns2:_="" ns3:_="">
    <xsd:import namespace="f5485e70-9745-4b19-8860-d911f1d65a9b"/>
    <xsd:import namespace="bff28f2b-9b69-4f7a-8109-7fc9243e15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485e70-9745-4b19-8860-d911f1d65a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f28f2b-9b69-4f7a-8109-7fc9243e15b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ff28f2b-9b69-4f7a-8109-7fc9243e15b6">
      <UserInfo>
        <DisplayName>Fung, Kenneth</DisplayName>
        <AccountId>22</AccountId>
        <AccountType/>
      </UserInfo>
      <UserInfo>
        <DisplayName>Papalia, Francesco</DisplayName>
        <AccountId>23</AccountId>
        <AccountType/>
      </UserInfo>
      <UserInfo>
        <DisplayName>Lomax, Sarah</DisplayName>
        <AccountId>14</AccountId>
        <AccountType/>
      </UserInfo>
      <UserInfo>
        <DisplayName>Mattoo, Divia</DisplayName>
        <AccountId>12</AccountId>
        <AccountType/>
      </UserInfo>
      <UserInfo>
        <DisplayName>Abbott, Gemma</DisplayName>
        <AccountId>13</AccountId>
        <AccountType/>
      </UserInfo>
      <UserInfo>
        <DisplayName>Cousins, Frances</DisplayName>
        <AccountId>24</AccountId>
        <AccountType/>
      </UserInfo>
      <UserInfo>
        <DisplayName>Kilpatrick, Alasdair</DisplayName>
        <AccountId>25</AccountId>
        <AccountType/>
      </UserInfo>
      <UserInfo>
        <DisplayName>Lewis, Adam J</DisplayName>
        <AccountId>11</AccountId>
        <AccountType/>
      </UserInfo>
    </SharedWithUsers>
  </documentManagement>
</p:properties>
</file>

<file path=customXml/itemProps1.xml><?xml version="1.0" encoding="utf-8"?>
<ds:datastoreItem xmlns:ds="http://schemas.openxmlformats.org/officeDocument/2006/customXml" ds:itemID="{09BB83B4-DDBD-4AAA-8F17-BE3395CA1C73}">
  <ds:schemaRefs>
    <ds:schemaRef ds:uri="http://schemas.microsoft.com/sharepoint/v3/contenttype/forms"/>
  </ds:schemaRefs>
</ds:datastoreItem>
</file>

<file path=customXml/itemProps2.xml><?xml version="1.0" encoding="utf-8"?>
<ds:datastoreItem xmlns:ds="http://schemas.openxmlformats.org/officeDocument/2006/customXml" ds:itemID="{0EB48224-91CC-4D79-9CEF-D21190DC1254}">
  <ds:schemaRefs>
    <ds:schemaRef ds:uri="bff28f2b-9b69-4f7a-8109-7fc9243e15b6"/>
    <ds:schemaRef ds:uri="f5485e70-9745-4b19-8860-d911f1d65a9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28B5590-8907-4E2F-9A10-952EF82CFE8D}">
  <ds:schemaRefs>
    <ds:schemaRef ds:uri="http://purl.org/dc/elements/1.1/"/>
    <ds:schemaRef ds:uri="http://schemas.microsoft.com/office/2006/metadata/properties"/>
    <ds:schemaRef ds:uri="bff28f2b-9b69-4f7a-8109-7fc9243e15b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f5485e70-9745-4b19-8860-d911f1d65a9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13841</TotalTime>
  <Words>6273</Words>
  <Application>Microsoft Office PowerPoint</Application>
  <PresentationFormat>A4 Paper (210x297 mm)</PresentationFormat>
  <Paragraphs>395</Paragraphs>
  <Slides>19</Slides>
  <Notes>18</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31" baseType="lpstr">
      <vt:lpstr>Arial</vt:lpstr>
      <vt:lpstr>Calibri</vt:lpstr>
      <vt:lpstr>Calibri Light</vt:lpstr>
      <vt:lpstr>Open Sans</vt:lpstr>
      <vt:lpstr>Segoe UI</vt:lpstr>
      <vt:lpstr>Symbol</vt:lpstr>
      <vt:lpstr>Verdana</vt:lpstr>
      <vt:lpstr>Wingdings</vt:lpstr>
      <vt:lpstr>Wingdings 2</vt:lpstr>
      <vt:lpstr>2_Deloitte Brand Theme</vt:lpstr>
      <vt:lpstr>1_Deloitte Brand Theme</vt:lpstr>
      <vt:lpstr>think-cell Slide</vt:lpstr>
      <vt:lpstr>Our Strategic Outcomes</vt:lpstr>
      <vt:lpstr>Strategic outcome 1  </vt:lpstr>
      <vt:lpstr>Personalisation of care</vt:lpstr>
      <vt:lpstr>How will we get there?</vt:lpstr>
      <vt:lpstr>Strategic outcome 2 </vt:lpstr>
      <vt:lpstr>Personalisation of care</vt:lpstr>
      <vt:lpstr>How will we get there?</vt:lpstr>
      <vt:lpstr>Strategic outcome 3 </vt:lpstr>
      <vt:lpstr>Personalisation of care </vt:lpstr>
      <vt:lpstr>How will we get there?</vt:lpstr>
      <vt:lpstr>Strategic outcome 4 </vt:lpstr>
      <vt:lpstr>Personalisation of care</vt:lpstr>
      <vt:lpstr>How will we get there?</vt:lpstr>
      <vt:lpstr>Strategic outcome 5  </vt:lpstr>
      <vt:lpstr>Personalisation of care </vt:lpstr>
      <vt:lpstr>How will we get there?</vt:lpstr>
      <vt:lpstr>Strategic outcome 6  </vt:lpstr>
      <vt:lpstr>Personalisation of care</vt:lpstr>
      <vt:lpstr>How will we get there?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Adam J</dc:creator>
  <cp:lastModifiedBy>Linda McRandle</cp:lastModifiedBy>
  <cp:revision>267</cp:revision>
  <cp:lastPrinted>2022-06-23T15:15:57Z</cp:lastPrinted>
  <dcterms:created xsi:type="dcterms:W3CDTF">2021-07-22T14:26:02Z</dcterms:created>
  <dcterms:modified xsi:type="dcterms:W3CDTF">2022-07-01T15:13:05Z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0x010100BE407DF73D7E5845BCE32943382EFD7F</vt:lpwstr>
  </property>
  <property fmtid="{D5CDD505-2E9C-101B-9397-08002B2CF9AE}" pid="3" name="MSIP_Label_ea60d57e-af5b-4752-ac57-3e4f28ca11dc_Enabled">
    <vt:lpwstr>true</vt:lpwstr>
  </property>
  <property fmtid="{D5CDD505-2E9C-101B-9397-08002B2CF9AE}" pid="4" name="MSIP_Label_ea60d57e-af5b-4752-ac57-3e4f28ca11dc_SetDate">
    <vt:lpwstr>2021-08-13T14:38:01Z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02ef193d-1b57-443e-833e-f62a8cc3bab0</vt:lpwstr>
  </property>
  <property fmtid="{D5CDD505-2E9C-101B-9397-08002B2CF9AE}" pid="9" name="MSIP_Label_ea60d57e-af5b-4752-ac57-3e4f28ca11dc_ContentBits">
    <vt:lpwstr>0</vt:lpwstr>
  </property>
</Properties>
</file>